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AFD126-0B3B-4E9A-90A6-06A6F99E99D3}" v="3" dt="2022-07-20T09:37:25.8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437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ie Woodroffe" userId="b157383c7860d663" providerId="LiveId" clId="{96AFD126-0B3B-4E9A-90A6-06A6F99E99D3}"/>
    <pc:docChg chg="modSld">
      <pc:chgData name="Emilie Woodroffe" userId="b157383c7860d663" providerId="LiveId" clId="{96AFD126-0B3B-4E9A-90A6-06A6F99E99D3}" dt="2022-07-20T09:37:28.260" v="2" actId="1076"/>
      <pc:docMkLst>
        <pc:docMk/>
      </pc:docMkLst>
      <pc:sldChg chg="modSp mod">
        <pc:chgData name="Emilie Woodroffe" userId="b157383c7860d663" providerId="LiveId" clId="{96AFD126-0B3B-4E9A-90A6-06A6F99E99D3}" dt="2022-07-20T09:37:28.260" v="2" actId="1076"/>
        <pc:sldMkLst>
          <pc:docMk/>
          <pc:sldMk cId="2685529057" sldId="264"/>
        </pc:sldMkLst>
        <pc:picChg chg="mod">
          <ac:chgData name="Emilie Woodroffe" userId="b157383c7860d663" providerId="LiveId" clId="{96AFD126-0B3B-4E9A-90A6-06A6F99E99D3}" dt="2022-07-20T09:36:29.693" v="0" actId="1076"/>
          <ac:picMkLst>
            <pc:docMk/>
            <pc:sldMk cId="2685529057" sldId="264"/>
            <ac:picMk id="2" creationId="{F9D75884-96D9-BE29-EB30-C85A6A5FA14F}"/>
          </ac:picMkLst>
        </pc:picChg>
        <pc:picChg chg="mod">
          <ac:chgData name="Emilie Woodroffe" userId="b157383c7860d663" providerId="LiveId" clId="{96AFD126-0B3B-4E9A-90A6-06A6F99E99D3}" dt="2022-07-20T09:37:06.582" v="1" actId="1076"/>
          <ac:picMkLst>
            <pc:docMk/>
            <pc:sldMk cId="2685529057" sldId="264"/>
            <ac:picMk id="6" creationId="{A25186AF-ADCD-CE18-E281-DE282CF60E76}"/>
          </ac:picMkLst>
        </pc:picChg>
        <pc:picChg chg="mod">
          <ac:chgData name="Emilie Woodroffe" userId="b157383c7860d663" providerId="LiveId" clId="{96AFD126-0B3B-4E9A-90A6-06A6F99E99D3}" dt="2022-07-20T09:37:28.260" v="2" actId="1076"/>
          <ac:picMkLst>
            <pc:docMk/>
            <pc:sldMk cId="2685529057" sldId="264"/>
            <ac:picMk id="7" creationId="{32CCC289-717F-C763-BA69-AA12D433980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31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2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19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02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35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55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77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50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42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8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33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27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10" Type="http://schemas.openxmlformats.org/officeDocument/2006/relationships/image" Target="../media/image3.png"/><Relationship Id="rId4" Type="http://schemas.openxmlformats.org/officeDocument/2006/relationships/audio" Target="../media/media2.m4a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35812521-DF0A-469C-8661-E8178936F9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068" y="131447"/>
            <a:ext cx="844677" cy="4001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B07BD8-06AF-41EC-8168-E9249FED881B}"/>
              </a:ext>
            </a:extLst>
          </p:cNvPr>
          <p:cNvSpPr txBox="1"/>
          <p:nvPr/>
        </p:nvSpPr>
        <p:spPr>
          <a:xfrm>
            <a:off x="1655066" y="468346"/>
            <a:ext cx="8817886" cy="400110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Language Detectives’ Memory Bank: Welcome to school</a:t>
            </a:r>
            <a:r>
              <a:rPr lang="en-GB" sz="2000" dirty="0"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FB6155-EF73-4E76-B4CA-717526727E8F}"/>
              </a:ext>
            </a:extLst>
          </p:cNvPr>
          <p:cNvSpPr txBox="1"/>
          <p:nvPr/>
        </p:nvSpPr>
        <p:spPr>
          <a:xfrm>
            <a:off x="345729" y="1105015"/>
            <a:ext cx="6718034" cy="5509200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Noun Bank</a:t>
            </a:r>
          </a:p>
          <a:p>
            <a:r>
              <a:rPr lang="en-GB" sz="1600" b="1" dirty="0" err="1">
                <a:latin typeface="Century Gothic" panose="020B0502020202020204" pitchFamily="34" charset="0"/>
              </a:rPr>
              <a:t>el</a:t>
            </a:r>
            <a:r>
              <a:rPr lang="en-GB" sz="1600" b="1" dirty="0">
                <a:latin typeface="Century Gothic" panose="020B0502020202020204" pitchFamily="34" charset="0"/>
              </a:rPr>
              <a:t> patio </a:t>
            </a:r>
            <a:r>
              <a:rPr lang="en-GB" sz="1600" dirty="0">
                <a:latin typeface="Century Gothic" panose="020B0502020202020204" pitchFamily="34" charset="0"/>
              </a:rPr>
              <a:t>– the playground</a:t>
            </a:r>
          </a:p>
          <a:p>
            <a:r>
              <a:rPr lang="en-GB" sz="1600" b="1" dirty="0" err="1">
                <a:latin typeface="Century Gothic" panose="020B0502020202020204" pitchFamily="34" charset="0"/>
              </a:rPr>
              <a:t>el</a:t>
            </a:r>
            <a:r>
              <a:rPr lang="en-GB" sz="1600" b="1" dirty="0">
                <a:latin typeface="Century Gothic" panose="020B0502020202020204" pitchFamily="34" charset="0"/>
              </a:rPr>
              <a:t> </a:t>
            </a:r>
            <a:r>
              <a:rPr lang="en-GB" sz="1600" b="1" dirty="0" err="1">
                <a:latin typeface="Century Gothic" panose="020B0502020202020204" pitchFamily="34" charset="0"/>
              </a:rPr>
              <a:t>comedor</a:t>
            </a:r>
            <a:r>
              <a:rPr lang="en-GB" sz="1600" b="1" dirty="0">
                <a:latin typeface="Century Gothic" panose="020B0502020202020204" pitchFamily="34" charset="0"/>
              </a:rPr>
              <a:t> </a:t>
            </a:r>
            <a:r>
              <a:rPr lang="en-GB" sz="1600" dirty="0">
                <a:latin typeface="Century Gothic" panose="020B0502020202020204" pitchFamily="34" charset="0"/>
              </a:rPr>
              <a:t>– the dinner hall</a:t>
            </a:r>
          </a:p>
          <a:p>
            <a:r>
              <a:rPr lang="en-GB" sz="1600" b="1" dirty="0">
                <a:latin typeface="Century Gothic" panose="020B0502020202020204" pitchFamily="34" charset="0"/>
              </a:rPr>
              <a:t>la </a:t>
            </a:r>
            <a:r>
              <a:rPr lang="en-GB" sz="1600" b="1" dirty="0" err="1">
                <a:latin typeface="Century Gothic" panose="020B0502020202020204" pitchFamily="34" charset="0"/>
              </a:rPr>
              <a:t>sala</a:t>
            </a:r>
            <a:r>
              <a:rPr lang="en-GB" sz="1600" b="1" dirty="0">
                <a:latin typeface="Century Gothic" panose="020B0502020202020204" pitchFamily="34" charset="0"/>
              </a:rPr>
              <a:t> de </a:t>
            </a:r>
            <a:r>
              <a:rPr lang="en-GB" sz="1600" b="1" dirty="0" err="1">
                <a:latin typeface="Century Gothic" panose="020B0502020202020204" pitchFamily="34" charset="0"/>
              </a:rPr>
              <a:t>profesores</a:t>
            </a:r>
            <a:r>
              <a:rPr lang="en-GB" sz="1600" b="1" dirty="0">
                <a:latin typeface="Century Gothic" panose="020B0502020202020204" pitchFamily="34" charset="0"/>
              </a:rPr>
              <a:t> </a:t>
            </a:r>
            <a:r>
              <a:rPr lang="en-GB" sz="1600" dirty="0">
                <a:latin typeface="Century Gothic" panose="020B0502020202020204" pitchFamily="34" charset="0"/>
              </a:rPr>
              <a:t>– the staffroom</a:t>
            </a:r>
          </a:p>
          <a:p>
            <a:r>
              <a:rPr lang="en-GB" sz="1600" b="1" dirty="0" err="1">
                <a:latin typeface="Century Gothic" panose="020B0502020202020204" pitchFamily="34" charset="0"/>
              </a:rPr>
              <a:t>el</a:t>
            </a:r>
            <a:r>
              <a:rPr lang="en-GB" sz="1600" b="1" dirty="0">
                <a:latin typeface="Century Gothic" panose="020B0502020202020204" pitchFamily="34" charset="0"/>
              </a:rPr>
              <a:t> aula de </a:t>
            </a:r>
            <a:r>
              <a:rPr lang="en-GB" sz="1600" b="1" dirty="0" err="1">
                <a:latin typeface="Century Gothic" panose="020B0502020202020204" pitchFamily="34" charset="0"/>
              </a:rPr>
              <a:t>informática</a:t>
            </a:r>
            <a:r>
              <a:rPr lang="en-GB" sz="1600" b="1" dirty="0">
                <a:latin typeface="Century Gothic" panose="020B0502020202020204" pitchFamily="34" charset="0"/>
              </a:rPr>
              <a:t> </a:t>
            </a:r>
            <a:r>
              <a:rPr lang="en-GB" sz="1600" dirty="0">
                <a:latin typeface="Century Gothic" panose="020B0502020202020204" pitchFamily="34" charset="0"/>
              </a:rPr>
              <a:t>– the ICT room</a:t>
            </a:r>
          </a:p>
          <a:p>
            <a:r>
              <a:rPr lang="en-GB" sz="1600" b="1" dirty="0" err="1">
                <a:latin typeface="Century Gothic" panose="020B0502020202020204" pitchFamily="34" charset="0"/>
              </a:rPr>
              <a:t>los</a:t>
            </a:r>
            <a:r>
              <a:rPr lang="en-GB" sz="1600" b="1" dirty="0">
                <a:latin typeface="Century Gothic" panose="020B0502020202020204" pitchFamily="34" charset="0"/>
              </a:rPr>
              <a:t> </a:t>
            </a:r>
            <a:r>
              <a:rPr lang="en-GB" sz="1600" b="1" dirty="0" err="1">
                <a:latin typeface="Century Gothic" panose="020B0502020202020204" pitchFamily="34" charset="0"/>
              </a:rPr>
              <a:t>baños</a:t>
            </a:r>
            <a:r>
              <a:rPr lang="en-GB" sz="1600" b="1" dirty="0">
                <a:latin typeface="Century Gothic" panose="020B0502020202020204" pitchFamily="34" charset="0"/>
              </a:rPr>
              <a:t> </a:t>
            </a:r>
            <a:r>
              <a:rPr lang="en-GB" sz="1600" dirty="0">
                <a:latin typeface="Century Gothic" panose="020B0502020202020204" pitchFamily="34" charset="0"/>
              </a:rPr>
              <a:t>– the toilets</a:t>
            </a:r>
          </a:p>
          <a:p>
            <a:r>
              <a:rPr lang="en-GB" sz="1600" b="1" dirty="0" err="1">
                <a:latin typeface="Century Gothic" panose="020B0502020202020204" pitchFamily="34" charset="0"/>
              </a:rPr>
              <a:t>el</a:t>
            </a:r>
            <a:r>
              <a:rPr lang="en-GB" sz="1600" b="1" dirty="0">
                <a:latin typeface="Century Gothic" panose="020B0502020202020204" pitchFamily="34" charset="0"/>
              </a:rPr>
              <a:t> </a:t>
            </a:r>
            <a:r>
              <a:rPr lang="en-GB" sz="1600" b="1" dirty="0" err="1">
                <a:latin typeface="Century Gothic" panose="020B0502020202020204" pitchFamily="34" charset="0"/>
              </a:rPr>
              <a:t>despacho</a:t>
            </a:r>
            <a:r>
              <a:rPr lang="en-GB" sz="1600" b="1" dirty="0">
                <a:latin typeface="Century Gothic" panose="020B0502020202020204" pitchFamily="34" charset="0"/>
              </a:rPr>
              <a:t> del director </a:t>
            </a:r>
            <a:r>
              <a:rPr lang="en-GB" sz="1600" dirty="0">
                <a:latin typeface="Century Gothic" panose="020B0502020202020204" pitchFamily="34" charset="0"/>
              </a:rPr>
              <a:t>– the headteacher’s office (man)</a:t>
            </a:r>
          </a:p>
          <a:p>
            <a:r>
              <a:rPr lang="en-GB" sz="1600" b="1" dirty="0" err="1">
                <a:latin typeface="Century Gothic" panose="020B0502020202020204" pitchFamily="34" charset="0"/>
              </a:rPr>
              <a:t>el</a:t>
            </a:r>
            <a:r>
              <a:rPr lang="en-GB" sz="1600" b="1" dirty="0">
                <a:latin typeface="Century Gothic" panose="020B0502020202020204" pitchFamily="34" charset="0"/>
              </a:rPr>
              <a:t> </a:t>
            </a:r>
            <a:r>
              <a:rPr lang="en-GB" sz="1600" b="1" dirty="0" err="1">
                <a:latin typeface="Century Gothic" panose="020B0502020202020204" pitchFamily="34" charset="0"/>
              </a:rPr>
              <a:t>despacho</a:t>
            </a:r>
            <a:r>
              <a:rPr lang="en-GB" sz="1600" b="1" dirty="0">
                <a:latin typeface="Century Gothic" panose="020B0502020202020204" pitchFamily="34" charset="0"/>
              </a:rPr>
              <a:t> de la </a:t>
            </a:r>
            <a:r>
              <a:rPr lang="en-GB" sz="1600" b="1" dirty="0" err="1">
                <a:latin typeface="Century Gothic" panose="020B0502020202020204" pitchFamily="34" charset="0"/>
              </a:rPr>
              <a:t>directora</a:t>
            </a:r>
            <a:r>
              <a:rPr lang="en-GB" sz="1600" b="1" dirty="0">
                <a:latin typeface="Century Gothic" panose="020B0502020202020204" pitchFamily="34" charset="0"/>
              </a:rPr>
              <a:t> </a:t>
            </a:r>
            <a:r>
              <a:rPr lang="en-GB" sz="1600" dirty="0">
                <a:latin typeface="Century Gothic" panose="020B0502020202020204" pitchFamily="34" charset="0"/>
              </a:rPr>
              <a:t>– the headteacher’s office (woman)</a:t>
            </a:r>
          </a:p>
          <a:p>
            <a:r>
              <a:rPr lang="en-GB" sz="1600" dirty="0">
                <a:latin typeface="Century Gothic" panose="020B0502020202020204" pitchFamily="34" charset="0"/>
              </a:rPr>
              <a:t>la </a:t>
            </a:r>
            <a:r>
              <a:rPr lang="en-GB" sz="1600" dirty="0" err="1">
                <a:latin typeface="Century Gothic" panose="020B0502020202020204" pitchFamily="34" charset="0"/>
              </a:rPr>
              <a:t>clase</a:t>
            </a:r>
            <a:r>
              <a:rPr lang="en-GB" sz="1600" dirty="0">
                <a:latin typeface="Century Gothic" panose="020B0502020202020204" pitchFamily="34" charset="0"/>
              </a:rPr>
              <a:t> - the classroom</a:t>
            </a:r>
          </a:p>
          <a:p>
            <a:endParaRPr lang="en-GB" sz="1600" dirty="0">
              <a:latin typeface="Century Gothic" panose="020B0502020202020204" pitchFamily="34" charset="0"/>
            </a:endParaRPr>
          </a:p>
          <a:p>
            <a:r>
              <a:rPr lang="en-GB" sz="1600" b="1" dirty="0" err="1">
                <a:latin typeface="Century Gothic" panose="020B0502020202020204" pitchFamily="34" charset="0"/>
              </a:rPr>
              <a:t>una</a:t>
            </a:r>
            <a:r>
              <a:rPr lang="en-GB" sz="1600" b="1" dirty="0">
                <a:latin typeface="Century Gothic" panose="020B0502020202020204" pitchFamily="34" charset="0"/>
              </a:rPr>
              <a:t> mochila </a:t>
            </a:r>
            <a:r>
              <a:rPr lang="en-GB" sz="1600" dirty="0">
                <a:latin typeface="Century Gothic" panose="020B0502020202020204" pitchFamily="34" charset="0"/>
              </a:rPr>
              <a:t>– a rucksack</a:t>
            </a:r>
          </a:p>
          <a:p>
            <a:r>
              <a:rPr lang="en-GB" sz="1600" b="1" dirty="0">
                <a:latin typeface="Century Gothic" panose="020B0502020202020204" pitchFamily="34" charset="0"/>
              </a:rPr>
              <a:t>un </a:t>
            </a:r>
            <a:r>
              <a:rPr lang="en-GB" sz="1600" b="1" dirty="0" err="1">
                <a:latin typeface="Century Gothic" panose="020B0502020202020204" pitchFamily="34" charset="0"/>
              </a:rPr>
              <a:t>lápiz</a:t>
            </a:r>
            <a:r>
              <a:rPr lang="en-GB" sz="1600" b="1" dirty="0">
                <a:latin typeface="Century Gothic" panose="020B0502020202020204" pitchFamily="34" charset="0"/>
              </a:rPr>
              <a:t> </a:t>
            </a:r>
            <a:r>
              <a:rPr lang="en-GB" sz="1600" dirty="0">
                <a:latin typeface="Century Gothic" panose="020B0502020202020204" pitchFamily="34" charset="0"/>
              </a:rPr>
              <a:t>- a pencil</a:t>
            </a:r>
          </a:p>
          <a:p>
            <a:r>
              <a:rPr lang="en-GB" sz="1600" b="1" dirty="0">
                <a:latin typeface="Century Gothic" panose="020B0502020202020204" pitchFamily="34" charset="0"/>
              </a:rPr>
              <a:t>un  </a:t>
            </a:r>
            <a:r>
              <a:rPr lang="en-GB" sz="1600" b="1" dirty="0" err="1">
                <a:latin typeface="Century Gothic" panose="020B0502020202020204" pitchFamily="34" charset="0"/>
              </a:rPr>
              <a:t>boli</a:t>
            </a:r>
            <a:r>
              <a:rPr lang="en-GB" sz="1600" b="1" dirty="0">
                <a:latin typeface="Century Gothic" panose="020B0502020202020204" pitchFamily="34" charset="0"/>
              </a:rPr>
              <a:t> </a:t>
            </a:r>
            <a:r>
              <a:rPr lang="en-GB" sz="1600" dirty="0">
                <a:latin typeface="Century Gothic" panose="020B0502020202020204" pitchFamily="34" charset="0"/>
              </a:rPr>
              <a:t>- a pen</a:t>
            </a:r>
          </a:p>
          <a:p>
            <a:r>
              <a:rPr lang="en-GB" sz="1600" b="1" dirty="0">
                <a:latin typeface="Century Gothic" panose="020B0502020202020204" pitchFamily="34" charset="0"/>
              </a:rPr>
              <a:t>un </a:t>
            </a:r>
            <a:r>
              <a:rPr lang="en-GB" sz="1600" b="1" dirty="0" err="1">
                <a:latin typeface="Century Gothic" panose="020B0502020202020204" pitchFamily="34" charset="0"/>
              </a:rPr>
              <a:t>libro</a:t>
            </a:r>
            <a:r>
              <a:rPr lang="en-GB" sz="1600" b="1" dirty="0">
                <a:latin typeface="Century Gothic" panose="020B0502020202020204" pitchFamily="34" charset="0"/>
              </a:rPr>
              <a:t> </a:t>
            </a:r>
            <a:r>
              <a:rPr lang="en-GB" sz="1600" dirty="0">
                <a:latin typeface="Century Gothic" panose="020B0502020202020204" pitchFamily="34" charset="0"/>
              </a:rPr>
              <a:t>-  a book</a:t>
            </a:r>
          </a:p>
          <a:p>
            <a:r>
              <a:rPr lang="en-GB" sz="1600" b="1" dirty="0">
                <a:latin typeface="Century Gothic" panose="020B0502020202020204" pitchFamily="34" charset="0"/>
              </a:rPr>
              <a:t>un </a:t>
            </a:r>
            <a:r>
              <a:rPr lang="en-GB" sz="1600" b="1" dirty="0" err="1">
                <a:latin typeface="Century Gothic" panose="020B0502020202020204" pitchFamily="34" charset="0"/>
              </a:rPr>
              <a:t>sacapuntas</a:t>
            </a:r>
            <a:r>
              <a:rPr lang="en-GB" sz="1600" b="1" dirty="0">
                <a:latin typeface="Century Gothic" panose="020B0502020202020204" pitchFamily="34" charset="0"/>
              </a:rPr>
              <a:t> </a:t>
            </a:r>
            <a:r>
              <a:rPr lang="en-GB" sz="1600" dirty="0">
                <a:latin typeface="Century Gothic" panose="020B0502020202020204" pitchFamily="34" charset="0"/>
              </a:rPr>
              <a:t>– a sharpener</a:t>
            </a:r>
          </a:p>
          <a:p>
            <a:r>
              <a:rPr lang="en-GB" sz="1600" b="1" dirty="0" err="1">
                <a:latin typeface="Century Gothic" panose="020B0502020202020204" pitchFamily="34" charset="0"/>
              </a:rPr>
              <a:t>una</a:t>
            </a:r>
            <a:r>
              <a:rPr lang="en-GB" sz="1600" b="1" dirty="0">
                <a:latin typeface="Century Gothic" panose="020B0502020202020204" pitchFamily="34" charset="0"/>
              </a:rPr>
              <a:t> </a:t>
            </a:r>
            <a:r>
              <a:rPr lang="en-GB" sz="1600" b="1" dirty="0" err="1">
                <a:latin typeface="Century Gothic" panose="020B0502020202020204" pitchFamily="34" charset="0"/>
              </a:rPr>
              <a:t>goma</a:t>
            </a:r>
            <a:r>
              <a:rPr lang="en-GB" sz="1600" b="1" dirty="0">
                <a:latin typeface="Century Gothic" panose="020B0502020202020204" pitchFamily="34" charset="0"/>
              </a:rPr>
              <a:t> </a:t>
            </a:r>
            <a:r>
              <a:rPr lang="en-GB" sz="1600" dirty="0">
                <a:latin typeface="Century Gothic" panose="020B0502020202020204" pitchFamily="34" charset="0"/>
              </a:rPr>
              <a:t>- a rubber</a:t>
            </a:r>
          </a:p>
          <a:p>
            <a:r>
              <a:rPr lang="en-GB" sz="1600" b="1" dirty="0" err="1">
                <a:latin typeface="Century Gothic" panose="020B0502020202020204" pitchFamily="34" charset="0"/>
              </a:rPr>
              <a:t>una</a:t>
            </a:r>
            <a:r>
              <a:rPr lang="en-GB" sz="1600" b="1" dirty="0">
                <a:latin typeface="Century Gothic" panose="020B0502020202020204" pitchFamily="34" charset="0"/>
              </a:rPr>
              <a:t> mesa </a:t>
            </a:r>
            <a:r>
              <a:rPr lang="en-GB" sz="1600" dirty="0">
                <a:latin typeface="Century Gothic" panose="020B0502020202020204" pitchFamily="34" charset="0"/>
              </a:rPr>
              <a:t>- a table</a:t>
            </a:r>
          </a:p>
          <a:p>
            <a:r>
              <a:rPr lang="en-GB" sz="1600" b="1" dirty="0" err="1">
                <a:latin typeface="Century Gothic" panose="020B0502020202020204" pitchFamily="34" charset="0"/>
              </a:rPr>
              <a:t>una</a:t>
            </a:r>
            <a:r>
              <a:rPr lang="en-GB" sz="1600" b="1" dirty="0">
                <a:latin typeface="Century Gothic" panose="020B0502020202020204" pitchFamily="34" charset="0"/>
              </a:rPr>
              <a:t> </a:t>
            </a:r>
            <a:r>
              <a:rPr lang="en-GB" sz="1600" b="1" dirty="0" err="1">
                <a:latin typeface="Century Gothic" panose="020B0502020202020204" pitchFamily="34" charset="0"/>
              </a:rPr>
              <a:t>silla</a:t>
            </a:r>
            <a:r>
              <a:rPr lang="en-GB" sz="1600" b="1" dirty="0">
                <a:latin typeface="Century Gothic" panose="020B0502020202020204" pitchFamily="34" charset="0"/>
              </a:rPr>
              <a:t> </a:t>
            </a:r>
            <a:r>
              <a:rPr lang="en-GB" sz="1600" dirty="0">
                <a:latin typeface="Century Gothic" panose="020B0502020202020204" pitchFamily="34" charset="0"/>
              </a:rPr>
              <a:t>- a chair</a:t>
            </a:r>
          </a:p>
          <a:p>
            <a:r>
              <a:rPr lang="en-GB" sz="1600" b="1" dirty="0" err="1">
                <a:latin typeface="Century Gothic" panose="020B0502020202020204" pitchFamily="34" charset="0"/>
              </a:rPr>
              <a:t>una</a:t>
            </a:r>
            <a:r>
              <a:rPr lang="en-GB" sz="1600" b="1" dirty="0">
                <a:latin typeface="Century Gothic" panose="020B0502020202020204" pitchFamily="34" charset="0"/>
              </a:rPr>
              <a:t> </a:t>
            </a:r>
            <a:r>
              <a:rPr lang="en-GB" sz="1600" b="1" dirty="0" err="1">
                <a:latin typeface="Century Gothic" panose="020B0502020202020204" pitchFamily="34" charset="0"/>
              </a:rPr>
              <a:t>regla</a:t>
            </a:r>
            <a:r>
              <a:rPr lang="en-GB" sz="1600" b="1" dirty="0">
                <a:latin typeface="Century Gothic" panose="020B0502020202020204" pitchFamily="34" charset="0"/>
              </a:rPr>
              <a:t> </a:t>
            </a:r>
            <a:r>
              <a:rPr lang="en-GB" sz="1600" dirty="0">
                <a:latin typeface="Century Gothic" panose="020B0502020202020204" pitchFamily="34" charset="0"/>
              </a:rPr>
              <a:t>- a ruler</a:t>
            </a:r>
          </a:p>
          <a:p>
            <a:r>
              <a:rPr lang="en-GB" sz="1600" b="1" dirty="0" err="1">
                <a:latin typeface="Century Gothic" panose="020B0502020202020204" pitchFamily="34" charset="0"/>
              </a:rPr>
              <a:t>unas</a:t>
            </a:r>
            <a:r>
              <a:rPr lang="en-GB" sz="1600" b="1" dirty="0">
                <a:latin typeface="Century Gothic" panose="020B0502020202020204" pitchFamily="34" charset="0"/>
              </a:rPr>
              <a:t> </a:t>
            </a:r>
            <a:r>
              <a:rPr lang="en-GB" sz="1600" b="1" dirty="0" err="1">
                <a:latin typeface="Century Gothic" panose="020B0502020202020204" pitchFamily="34" charset="0"/>
              </a:rPr>
              <a:t>tijeras</a:t>
            </a:r>
            <a:r>
              <a:rPr lang="en-GB" sz="1600" b="1" dirty="0">
                <a:latin typeface="Century Gothic" panose="020B0502020202020204" pitchFamily="34" charset="0"/>
              </a:rPr>
              <a:t> </a:t>
            </a:r>
            <a:r>
              <a:rPr lang="en-GB" sz="1600" dirty="0">
                <a:latin typeface="Century Gothic" panose="020B0502020202020204" pitchFamily="34" charset="0"/>
              </a:rPr>
              <a:t>- some scissors</a:t>
            </a:r>
          </a:p>
          <a:p>
            <a:r>
              <a:rPr lang="en-GB" sz="1600" b="1" dirty="0" err="1">
                <a:latin typeface="Century Gothic" panose="020B0502020202020204" pitchFamily="34" charset="0"/>
              </a:rPr>
              <a:t>unas</a:t>
            </a:r>
            <a:r>
              <a:rPr lang="en-GB" sz="1600" b="1" dirty="0">
                <a:latin typeface="Century Gothic" panose="020B0502020202020204" pitchFamily="34" charset="0"/>
              </a:rPr>
              <a:t> pinturas </a:t>
            </a:r>
            <a:r>
              <a:rPr lang="en-GB" sz="1600" dirty="0">
                <a:latin typeface="Century Gothic" panose="020B0502020202020204" pitchFamily="34" charset="0"/>
              </a:rPr>
              <a:t>- some coloured pencils </a:t>
            </a:r>
          </a:p>
          <a:p>
            <a:r>
              <a:rPr lang="en-GB" sz="1600" b="1" dirty="0">
                <a:latin typeface="Century Gothic" panose="020B0502020202020204" pitchFamily="34" charset="0"/>
              </a:rPr>
              <a:t>un </a:t>
            </a:r>
            <a:r>
              <a:rPr lang="en-GB" sz="1600" b="1" dirty="0" err="1">
                <a:latin typeface="Century Gothic" panose="020B0502020202020204" pitchFamily="34" charset="0"/>
              </a:rPr>
              <a:t>pegamento</a:t>
            </a:r>
            <a:r>
              <a:rPr lang="en-GB" sz="1600" b="1" dirty="0">
                <a:latin typeface="Century Gothic" panose="020B0502020202020204" pitchFamily="34" charset="0"/>
              </a:rPr>
              <a:t> </a:t>
            </a:r>
            <a:r>
              <a:rPr lang="en-GB" sz="1600" dirty="0">
                <a:latin typeface="Century Gothic" panose="020B0502020202020204" pitchFamily="34" charset="0"/>
              </a:rPr>
              <a:t>– a </a:t>
            </a:r>
            <a:r>
              <a:rPr lang="en-GB" sz="1600" dirty="0" err="1">
                <a:latin typeface="Century Gothic" panose="020B0502020202020204" pitchFamily="34" charset="0"/>
              </a:rPr>
              <a:t>gluestick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A9B209-59C0-4ABE-8F41-BD0DAF348794}"/>
              </a:ext>
            </a:extLst>
          </p:cNvPr>
          <p:cNvSpPr txBox="1"/>
          <p:nvPr/>
        </p:nvSpPr>
        <p:spPr>
          <a:xfrm>
            <a:off x="150921" y="23725"/>
            <a:ext cx="6133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Spanish Stage 2 Autumn 1: Classroom objects and asking for an item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939B15-DF6D-40AE-BF87-E3F3D885AEEC}"/>
              </a:ext>
            </a:extLst>
          </p:cNvPr>
          <p:cNvSpPr txBox="1"/>
          <p:nvPr/>
        </p:nvSpPr>
        <p:spPr>
          <a:xfrm>
            <a:off x="7414085" y="3429000"/>
            <a:ext cx="2044462" cy="2585323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Sound spelling 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“au”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“</a:t>
            </a:r>
            <a:r>
              <a:rPr lang="en-GB" dirty="0" err="1">
                <a:latin typeface="Century Gothic" panose="020B0502020202020204" pitchFamily="34" charset="0"/>
              </a:rPr>
              <a:t>ño</a:t>
            </a:r>
            <a:r>
              <a:rPr lang="en-GB" dirty="0">
                <a:latin typeface="Century Gothic" panose="020B0502020202020204" pitchFamily="34" charset="0"/>
              </a:rPr>
              <a:t>”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“</a:t>
            </a:r>
            <a:r>
              <a:rPr lang="en-GB" dirty="0" err="1">
                <a:latin typeface="Century Gothic" panose="020B0502020202020204" pitchFamily="34" charset="0"/>
              </a:rPr>
              <a:t>lla</a:t>
            </a:r>
            <a:r>
              <a:rPr lang="en-GB" dirty="0">
                <a:latin typeface="Century Gothic" panose="020B0502020202020204" pitchFamily="34" charset="0"/>
              </a:rPr>
              <a:t>”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“je”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ADE2B6-85BD-4119-ABB3-2233215B1CDA}"/>
              </a:ext>
            </a:extLst>
          </p:cNvPr>
          <p:cNvSpPr txBox="1"/>
          <p:nvPr/>
        </p:nvSpPr>
        <p:spPr>
          <a:xfrm>
            <a:off x="7414085" y="1105015"/>
            <a:ext cx="3163983" cy="2031325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Grammar Bank</a:t>
            </a:r>
          </a:p>
          <a:p>
            <a:r>
              <a:rPr lang="en-GB" dirty="0">
                <a:latin typeface="Century Gothic" panose="020B0502020202020204" pitchFamily="34" charset="0"/>
              </a:rPr>
              <a:t>To say “I have” in Spanish we use </a:t>
            </a:r>
            <a:r>
              <a:rPr lang="en-GB" b="1" dirty="0">
                <a:latin typeface="Century Gothic" panose="020B0502020202020204" pitchFamily="34" charset="0"/>
              </a:rPr>
              <a:t>“</a:t>
            </a:r>
            <a:r>
              <a:rPr lang="en-GB" b="1" dirty="0" err="1">
                <a:latin typeface="Century Gothic" panose="020B0502020202020204" pitchFamily="34" charset="0"/>
              </a:rPr>
              <a:t>tengo</a:t>
            </a:r>
            <a:r>
              <a:rPr lang="en-GB" b="1" dirty="0">
                <a:latin typeface="Century Gothic" panose="020B0502020202020204" pitchFamily="34" charset="0"/>
              </a:rPr>
              <a:t>” (I have).</a:t>
            </a:r>
          </a:p>
          <a:p>
            <a:r>
              <a:rPr lang="en-GB" dirty="0">
                <a:latin typeface="Century Gothic" panose="020B0502020202020204" pitchFamily="34" charset="0"/>
              </a:rPr>
              <a:t>To say the negative ( I have not..) we use </a:t>
            </a:r>
            <a:r>
              <a:rPr lang="en-GB" b="1" dirty="0">
                <a:latin typeface="Century Gothic" panose="020B0502020202020204" pitchFamily="34" charset="0"/>
              </a:rPr>
              <a:t>“no </a:t>
            </a:r>
            <a:r>
              <a:rPr lang="en-GB" b="1" dirty="0" err="1">
                <a:latin typeface="Century Gothic" panose="020B0502020202020204" pitchFamily="34" charset="0"/>
              </a:rPr>
              <a:t>tengo</a:t>
            </a:r>
            <a:r>
              <a:rPr lang="en-GB" b="1" dirty="0">
                <a:latin typeface="Century Gothic" panose="020B0502020202020204" pitchFamily="34" charset="0"/>
              </a:rPr>
              <a:t>”.</a:t>
            </a:r>
          </a:p>
          <a:p>
            <a:endParaRPr lang="en-GB" b="1" dirty="0">
              <a:latin typeface="Century Gothic" panose="020B0502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83B0921-B3AD-5AC7-D534-BE4CB5EA77F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379061" y="243784"/>
            <a:ext cx="1233333" cy="872231"/>
          </a:xfrm>
          <a:prstGeom prst="rect">
            <a:avLst/>
          </a:prstGeom>
        </p:spPr>
      </p:pic>
      <p:pic>
        <p:nvPicPr>
          <p:cNvPr id="1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513596CF-64FB-5F42-B563-1B36BF5683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15333" y="1999074"/>
            <a:ext cx="487363" cy="487363"/>
          </a:xfrm>
          <a:prstGeom prst="rect">
            <a:avLst/>
          </a:prstGeom>
        </p:spPr>
      </p:pic>
      <p:pic>
        <p:nvPicPr>
          <p:cNvPr id="1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DB456198-3917-894F-A6A1-6F18BC7CDEE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61064" y="4982845"/>
            <a:ext cx="487363" cy="487363"/>
          </a:xfrm>
          <a:prstGeom prst="rect">
            <a:avLst/>
          </a:prstGeom>
        </p:spPr>
      </p:pic>
      <p:pic>
        <p:nvPicPr>
          <p:cNvPr id="15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F092FADD-9DB1-2B6B-84DA-E5B90340933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25205" y="45764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2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6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87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12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193</Words>
  <Application>Microsoft Office PowerPoint</Application>
  <PresentationFormat>Widescreen</PresentationFormat>
  <Paragraphs>36</Paragraphs>
  <Slides>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Mrs Copland</cp:lastModifiedBy>
  <cp:revision>61</cp:revision>
  <cp:lastPrinted>2019-12-10T09:41:14Z</cp:lastPrinted>
  <dcterms:created xsi:type="dcterms:W3CDTF">2019-08-20T09:39:52Z</dcterms:created>
  <dcterms:modified xsi:type="dcterms:W3CDTF">2024-01-19T13:19:15Z</dcterms:modified>
</cp:coreProperties>
</file>