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C5A98E-8CA7-430B-B526-8A6DD76717A5}" v="1" dt="2022-07-20T10:00:31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4a"/><Relationship Id="rId7" Type="http://schemas.openxmlformats.org/officeDocument/2006/relationships/image" Target="../media/image2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1960092" y="603881"/>
            <a:ext cx="8271816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Language Detectives’ Memory Bank of “Classroom Commands”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6155-EF73-4E76-B4CA-717526727E8F}"/>
              </a:ext>
            </a:extLst>
          </p:cNvPr>
          <p:cNvSpPr txBox="1"/>
          <p:nvPr/>
        </p:nvSpPr>
        <p:spPr>
          <a:xfrm>
            <a:off x="1370695" y="1650345"/>
            <a:ext cx="4792724" cy="449635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 dirty="0">
                <a:latin typeface="Century Gothic" panose="020B0502020202020204" pitchFamily="34" charset="0"/>
              </a:rPr>
              <a:t>Verb Bank</a:t>
            </a:r>
            <a:endParaRPr lang="en-GB" sz="2000" i="1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mira</a:t>
            </a:r>
            <a:r>
              <a:rPr lang="en-GB" sz="2000" dirty="0">
                <a:latin typeface="Century Gothic" panose="020B0502020202020204" pitchFamily="34" charset="0"/>
              </a:rPr>
              <a:t> - look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escucha</a:t>
            </a:r>
            <a:r>
              <a:rPr lang="en-GB" sz="2000" dirty="0">
                <a:latin typeface="Century Gothic" panose="020B0502020202020204" pitchFamily="34" charset="0"/>
              </a:rPr>
              <a:t> - listen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repite</a:t>
            </a:r>
            <a:r>
              <a:rPr lang="en-GB" sz="2000" dirty="0">
                <a:latin typeface="Century Gothic" panose="020B0502020202020204" pitchFamily="34" charset="0"/>
              </a:rPr>
              <a:t> - repeat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levántate</a:t>
            </a:r>
            <a:r>
              <a:rPr lang="en-GB" sz="2000" dirty="0">
                <a:latin typeface="Century Gothic" panose="020B0502020202020204" pitchFamily="34" charset="0"/>
              </a:rPr>
              <a:t> - stand up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siéntate</a:t>
            </a:r>
            <a:r>
              <a:rPr lang="en-GB" sz="2000" dirty="0">
                <a:latin typeface="Century Gothic" panose="020B0502020202020204" pitchFamily="34" charset="0"/>
              </a:rPr>
              <a:t> - sit down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cuenta</a:t>
            </a:r>
            <a:r>
              <a:rPr lang="en-GB" sz="2000" dirty="0">
                <a:latin typeface="Century Gothic" panose="020B0502020202020204" pitchFamily="34" charset="0"/>
              </a:rPr>
              <a:t> </a:t>
            </a:r>
            <a:r>
              <a:rPr lang="en-GB" sz="2000" b="1" dirty="0" err="1">
                <a:latin typeface="Century Gothic" panose="020B0502020202020204" pitchFamily="34" charset="0"/>
              </a:rPr>
              <a:t>conmigo</a:t>
            </a:r>
            <a:r>
              <a:rPr lang="en-GB" sz="2000" dirty="0">
                <a:latin typeface="Century Gothic" panose="020B0502020202020204" pitchFamily="34" charset="0"/>
              </a:rPr>
              <a:t> - count with me 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canta</a:t>
            </a:r>
            <a:r>
              <a:rPr lang="en-GB" sz="2000" dirty="0">
                <a:latin typeface="Century Gothic" panose="020B0502020202020204" pitchFamily="34" charset="0"/>
              </a:rPr>
              <a:t> </a:t>
            </a:r>
            <a:r>
              <a:rPr lang="en-GB" sz="2000" b="1" dirty="0" err="1">
                <a:latin typeface="Century Gothic" panose="020B0502020202020204" pitchFamily="34" charset="0"/>
              </a:rPr>
              <a:t>conmigo</a:t>
            </a:r>
            <a:r>
              <a:rPr lang="en-GB" sz="2000" dirty="0">
                <a:latin typeface="Century Gothic" panose="020B0502020202020204" pitchFamily="34" charset="0"/>
              </a:rPr>
              <a:t>– sing with me 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encuentra</a:t>
            </a:r>
            <a:r>
              <a:rPr lang="en-GB" sz="2000" dirty="0">
                <a:latin typeface="Century Gothic" panose="020B0502020202020204" pitchFamily="34" charset="0"/>
              </a:rPr>
              <a:t> - find</a:t>
            </a:r>
          </a:p>
          <a:p>
            <a:pPr>
              <a:lnSpc>
                <a:spcPct val="150000"/>
              </a:lnSpc>
            </a:pPr>
            <a:r>
              <a:rPr lang="en-GB" sz="2000" b="1" dirty="0" err="1">
                <a:latin typeface="Century Gothic" panose="020B0502020202020204" pitchFamily="34" charset="0"/>
              </a:rPr>
              <a:t>enséñame</a:t>
            </a:r>
            <a:r>
              <a:rPr lang="en-GB" sz="2000" dirty="0">
                <a:latin typeface="Century Gothic" panose="020B0502020202020204" pitchFamily="34" charset="0"/>
              </a:rPr>
              <a:t> - show 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4612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Spanish Stage 2 Autumn 2: Classroom Commands.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7683211" y="1651756"/>
            <a:ext cx="2316387" cy="224676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</a:t>
            </a:r>
          </a:p>
          <a:p>
            <a:r>
              <a:rPr lang="en-GB" sz="2000" b="1" dirty="0">
                <a:latin typeface="Century Gothic" panose="020B0502020202020204" pitchFamily="34" charset="0"/>
              </a:rPr>
              <a:t> 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“van”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sien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cuen</a:t>
            </a:r>
            <a:r>
              <a:rPr lang="en-GB" sz="2000" b="1" dirty="0">
                <a:latin typeface="Century Gothic" panose="020B0502020202020204" pitchFamily="34" charset="0"/>
              </a:rPr>
              <a:t>”</a:t>
            </a:r>
          </a:p>
        </p:txBody>
      </p:sp>
      <p:pic>
        <p:nvPicPr>
          <p:cNvPr id="7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92B65A46-1CF9-7C19-29AE-16E72CED985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0435" y="150150"/>
            <a:ext cx="1260644" cy="59714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70E37A9-03D5-3B19-EB46-2E5227D756C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1138237" y="866671"/>
            <a:ext cx="1161602" cy="821502"/>
          </a:xfrm>
          <a:prstGeom prst="rect">
            <a:avLst/>
          </a:prstGeom>
        </p:spPr>
      </p:pic>
      <p:sp>
        <p:nvSpPr>
          <p:cNvPr id="10" name="TextBox 11">
            <a:extLst>
              <a:ext uri="{FF2B5EF4-FFF2-40B4-BE49-F238E27FC236}">
                <a16:creationId xmlns:a16="http://schemas.microsoft.com/office/drawing/2014/main" id="{BD1AB307-9BF1-1127-D6EA-75CE712931A9}"/>
              </a:ext>
            </a:extLst>
          </p:cNvPr>
          <p:cNvSpPr txBox="1"/>
          <p:nvPr/>
        </p:nvSpPr>
        <p:spPr>
          <a:xfrm>
            <a:off x="7683211" y="4139499"/>
            <a:ext cx="3023906" cy="132343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Grammar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All the words in the </a:t>
            </a:r>
            <a:r>
              <a:rPr lang="en-GB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verb bank </a:t>
            </a:r>
            <a:r>
              <a:rPr lang="en-GB" sz="2000" dirty="0">
                <a:latin typeface="Century Gothic" panose="020B0502020202020204" pitchFamily="34" charset="0"/>
              </a:rPr>
              <a:t>are commands.</a:t>
            </a:r>
          </a:p>
        </p:txBody>
      </p:sp>
      <p:pic>
        <p:nvPicPr>
          <p:cNvPr id="2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5AFED34F-5E60-82BC-2A6C-4F71A4920B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27969" y="2853599"/>
            <a:ext cx="487363" cy="487363"/>
          </a:xfrm>
          <a:prstGeom prst="rect">
            <a:avLst/>
          </a:prstGeom>
        </p:spPr>
      </p:pic>
      <p:pic>
        <p:nvPicPr>
          <p:cNvPr id="3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71AB8974-5CBA-9F3B-772F-2FB73E1C16E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146025" y="260991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9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97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80</Words>
  <Application>Microsoft Office PowerPoint</Application>
  <PresentationFormat>Widescreen</PresentationFormat>
  <Paragraphs>21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52</cp:revision>
  <cp:lastPrinted>2019-12-10T10:23:09Z</cp:lastPrinted>
  <dcterms:created xsi:type="dcterms:W3CDTF">2019-08-20T09:39:52Z</dcterms:created>
  <dcterms:modified xsi:type="dcterms:W3CDTF">2024-01-19T13:20:22Z</dcterms:modified>
</cp:coreProperties>
</file>