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7C35F-C46D-449F-B9E1-221C0A286615}" v="5" dt="2022-05-26T13:40:18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86D7C35F-C46D-449F-B9E1-221C0A286615}"/>
    <pc:docChg chg="modSld">
      <pc:chgData name="Emilie Woodroffe" userId="b157383c7860d663" providerId="LiveId" clId="{86D7C35F-C46D-449F-B9E1-221C0A286615}" dt="2022-05-26T13:40:20.684" v="9" actId="1076"/>
      <pc:docMkLst>
        <pc:docMk/>
      </pc:docMkLst>
      <pc:sldChg chg="modSp mod">
        <pc:chgData name="Emilie Woodroffe" userId="b157383c7860d663" providerId="LiveId" clId="{86D7C35F-C46D-449F-B9E1-221C0A286615}" dt="2022-05-26T13:38:57.388" v="6" actId="1076"/>
        <pc:sldMkLst>
          <pc:docMk/>
          <pc:sldMk cId="2685529057" sldId="264"/>
        </pc:sldMkLst>
        <pc:spChg chg="mod">
          <ac:chgData name="Emilie Woodroffe" userId="b157383c7860d663" providerId="LiveId" clId="{86D7C35F-C46D-449F-B9E1-221C0A286615}" dt="2022-05-26T13:38:04.094" v="5" actId="20577"/>
          <ac:spMkLst>
            <pc:docMk/>
            <pc:sldMk cId="2685529057" sldId="264"/>
            <ac:spMk id="12" creationId="{0BFF1EF8-084B-4608-BC05-EB143649CB20}"/>
          </ac:spMkLst>
        </pc:spChg>
        <pc:picChg chg="mod">
          <ac:chgData name="Emilie Woodroffe" userId="b157383c7860d663" providerId="LiveId" clId="{86D7C35F-C46D-449F-B9E1-221C0A286615}" dt="2022-05-26T13:38:57.388" v="6" actId="1076"/>
          <ac:picMkLst>
            <pc:docMk/>
            <pc:sldMk cId="2685529057" sldId="264"/>
            <ac:picMk id="2" creationId="{B9803E42-0681-D1C8-1041-D7DAF10C1834}"/>
          </ac:picMkLst>
        </pc:picChg>
        <pc:picChg chg="mod">
          <ac:chgData name="Emilie Woodroffe" userId="b157383c7860d663" providerId="LiveId" clId="{86D7C35F-C46D-449F-B9E1-221C0A286615}" dt="2022-05-26T13:37:32.510" v="0" actId="1076"/>
          <ac:picMkLst>
            <pc:docMk/>
            <pc:sldMk cId="2685529057" sldId="264"/>
            <ac:picMk id="14" creationId="{A8BC29CA-30B7-424C-A070-D80FBA1CFCD6}"/>
          </ac:picMkLst>
        </pc:picChg>
      </pc:sldChg>
      <pc:sldChg chg="modSp mod">
        <pc:chgData name="Emilie Woodroffe" userId="b157383c7860d663" providerId="LiveId" clId="{86D7C35F-C46D-449F-B9E1-221C0A286615}" dt="2022-05-26T13:40:20.684" v="9" actId="1076"/>
        <pc:sldMkLst>
          <pc:docMk/>
          <pc:sldMk cId="3543506952" sldId="265"/>
        </pc:sldMkLst>
        <pc:picChg chg="mod">
          <ac:chgData name="Emilie Woodroffe" userId="b157383c7860d663" providerId="LiveId" clId="{86D7C35F-C46D-449F-B9E1-221C0A286615}" dt="2022-05-26T13:39:45.838" v="7" actId="1076"/>
          <ac:picMkLst>
            <pc:docMk/>
            <pc:sldMk cId="3543506952" sldId="265"/>
            <ac:picMk id="2" creationId="{224E845C-73B6-4486-3409-8CFE4EB3C65D}"/>
          </ac:picMkLst>
        </pc:picChg>
        <pc:picChg chg="mod">
          <ac:chgData name="Emilie Woodroffe" userId="b157383c7860d663" providerId="LiveId" clId="{86D7C35F-C46D-449F-B9E1-221C0A286615}" dt="2022-05-26T13:39:56.884" v="8" actId="1076"/>
          <ac:picMkLst>
            <pc:docMk/>
            <pc:sldMk cId="3543506952" sldId="265"/>
            <ac:picMk id="3" creationId="{3580D381-A0C8-9C8F-0DA2-A17D9D81B0BB}"/>
          </ac:picMkLst>
        </pc:picChg>
        <pc:picChg chg="mod">
          <ac:chgData name="Emilie Woodroffe" userId="b157383c7860d663" providerId="LiveId" clId="{86D7C35F-C46D-449F-B9E1-221C0A286615}" dt="2022-05-26T13:40:20.684" v="9" actId="1076"/>
          <ac:picMkLst>
            <pc:docMk/>
            <pc:sldMk cId="3543506952" sldId="265"/>
            <ac:picMk id="12" creationId="{D11DF7BD-46C3-A8D8-66BF-436DC187B18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3725"/>
            <a:ext cx="331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Summer 2 “Picnics”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546934" y="1089097"/>
            <a:ext cx="5551437" cy="424731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Nouns bank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dirty="0" err="1">
                <a:latin typeface="Century Gothic" panose="020B0502020202020204" pitchFamily="34" charset="0"/>
              </a:rPr>
              <a:t>el</a:t>
            </a:r>
            <a:r>
              <a:rPr lang="en-GB" b="1" dirty="0">
                <a:latin typeface="Century Gothic" panose="020B0502020202020204" pitchFamily="34" charset="0"/>
              </a:rPr>
              <a:t> picnic </a:t>
            </a:r>
            <a:r>
              <a:rPr lang="en-GB" dirty="0">
                <a:latin typeface="Century Gothic" panose="020B0502020202020204" pitchFamily="34" charset="0"/>
              </a:rPr>
              <a:t>- the picnic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un </a:t>
            </a:r>
            <a:r>
              <a:rPr lang="en-GB" b="1" dirty="0" err="1">
                <a:latin typeface="Century Gothic" panose="020B0502020202020204" pitchFamily="34" charset="0"/>
              </a:rPr>
              <a:t>zumo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a juice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un </a:t>
            </a:r>
            <a:r>
              <a:rPr lang="en-GB" b="1" dirty="0" err="1">
                <a:latin typeface="Century Gothic" panose="020B0502020202020204" pitchFamily="34" charset="0"/>
              </a:rPr>
              <a:t>sándwich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- a sandwich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una</a:t>
            </a:r>
            <a:r>
              <a:rPr lang="en-GB" b="1" dirty="0">
                <a:latin typeface="Century Gothic" panose="020B0502020202020204" pitchFamily="34" charset="0"/>
              </a:rPr>
              <a:t> ensalada </a:t>
            </a:r>
            <a:r>
              <a:rPr lang="en-GB" dirty="0">
                <a:latin typeface="Century Gothic" panose="020B0502020202020204" pitchFamily="34" charset="0"/>
              </a:rPr>
              <a:t>– a salad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agua</a:t>
            </a:r>
            <a:r>
              <a:rPr lang="en-GB" dirty="0">
                <a:latin typeface="Century Gothic" panose="020B0502020202020204" pitchFamily="34" charset="0"/>
              </a:rPr>
              <a:t> - some water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un </a:t>
            </a:r>
            <a:r>
              <a:rPr lang="en-GB" b="1" dirty="0" err="1">
                <a:latin typeface="Century Gothic" panose="020B0502020202020204" pitchFamily="34" charset="0"/>
              </a:rPr>
              <a:t>bocadillo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a baguette 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fruta</a:t>
            </a:r>
            <a:r>
              <a:rPr lang="en-GB" dirty="0">
                <a:latin typeface="Century Gothic" panose="020B0502020202020204" pitchFamily="34" charset="0"/>
              </a:rPr>
              <a:t> – fruit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b="1" dirty="0" err="1">
                <a:latin typeface="Century Gothic" panose="020B0502020202020204" pitchFamily="34" charset="0"/>
              </a:rPr>
              <a:t>el</a:t>
            </a:r>
            <a:r>
              <a:rPr lang="en-GB" b="1" dirty="0">
                <a:latin typeface="Century Gothic" panose="020B0502020202020204" pitchFamily="34" charset="0"/>
              </a:rPr>
              <a:t> campo </a:t>
            </a:r>
            <a:r>
              <a:rPr lang="en-GB" dirty="0">
                <a:latin typeface="Century Gothic" panose="020B0502020202020204" pitchFamily="34" charset="0"/>
              </a:rPr>
              <a:t>- the field	</a:t>
            </a:r>
          </a:p>
          <a:p>
            <a:r>
              <a:rPr lang="en-GB" b="1" dirty="0" err="1">
                <a:latin typeface="Century Gothic" panose="020B0502020202020204" pitchFamily="34" charset="0"/>
              </a:rPr>
              <a:t>el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río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the river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la </a:t>
            </a:r>
            <a:r>
              <a:rPr lang="en-GB" b="1" dirty="0" err="1">
                <a:latin typeface="Century Gothic" panose="020B0502020202020204" pitchFamily="34" charset="0"/>
              </a:rPr>
              <a:t>montaña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dirty="0">
                <a:latin typeface="Century Gothic" panose="020B0502020202020204" pitchFamily="34" charset="0"/>
              </a:rPr>
              <a:t>– the mountain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la arena </a:t>
            </a:r>
            <a:r>
              <a:rPr lang="en-GB" dirty="0">
                <a:latin typeface="Century Gothic" panose="020B0502020202020204" pitchFamily="34" charset="0"/>
              </a:rPr>
              <a:t>– the sand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la playa </a:t>
            </a:r>
            <a:r>
              <a:rPr lang="en-GB" dirty="0">
                <a:latin typeface="Century Gothic" panose="020B0502020202020204" pitchFamily="34" charset="0"/>
              </a:rPr>
              <a:t>– the beach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7819639" y="3512753"/>
            <a:ext cx="2108670" cy="289310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zu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”</a:t>
            </a:r>
            <a:r>
              <a:rPr lang="en-GB" dirty="0" err="1">
                <a:latin typeface="Century Gothic" panose="020B0502020202020204" pitchFamily="34" charset="0"/>
              </a:rPr>
              <a:t>illo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ña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ya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3469458" y="470321"/>
            <a:ext cx="5314275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Language Detectives’ Memory Bank - Picnics.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71AAB-0C98-4AF1-9E9C-86BBD4BB5960}"/>
              </a:ext>
            </a:extLst>
          </p:cNvPr>
          <p:cNvSpPr txBox="1"/>
          <p:nvPr/>
        </p:nvSpPr>
        <p:spPr>
          <a:xfrm>
            <a:off x="6729441" y="1493478"/>
            <a:ext cx="5314274" cy="175432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dirty="0">
                <a:latin typeface="Century Gothic" panose="020B0502020202020204" pitchFamily="34" charset="0"/>
              </a:rPr>
              <a:t>When you want to explain what items you have in your picnic, then you use in English either the phrase </a:t>
            </a:r>
            <a:r>
              <a:rPr lang="en-GB" b="1" i="1" dirty="0">
                <a:latin typeface="Century Gothic" panose="020B0502020202020204" pitchFamily="34" charset="0"/>
              </a:rPr>
              <a:t>“there is…” </a:t>
            </a:r>
            <a:r>
              <a:rPr lang="en-GB" dirty="0">
                <a:latin typeface="Century Gothic" panose="020B0502020202020204" pitchFamily="34" charset="0"/>
              </a:rPr>
              <a:t>or </a:t>
            </a:r>
            <a:r>
              <a:rPr lang="en-GB" b="1" i="1" dirty="0">
                <a:latin typeface="Century Gothic" panose="020B0502020202020204" pitchFamily="34" charset="0"/>
              </a:rPr>
              <a:t>“there are..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dirty="0">
                <a:latin typeface="Century Gothic" panose="020B0502020202020204" pitchFamily="34" charset="0"/>
              </a:rPr>
              <a:t>In Spanish the phrase </a:t>
            </a:r>
            <a:r>
              <a:rPr lang="en-GB" b="1" i="1" dirty="0">
                <a:latin typeface="Century Gothic" panose="020B0502020202020204" pitchFamily="34" charset="0"/>
              </a:rPr>
              <a:t>“hay…” </a:t>
            </a:r>
            <a:r>
              <a:rPr lang="en-GB" dirty="0">
                <a:latin typeface="Century Gothic" panose="020B0502020202020204" pitchFamily="34" charset="0"/>
              </a:rPr>
              <a:t>means both “there is …” and “there are…..”.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77E8E-CC83-42BA-BD79-E9489315EB7B}"/>
              </a:ext>
            </a:extLst>
          </p:cNvPr>
          <p:cNvSpPr txBox="1"/>
          <p:nvPr/>
        </p:nvSpPr>
        <p:spPr>
          <a:xfrm>
            <a:off x="544563" y="5515129"/>
            <a:ext cx="5551437" cy="92333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Verb bank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Hay … </a:t>
            </a:r>
            <a:r>
              <a:rPr lang="en-GB" dirty="0">
                <a:latin typeface="Century Gothic" panose="020B0502020202020204" pitchFamily="34" charset="0"/>
              </a:rPr>
              <a:t>- there is …/ there are …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09380"/>
            <a:ext cx="1260644" cy="5971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268184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5136B40-5252-A3DE-7615-D361EAEB7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3309" y="2406432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E19A33C-1D4A-213D-0A1A-65D5C470D07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9627" y="4175339"/>
            <a:ext cx="487363" cy="48736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4719E28-91F3-7838-BD6B-2C7840380A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672" y="5768903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B302679-AF3E-99FE-76B3-0F9740B222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3974" y="48771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524B70-B6C7-6D04-F2D5-95C76CF3E7C1}"/>
              </a:ext>
            </a:extLst>
          </p:cNvPr>
          <p:cNvSpPr txBox="1"/>
          <p:nvPr/>
        </p:nvSpPr>
        <p:spPr>
          <a:xfrm>
            <a:off x="150921" y="23725"/>
            <a:ext cx="398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Summer 2 “Aliens in Spain”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7F7A5-7D53-2DE8-ADFD-CEA23F7E46F1}"/>
              </a:ext>
            </a:extLst>
          </p:cNvPr>
          <p:cNvSpPr txBox="1"/>
          <p:nvPr/>
        </p:nvSpPr>
        <p:spPr>
          <a:xfrm>
            <a:off x="474614" y="1493478"/>
            <a:ext cx="5551437" cy="286232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Nouns bank</a:t>
            </a:r>
          </a:p>
          <a:p>
            <a:r>
              <a:rPr lang="en-GB" u="sng" dirty="0">
                <a:latin typeface="Century Gothic" panose="020B0502020202020204" pitchFamily="34" charset="0"/>
              </a:rPr>
              <a:t>Towns and cities: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Ourense</a:t>
            </a:r>
          </a:p>
          <a:p>
            <a:r>
              <a:rPr lang="en-GB" dirty="0">
                <a:latin typeface="Century Gothic" panose="020B0502020202020204" pitchFamily="34" charset="0"/>
              </a:rPr>
              <a:t>Barcelona</a:t>
            </a:r>
          </a:p>
          <a:p>
            <a:r>
              <a:rPr lang="en-GB" dirty="0">
                <a:latin typeface="Century Gothic" panose="020B0502020202020204" pitchFamily="34" charset="0"/>
              </a:rPr>
              <a:t>Madrid</a:t>
            </a:r>
          </a:p>
          <a:p>
            <a:r>
              <a:rPr lang="en-GB" dirty="0">
                <a:latin typeface="Century Gothic" panose="020B0502020202020204" pitchFamily="34" charset="0"/>
              </a:rPr>
              <a:t>Salamanca</a:t>
            </a:r>
          </a:p>
          <a:p>
            <a:r>
              <a:rPr lang="en-GB" dirty="0">
                <a:latin typeface="Century Gothic" panose="020B0502020202020204" pitchFamily="34" charset="0"/>
              </a:rPr>
              <a:t>Granada</a:t>
            </a:r>
          </a:p>
          <a:p>
            <a:r>
              <a:rPr lang="en-GB" dirty="0">
                <a:latin typeface="Century Gothic" panose="020B0502020202020204" pitchFamily="34" charset="0"/>
              </a:rPr>
              <a:t>Tenerife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9B83A-D58A-C021-B86A-024F2B35FD73}"/>
              </a:ext>
            </a:extLst>
          </p:cNvPr>
          <p:cNvSpPr txBox="1"/>
          <p:nvPr/>
        </p:nvSpPr>
        <p:spPr>
          <a:xfrm>
            <a:off x="7819639" y="3512753"/>
            <a:ext cx="2670276" cy="258532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</a:t>
            </a:r>
            <a:r>
              <a:rPr lang="en-GB" dirty="0" err="1">
                <a:latin typeface="Century Gothic" panose="020B0502020202020204" pitchFamily="34" charset="0"/>
              </a:rPr>
              <a:t>Ou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”</a:t>
            </a:r>
            <a:r>
              <a:rPr lang="en-GB" dirty="0" err="1">
                <a:latin typeface="Century Gothic" panose="020B0502020202020204" pitchFamily="34" charset="0"/>
              </a:rPr>
              <a:t>Barce</a:t>
            </a:r>
            <a:r>
              <a:rPr lang="en-GB" dirty="0">
                <a:latin typeface="Century Gothic" panose="020B0502020202020204" pitchFamily="34" charset="0"/>
              </a:rPr>
              <a:t>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“rife”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“v”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082B4-2ADA-D62F-4CBF-35DA90796C18}"/>
              </a:ext>
            </a:extLst>
          </p:cNvPr>
          <p:cNvSpPr txBox="1"/>
          <p:nvPr/>
        </p:nvSpPr>
        <p:spPr>
          <a:xfrm>
            <a:off x="3009257" y="643087"/>
            <a:ext cx="6173485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entury Gothic" panose="020B0502020202020204" pitchFamily="34" charset="0"/>
              </a:rPr>
              <a:t>Language Detectives’ Memory Bank – Aliens in Spain.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5E0FF-2662-FE38-BEF5-06D0686B46B3}"/>
              </a:ext>
            </a:extLst>
          </p:cNvPr>
          <p:cNvSpPr txBox="1"/>
          <p:nvPr/>
        </p:nvSpPr>
        <p:spPr>
          <a:xfrm>
            <a:off x="6729441" y="1493478"/>
            <a:ext cx="5314274" cy="147732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dirty="0">
                <a:latin typeface="Century Gothic" panose="020B0502020202020204" pitchFamily="34" charset="0"/>
              </a:rPr>
              <a:t>When you ask a question in Spanish, your voice goes up at the end as you say the question.</a:t>
            </a:r>
          </a:p>
          <a:p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E3B94-8D33-7971-0990-2C69DB384D32}"/>
              </a:ext>
            </a:extLst>
          </p:cNvPr>
          <p:cNvSpPr txBox="1"/>
          <p:nvPr/>
        </p:nvSpPr>
        <p:spPr>
          <a:xfrm>
            <a:off x="474613" y="4482248"/>
            <a:ext cx="5551437" cy="120032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¿</a:t>
            </a:r>
            <a:r>
              <a:rPr lang="en-GB" b="1" dirty="0" err="1">
                <a:latin typeface="Century Gothic" panose="020B0502020202020204" pitchFamily="34" charset="0"/>
              </a:rPr>
              <a:t>Dónde</a:t>
            </a:r>
            <a:r>
              <a:rPr lang="en-GB" b="1" dirty="0">
                <a:latin typeface="Century Gothic" panose="020B0502020202020204" pitchFamily="34" charset="0"/>
              </a:rPr>
              <a:t> vives? </a:t>
            </a:r>
            <a:r>
              <a:rPr lang="en-GB" dirty="0">
                <a:latin typeface="Century Gothic" panose="020B0502020202020204" pitchFamily="34" charset="0"/>
              </a:rPr>
              <a:t>– Where do you live?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Vivo </a:t>
            </a:r>
            <a:r>
              <a:rPr lang="en-GB" b="1" dirty="0" err="1">
                <a:latin typeface="Century Gothic" panose="020B0502020202020204" pitchFamily="34" charset="0"/>
              </a:rPr>
              <a:t>en</a:t>
            </a:r>
            <a:r>
              <a:rPr lang="en-GB" b="1" dirty="0">
                <a:latin typeface="Century Gothic" panose="020B0502020202020204" pitchFamily="34" charset="0"/>
              </a:rPr>
              <a:t>… </a:t>
            </a:r>
            <a:r>
              <a:rPr lang="en-GB" dirty="0">
                <a:latin typeface="Century Gothic" panose="020B0502020202020204" pitchFamily="34" charset="0"/>
              </a:rPr>
              <a:t>– I live in…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999" y="90837"/>
            <a:ext cx="1260644" cy="5971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13653" y="687984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75070D-7BEA-6C4E-2128-4CB6C341A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9423" y="2941636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9A2501E-1782-E09C-28D4-F60D7B7F9E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3671" y="4805413"/>
            <a:ext cx="487363" cy="48736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5523D87-32ED-205F-C636-AA6D9ABCCC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86578" y="4805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240</Words>
  <Application>Microsoft Office PowerPoint</Application>
  <PresentationFormat>Widescreen</PresentationFormat>
  <Paragraphs>56</Paragraphs>
  <Slides>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73</cp:revision>
  <cp:lastPrinted>2019-12-01T14:06:45Z</cp:lastPrinted>
  <dcterms:created xsi:type="dcterms:W3CDTF">2019-08-20T09:39:52Z</dcterms:created>
  <dcterms:modified xsi:type="dcterms:W3CDTF">2024-01-19T13:11:48Z</dcterms:modified>
</cp:coreProperties>
</file>