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2698D-A49B-49DA-A7E9-9A84329DE76A}" v="1" dt="2022-07-20T09:59:03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745385" y="462232"/>
            <a:ext cx="6122189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“Days”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50470" y="1210676"/>
            <a:ext cx="3565133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lunes</a:t>
            </a:r>
            <a:r>
              <a:rPr lang="en-GB" sz="2000" dirty="0">
                <a:latin typeface="Century Gothic" panose="020B0502020202020204" pitchFamily="34" charset="0"/>
              </a:rPr>
              <a:t> - Monday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martes</a:t>
            </a:r>
            <a:r>
              <a:rPr lang="en-GB" sz="2000" dirty="0">
                <a:latin typeface="Century Gothic" panose="020B0502020202020204" pitchFamily="34" charset="0"/>
              </a:rPr>
              <a:t> - Tuesday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miércoles</a:t>
            </a:r>
            <a:r>
              <a:rPr lang="en-GB" sz="2000" dirty="0">
                <a:latin typeface="Century Gothic" panose="020B0502020202020204" pitchFamily="34" charset="0"/>
              </a:rPr>
              <a:t> - Wednesday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jueves</a:t>
            </a:r>
            <a:r>
              <a:rPr lang="en-GB" sz="2000" dirty="0">
                <a:latin typeface="Century Gothic" panose="020B0502020202020204" pitchFamily="34" charset="0"/>
              </a:rPr>
              <a:t> - Thursday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viernes</a:t>
            </a:r>
            <a:r>
              <a:rPr lang="en-GB" sz="2000" dirty="0">
                <a:latin typeface="Century Gothic" panose="020B0502020202020204" pitchFamily="34" charset="0"/>
              </a:rPr>
              <a:t> - Friday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sábado</a:t>
            </a:r>
            <a:r>
              <a:rPr lang="en-GB" sz="2000" dirty="0">
                <a:latin typeface="Century Gothic" panose="020B0502020202020204" pitchFamily="34" charset="0"/>
              </a:rPr>
              <a:t> - Saturday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domingo</a:t>
            </a:r>
            <a:r>
              <a:rPr lang="en-GB" sz="2000" dirty="0">
                <a:latin typeface="Century Gothic" panose="020B0502020202020204" pitchFamily="34" charset="0"/>
              </a:rPr>
              <a:t> - Sunday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7709872" y="1320404"/>
            <a:ext cx="3565133" cy="470898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When you ask a question in Spanish you can turn a sentence into a question by raising the pitch of your voice at the end of the question. Practice reading these phrases!</a:t>
            </a:r>
          </a:p>
          <a:p>
            <a:pPr algn="just"/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Hoy es lunes. </a:t>
            </a:r>
            <a:r>
              <a:rPr lang="en-GB" sz="2000" dirty="0">
                <a:latin typeface="Century Gothic" panose="020B0502020202020204" pitchFamily="34" charset="0"/>
              </a:rPr>
              <a:t>– Today is Monday.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¿Hoy es lunes? </a:t>
            </a:r>
            <a:r>
              <a:rPr lang="en-GB" sz="2000" dirty="0">
                <a:latin typeface="Century Gothic" panose="020B0502020202020204" pitchFamily="34" charset="0"/>
              </a:rPr>
              <a:t>– Is it Monday today?</a:t>
            </a:r>
          </a:p>
          <a:p>
            <a:pPr algn="just"/>
            <a:endParaRPr lang="en-GB" sz="2000" dirty="0">
              <a:latin typeface="Century Gothic" panose="020B0502020202020204" pitchFamily="34" charset="0"/>
            </a:endParaRPr>
          </a:p>
          <a:p>
            <a:pPr algn="just"/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Autumn 2: days of the week.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916995" y="3926379"/>
            <a:ext cx="6197217" cy="70788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Qué</a:t>
            </a:r>
            <a:r>
              <a:rPr lang="en-GB" sz="2000" b="1" dirty="0">
                <a:latin typeface="Century Gothic" panose="020B0502020202020204" pitchFamily="34" charset="0"/>
              </a:rPr>
              <a:t> día es hoy? </a:t>
            </a:r>
            <a:r>
              <a:rPr lang="en-GB" sz="2000" dirty="0">
                <a:latin typeface="Century Gothic" panose="020B0502020202020204" pitchFamily="34" charset="0"/>
              </a:rPr>
              <a:t>- What day is it today?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916995" y="4898593"/>
            <a:ext cx="6197217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latin typeface="Century Gothic" panose="020B0502020202020204" pitchFamily="34" charset="0"/>
              </a:rPr>
              <a:t>Fact Bank</a:t>
            </a: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Some of the Spanish days of the week are named after the planets!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e.g. martes → Mars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165378" y="1210676"/>
            <a:ext cx="3226631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mier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jue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ves</a:t>
            </a:r>
            <a:r>
              <a:rPr lang="en-GB" sz="2000" b="1" dirty="0"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vier</a:t>
            </a:r>
            <a:r>
              <a:rPr lang="en-GB" sz="2000" b="1" dirty="0">
                <a:latin typeface="Century Gothic" panose="020B0502020202020204" pitchFamily="34" charset="0"/>
              </a:rPr>
              <a:t>”</a:t>
            </a:r>
          </a:p>
        </p:txBody>
      </p:sp>
      <p:pic>
        <p:nvPicPr>
          <p:cNvPr id="10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C088293-D17E-1015-ABAE-59ED54BF62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83" y="265195"/>
            <a:ext cx="1260644" cy="5971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BC93338-CB90-8362-94BE-8A8CAE92B9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30621" y="417131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C3CE8B9-3B8B-8781-AA0B-184D110F2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782" y="2670720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6DC5F82-FA32-2C27-0274-070FD5011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6094" y="3994951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59FB663-DB32-922B-3DC4-745ADF487D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8731" y="2348502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556ECE1-0725-EAAD-2E99-7D81CD247F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2438" y="5431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745385" y="462232"/>
            <a:ext cx="6353021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</a:t>
            </a:r>
            <a:r>
              <a:rPr lang="en-GB" sz="2000">
                <a:latin typeface="Century Gothic" panose="020B0502020202020204" pitchFamily="34" charset="0"/>
              </a:rPr>
              <a:t>of “Months”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43650" y="1123453"/>
            <a:ext cx="3393172" cy="40934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enero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January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febrero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February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marzo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 March</a:t>
            </a:r>
          </a:p>
          <a:p>
            <a:pPr algn="just"/>
            <a:r>
              <a:rPr lang="en-GB" sz="2000" b="1" dirty="0" err="1">
                <a:latin typeface="Century Gothic" panose="020B0502020202020204" pitchFamily="34" charset="0"/>
              </a:rPr>
              <a:t>abril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 April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mayo</a:t>
            </a:r>
            <a:r>
              <a:rPr lang="en-GB" sz="2000" dirty="0">
                <a:latin typeface="Century Gothic" panose="020B0502020202020204" pitchFamily="34" charset="0"/>
              </a:rPr>
              <a:t> - May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junio</a:t>
            </a:r>
            <a:r>
              <a:rPr lang="en-GB" sz="2000" dirty="0">
                <a:latin typeface="Century Gothic" panose="020B0502020202020204" pitchFamily="34" charset="0"/>
              </a:rPr>
              <a:t> - June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julio</a:t>
            </a:r>
            <a:r>
              <a:rPr lang="en-GB" sz="2000" dirty="0">
                <a:latin typeface="Century Gothic" panose="020B0502020202020204" pitchFamily="34" charset="0"/>
              </a:rPr>
              <a:t> - July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agosto</a:t>
            </a:r>
            <a:r>
              <a:rPr lang="en-GB" sz="2000" dirty="0">
                <a:latin typeface="Century Gothic" panose="020B0502020202020204" pitchFamily="34" charset="0"/>
              </a:rPr>
              <a:t> - August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septiembre</a:t>
            </a:r>
            <a:r>
              <a:rPr lang="en-GB" sz="2000" dirty="0">
                <a:latin typeface="Century Gothic" panose="020B0502020202020204" pitchFamily="34" charset="0"/>
              </a:rPr>
              <a:t> – September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octubre</a:t>
            </a:r>
            <a:r>
              <a:rPr lang="en-GB" sz="2000" dirty="0">
                <a:latin typeface="Century Gothic" panose="020B0502020202020204" pitchFamily="34" charset="0"/>
              </a:rPr>
              <a:t> – October 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noviembre</a:t>
            </a:r>
            <a:r>
              <a:rPr lang="en-GB" sz="2000" dirty="0">
                <a:latin typeface="Century Gothic" panose="020B0502020202020204" pitchFamily="34" charset="0"/>
              </a:rPr>
              <a:t> – November 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diciembre</a:t>
            </a:r>
            <a:r>
              <a:rPr lang="en-GB" sz="2000" dirty="0">
                <a:latin typeface="Century Gothic" panose="020B0502020202020204" pitchFamily="34" charset="0"/>
              </a:rPr>
              <a:t> -  December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7270119" y="1503292"/>
            <a:ext cx="3565133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When words are the same in two languages we call them </a:t>
            </a:r>
            <a:r>
              <a:rPr lang="en-GB" sz="2000" b="1" dirty="0">
                <a:latin typeface="Century Gothic" panose="020B0502020202020204" pitchFamily="34" charset="0"/>
              </a:rPr>
              <a:t>cognates</a:t>
            </a:r>
            <a:r>
              <a:rPr lang="en-GB" sz="2000" dirty="0">
                <a:latin typeface="Century Gothic" panose="020B0502020202020204" pitchFamily="34" charset="0"/>
              </a:rPr>
              <a:t> and when they look very similar we call them </a:t>
            </a:r>
            <a:r>
              <a:rPr lang="en-GB" sz="2000" b="1" dirty="0">
                <a:latin typeface="Century Gothic" panose="020B0502020202020204" pitchFamily="34" charset="0"/>
              </a:rPr>
              <a:t>semi-cognates</a:t>
            </a:r>
            <a:r>
              <a:rPr lang="en-GB" sz="2000" dirty="0"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40363" y="5368889"/>
            <a:ext cx="3734237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Cuándo</a:t>
            </a:r>
            <a:r>
              <a:rPr lang="en-GB" sz="2000" b="1" dirty="0">
                <a:latin typeface="Century Gothic" panose="020B0502020202020204" pitchFamily="34" charset="0"/>
              </a:rPr>
              <a:t> es </a:t>
            </a:r>
            <a:r>
              <a:rPr lang="en-GB" sz="2000" b="1" dirty="0" err="1"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cumpleaños</a:t>
            </a:r>
            <a:r>
              <a:rPr lang="en-GB" sz="2000" b="1" dirty="0">
                <a:latin typeface="Century Gothic" panose="020B0502020202020204" pitchFamily="34" charset="0"/>
              </a:rPr>
              <a:t>? </a:t>
            </a:r>
            <a:r>
              <a:rPr lang="en-GB" sz="2000" dirty="0">
                <a:latin typeface="Century Gothic" panose="020B0502020202020204" pitchFamily="34" charset="0"/>
              </a:rPr>
              <a:t>- When is your birthday?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155122" y="3610786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</a:t>
            </a: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Lots of the months in Spanish look very similar to English spelling if the months.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138347" y="1039567"/>
            <a:ext cx="2830247" cy="311155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ayo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ju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tiem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viem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ciem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bre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58423AF-BFA6-B5E1-D3EE-F5E5CA23B6CC}"/>
              </a:ext>
            </a:extLst>
          </p:cNvPr>
          <p:cNvSpPr txBox="1"/>
          <p:nvPr/>
        </p:nvSpPr>
        <p:spPr>
          <a:xfrm>
            <a:off x="150921" y="23725"/>
            <a:ext cx="4148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Autumn 2: months of the year</a:t>
            </a:r>
          </a:p>
        </p:txBody>
      </p:sp>
      <p:pic>
        <p:nvPicPr>
          <p:cNvPr id="8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49823C8-D11E-FCFD-F7B5-EA16DD9EE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83" y="265195"/>
            <a:ext cx="1260644" cy="597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5FA16A-5D5A-904F-BD7E-4BA97834DE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0363" y="331502"/>
            <a:ext cx="1161602" cy="821502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8394E9B7-AFB3-0E1B-7B47-8C8FAE26AEAC}"/>
              </a:ext>
            </a:extLst>
          </p:cNvPr>
          <p:cNvSpPr txBox="1"/>
          <p:nvPr/>
        </p:nvSpPr>
        <p:spPr>
          <a:xfrm>
            <a:off x="4454698" y="4553281"/>
            <a:ext cx="3448421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latin typeface="Century Gothic" panose="020B0502020202020204" pitchFamily="34" charset="0"/>
              </a:rPr>
              <a:t>Fact Bank</a:t>
            </a: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Months of the year and days of the week in Spanish do not have a capital letter.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5E92DFD-A08C-C0A8-15EF-599DC4E7F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3134" y="2773583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BC0F28E-245B-C551-FABE-4A3564341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2818" y="5734547"/>
            <a:ext cx="303177" cy="303177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F2FECE1-442C-184E-0647-A37BAF534D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8213" y="22919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304</Words>
  <Application>Microsoft Office PowerPoint</Application>
  <PresentationFormat>Widescreen</PresentationFormat>
  <Paragraphs>59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45</cp:revision>
  <cp:lastPrinted>2019-12-10T09:41:14Z</cp:lastPrinted>
  <dcterms:created xsi:type="dcterms:W3CDTF">2019-08-20T09:39:52Z</dcterms:created>
  <dcterms:modified xsi:type="dcterms:W3CDTF">2024-01-15T08:45:50Z</dcterms:modified>
</cp:coreProperties>
</file>