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2C4359-AA99-4784-AFCF-CEEA104A1DB1}" v="2" dt="2022-07-20T10:10:56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220" autoAdjust="0"/>
  </p:normalViewPr>
  <p:slideViewPr>
    <p:cSldViewPr snapToGrid="0" showGuides="1">
      <p:cViewPr varScale="1">
        <p:scale>
          <a:sx n="87" d="100"/>
          <a:sy n="87" d="100"/>
        </p:scale>
        <p:origin x="102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652C4359-AA99-4784-AFCF-CEEA104A1DB1}"/>
    <pc:docChg chg="modSld">
      <pc:chgData name="Emilie Woodroffe" userId="b157383c7860d663" providerId="LiveId" clId="{652C4359-AA99-4784-AFCF-CEEA104A1DB1}" dt="2022-07-20T10:10:58.117" v="1" actId="1076"/>
      <pc:docMkLst>
        <pc:docMk/>
      </pc:docMkLst>
      <pc:sldChg chg="modSp mod">
        <pc:chgData name="Emilie Woodroffe" userId="b157383c7860d663" providerId="LiveId" clId="{652C4359-AA99-4784-AFCF-CEEA104A1DB1}" dt="2022-07-20T10:10:58.117" v="1" actId="1076"/>
        <pc:sldMkLst>
          <pc:docMk/>
          <pc:sldMk cId="2685529057" sldId="264"/>
        </pc:sldMkLst>
        <pc:picChg chg="mod">
          <ac:chgData name="Emilie Woodroffe" userId="b157383c7860d663" providerId="LiveId" clId="{652C4359-AA99-4784-AFCF-CEEA104A1DB1}" dt="2022-07-20T10:10:36.143" v="0" actId="1076"/>
          <ac:picMkLst>
            <pc:docMk/>
            <pc:sldMk cId="2685529057" sldId="264"/>
            <ac:picMk id="6" creationId="{842A2992-B9FD-DF37-843E-24A4FBEB55E6}"/>
          </ac:picMkLst>
        </pc:picChg>
        <pc:picChg chg="mod">
          <ac:chgData name="Emilie Woodroffe" userId="b157383c7860d663" providerId="LiveId" clId="{652C4359-AA99-4784-AFCF-CEEA104A1DB1}" dt="2022-07-20T10:10:58.117" v="1" actId="1076"/>
          <ac:picMkLst>
            <pc:docMk/>
            <pc:sldMk cId="2685529057" sldId="264"/>
            <ac:picMk id="7" creationId="{01CD9D11-4C44-67F8-3DAB-965F983ED5D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CB07BD8-06AF-41EC-8168-E9249FED881B}"/>
              </a:ext>
            </a:extLst>
          </p:cNvPr>
          <p:cNvSpPr txBox="1"/>
          <p:nvPr/>
        </p:nvSpPr>
        <p:spPr>
          <a:xfrm>
            <a:off x="3479127" y="419299"/>
            <a:ext cx="6160661" cy="400110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Language Detectives’ Memory Bank of Animals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7902" y="1093903"/>
            <a:ext cx="3565133" cy="347787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Noun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latin typeface="Century Gothic" panose="020B0502020202020204" pitchFamily="34" charset="0"/>
              </a:rPr>
              <a:t>gato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a cat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latin typeface="Century Gothic" panose="020B0502020202020204" pitchFamily="34" charset="0"/>
              </a:rPr>
              <a:t>perro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a dog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latin typeface="Century Gothic" panose="020B0502020202020204" pitchFamily="34" charset="0"/>
              </a:rPr>
              <a:t>pez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a fish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caballo </a:t>
            </a:r>
            <a:r>
              <a:rPr lang="en-GB" sz="2000" dirty="0">
                <a:latin typeface="Century Gothic" panose="020B0502020202020204" pitchFamily="34" charset="0"/>
              </a:rPr>
              <a:t>- a horse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latin typeface="Century Gothic" panose="020B0502020202020204" pitchFamily="34" charset="0"/>
              </a:rPr>
              <a:t>conejo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a rabbit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una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oveja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a sheep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una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serpiente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a snake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latin typeface="Century Gothic" panose="020B0502020202020204" pitchFamily="34" charset="0"/>
              </a:rPr>
              <a:t>pájaro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– a bird</a:t>
            </a:r>
          </a:p>
          <a:p>
            <a:r>
              <a:rPr lang="en-GB" sz="2000" b="1" dirty="0" err="1">
                <a:latin typeface="Century Gothic" panose="020B0502020202020204" pitchFamily="34" charset="0"/>
              </a:rPr>
              <a:t>una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latin typeface="Century Gothic" panose="020B0502020202020204" pitchFamily="34" charset="0"/>
              </a:rPr>
              <a:t>vaca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a cow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un </a:t>
            </a:r>
            <a:r>
              <a:rPr lang="en-GB" sz="2000" b="1" dirty="0" err="1">
                <a:latin typeface="Century Gothic" panose="020B0502020202020204" pitchFamily="34" charset="0"/>
              </a:rPr>
              <a:t>ratón</a:t>
            </a:r>
            <a:r>
              <a:rPr lang="en-GB" sz="2000" b="1" dirty="0">
                <a:latin typeface="Century Gothic" panose="020B0502020202020204" pitchFamily="34" charset="0"/>
              </a:rPr>
              <a:t> </a:t>
            </a:r>
            <a:r>
              <a:rPr lang="en-GB" sz="2000" dirty="0">
                <a:latin typeface="Century Gothic" panose="020B0502020202020204" pitchFamily="34" charset="0"/>
              </a:rPr>
              <a:t>- a mouse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B09AC-DF32-458B-9228-CA00342C7239}"/>
              </a:ext>
            </a:extLst>
          </p:cNvPr>
          <p:cNvSpPr txBox="1"/>
          <p:nvPr/>
        </p:nvSpPr>
        <p:spPr>
          <a:xfrm>
            <a:off x="8320927" y="1155820"/>
            <a:ext cx="3565133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There are two words for “</a:t>
            </a:r>
            <a:r>
              <a:rPr lang="en-GB" sz="2000" b="1" dirty="0">
                <a:latin typeface="Century Gothic" panose="020B0502020202020204" pitchFamily="34" charset="0"/>
              </a:rPr>
              <a:t>a</a:t>
            </a:r>
            <a:r>
              <a:rPr lang="en-GB" sz="2000" dirty="0">
                <a:latin typeface="Century Gothic" panose="020B0502020202020204" pitchFamily="34" charset="0"/>
              </a:rPr>
              <a:t>”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in Spanish.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These words are “</a:t>
            </a:r>
            <a:r>
              <a:rPr lang="en-GB" sz="2000" b="1" dirty="0">
                <a:latin typeface="Century Gothic" panose="020B0502020202020204" pitchFamily="34" charset="0"/>
              </a:rPr>
              <a:t>un</a:t>
            </a:r>
            <a:r>
              <a:rPr lang="en-GB" sz="2000" dirty="0">
                <a:latin typeface="Century Gothic" panose="020B0502020202020204" pitchFamily="34" charset="0"/>
              </a:rPr>
              <a:t>” and “</a:t>
            </a:r>
            <a:r>
              <a:rPr lang="en-GB" sz="2000" b="1" dirty="0" err="1">
                <a:latin typeface="Century Gothic" panose="020B0502020202020204" pitchFamily="34" charset="0"/>
              </a:rPr>
              <a:t>una</a:t>
            </a:r>
            <a:r>
              <a:rPr lang="en-GB" sz="20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9B209-59C0-4ABE-8F41-BD0DAF348794}"/>
              </a:ext>
            </a:extLst>
          </p:cNvPr>
          <p:cNvSpPr txBox="1"/>
          <p:nvPr/>
        </p:nvSpPr>
        <p:spPr>
          <a:xfrm>
            <a:off x="150921" y="20378"/>
            <a:ext cx="4833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Spanish Stage 1 Spring 1: Animals I like and don’t like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77901" y="4948489"/>
            <a:ext cx="7708155" cy="132343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Question and Answer Bank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Me </a:t>
            </a:r>
            <a:r>
              <a:rPr lang="en-GB" sz="2000" b="1" dirty="0" err="1">
                <a:latin typeface="Century Gothic" panose="020B0502020202020204" pitchFamily="34" charset="0"/>
              </a:rPr>
              <a:t>gusta</a:t>
            </a:r>
            <a:r>
              <a:rPr lang="en-GB" sz="2000" b="1" dirty="0">
                <a:latin typeface="Century Gothic" panose="020B0502020202020204" pitchFamily="34" charset="0"/>
              </a:rPr>
              <a:t>… </a:t>
            </a:r>
            <a:r>
              <a:rPr lang="en-GB" sz="2000" dirty="0">
                <a:latin typeface="Century Gothic" panose="020B0502020202020204" pitchFamily="34" charset="0"/>
              </a:rPr>
              <a:t>– </a:t>
            </a:r>
            <a:r>
              <a:rPr lang="en-GB" sz="2000">
                <a:latin typeface="Century Gothic" panose="020B0502020202020204" pitchFamily="34" charset="0"/>
              </a:rPr>
              <a:t>I like…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Mi animal </a:t>
            </a:r>
            <a:r>
              <a:rPr lang="en-GB" sz="2000" b="1" dirty="0" err="1">
                <a:latin typeface="Century Gothic" panose="020B0502020202020204" pitchFamily="34" charset="0"/>
              </a:rPr>
              <a:t>favorito</a:t>
            </a:r>
            <a:r>
              <a:rPr lang="en-GB" sz="2000" b="1" dirty="0">
                <a:latin typeface="Century Gothic" panose="020B0502020202020204" pitchFamily="34" charset="0"/>
              </a:rPr>
              <a:t> es… </a:t>
            </a:r>
            <a:r>
              <a:rPr lang="en-GB" sz="2000" dirty="0">
                <a:latin typeface="Century Gothic" panose="020B0502020202020204" pitchFamily="34" charset="0"/>
              </a:rPr>
              <a:t>- My favourite animal is….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latin typeface="Century Gothic" panose="020B0502020202020204" pitchFamily="34" charset="0"/>
              </a:rPr>
              <a:t>Cuál</a:t>
            </a:r>
            <a:r>
              <a:rPr lang="en-GB" sz="2000" b="1" dirty="0">
                <a:latin typeface="Century Gothic" panose="020B0502020202020204" pitchFamily="34" charset="0"/>
              </a:rPr>
              <a:t> es </a:t>
            </a:r>
            <a:r>
              <a:rPr lang="en-GB" sz="2000" b="1" dirty="0" err="1">
                <a:latin typeface="Century Gothic" panose="020B0502020202020204" pitchFamily="34" charset="0"/>
              </a:rPr>
              <a:t>tu</a:t>
            </a:r>
            <a:r>
              <a:rPr lang="en-GB" sz="2000" b="1" dirty="0">
                <a:latin typeface="Century Gothic" panose="020B0502020202020204" pitchFamily="34" charset="0"/>
              </a:rPr>
              <a:t> animal </a:t>
            </a:r>
            <a:r>
              <a:rPr lang="en-GB" sz="2000" b="1" dirty="0" err="1">
                <a:latin typeface="Century Gothic" panose="020B0502020202020204" pitchFamily="34" charset="0"/>
              </a:rPr>
              <a:t>favorito</a:t>
            </a:r>
            <a:r>
              <a:rPr lang="en-GB" sz="2000" b="1" dirty="0">
                <a:latin typeface="Century Gothic" panose="020B0502020202020204" pitchFamily="34" charset="0"/>
              </a:rPr>
              <a:t>? </a:t>
            </a:r>
            <a:r>
              <a:rPr lang="en-GB" sz="2000" dirty="0">
                <a:latin typeface="Century Gothic" panose="020B0502020202020204" pitchFamily="34" charset="0"/>
              </a:rPr>
              <a:t>– What is your favourite animal?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8320924" y="4698624"/>
            <a:ext cx="3565133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Fact Bank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In different languages animals make different noises. In Spanish the noise a dog makes is “</a:t>
            </a:r>
            <a:r>
              <a:rPr lang="en-GB" sz="2000" dirty="0" err="1">
                <a:latin typeface="Century Gothic" panose="020B0502020202020204" pitchFamily="34" charset="0"/>
              </a:rPr>
              <a:t>guau</a:t>
            </a:r>
            <a:r>
              <a:rPr lang="en-GB" sz="20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8320924" y="2966973"/>
            <a:ext cx="3565133" cy="163121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In Spanish when we use “</a:t>
            </a:r>
            <a:r>
              <a:rPr lang="en-GB" sz="2000" b="1" dirty="0">
                <a:latin typeface="Century Gothic" panose="020B0502020202020204" pitchFamily="34" charset="0"/>
              </a:rPr>
              <a:t>the</a:t>
            </a:r>
            <a:r>
              <a:rPr lang="en-GB" sz="2000" dirty="0">
                <a:latin typeface="Century Gothic" panose="020B0502020202020204" pitchFamily="34" charset="0"/>
              </a:rPr>
              <a:t>” with a plural noun, we use the word “</a:t>
            </a:r>
            <a:r>
              <a:rPr lang="en-GB" sz="2000" b="1" dirty="0" err="1">
                <a:latin typeface="Century Gothic" panose="020B0502020202020204" pitchFamily="34" charset="0"/>
              </a:rPr>
              <a:t>los</a:t>
            </a:r>
            <a:r>
              <a:rPr lang="en-GB" sz="2000" dirty="0">
                <a:latin typeface="Century Gothic" panose="020B0502020202020204" pitchFamily="34" charset="0"/>
              </a:rPr>
              <a:t>” or “</a:t>
            </a:r>
            <a:r>
              <a:rPr lang="en-GB" sz="2000" b="1" dirty="0">
                <a:latin typeface="Century Gothic" panose="020B0502020202020204" pitchFamily="34" charset="0"/>
              </a:rPr>
              <a:t>las</a:t>
            </a:r>
            <a:r>
              <a:rPr lang="en-GB" sz="2000" dirty="0">
                <a:latin typeface="Century Gothic" panose="020B0502020202020204" pitchFamily="34" charset="0"/>
              </a:rPr>
              <a:t>”.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39B15-DF6D-40AE-BF87-E3F3D885AEEC}"/>
              </a:ext>
            </a:extLst>
          </p:cNvPr>
          <p:cNvSpPr txBox="1"/>
          <p:nvPr/>
        </p:nvSpPr>
        <p:spPr>
          <a:xfrm>
            <a:off x="4569331" y="1663651"/>
            <a:ext cx="3053337" cy="2246769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Sound spelling</a:t>
            </a:r>
          </a:p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“</a:t>
            </a:r>
            <a:r>
              <a:rPr lang="en-GB" sz="2000" dirty="0" err="1">
                <a:latin typeface="Century Gothic" panose="020B0502020202020204" pitchFamily="34" charset="0"/>
              </a:rPr>
              <a:t>llo</a:t>
            </a:r>
            <a:r>
              <a:rPr lang="en-GB" sz="2000" dirty="0">
                <a:latin typeface="Century Gothic" panose="020B0502020202020204" pitchFamily="34" charset="0"/>
              </a:rPr>
              <a:t>” 		“</a:t>
            </a:r>
            <a:r>
              <a:rPr lang="en-GB" sz="2000" dirty="0" err="1">
                <a:latin typeface="Century Gothic" panose="020B0502020202020204" pitchFamily="34" charset="0"/>
              </a:rPr>
              <a:t>ja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	</a:t>
            </a: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“jo”		“</a:t>
            </a:r>
            <a:r>
              <a:rPr lang="en-GB" sz="2000" dirty="0" err="1">
                <a:latin typeface="Century Gothic" panose="020B0502020202020204" pitchFamily="34" charset="0"/>
              </a:rPr>
              <a:t>va</a:t>
            </a:r>
            <a:r>
              <a:rPr lang="en-GB" sz="2000" dirty="0">
                <a:latin typeface="Century Gothic" panose="020B0502020202020204" pitchFamily="34" charset="0"/>
              </a:rPr>
              <a:t>”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A132BE3-A6D8-1A52-BF96-B97F2AAFFB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435" y="109380"/>
            <a:ext cx="1260644" cy="5971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2B0998B-097B-E113-318F-FDAFDF24D9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49963" y="268184"/>
            <a:ext cx="1161602" cy="821502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D5FF4BE-E2B9-DC7B-DB68-99B92AFEB8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3709" y="1206965"/>
            <a:ext cx="487363" cy="487363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E759145-20D5-9967-748C-2949C41933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8297" y="2640267"/>
            <a:ext cx="487363" cy="487363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64ECF40-D620-6D8F-2BF3-832FD38E9C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22668" y="494848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195</Words>
  <Application>Microsoft Office PowerPoint</Application>
  <PresentationFormat>Widescreen</PresentationFormat>
  <Paragraphs>31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Mrs Copland</cp:lastModifiedBy>
  <cp:revision>36</cp:revision>
  <dcterms:created xsi:type="dcterms:W3CDTF">2019-08-20T09:39:52Z</dcterms:created>
  <dcterms:modified xsi:type="dcterms:W3CDTF">2024-01-15T08:46:36Z</dcterms:modified>
</cp:coreProperties>
</file>