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 showGuides="1">
      <p:cViewPr varScale="1">
        <p:scale>
          <a:sx n="87" d="100"/>
          <a:sy n="87" d="100"/>
        </p:scale>
        <p:origin x="437" y="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316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825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9196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028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4352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550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6774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501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428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83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8336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D87AA2-985B-4650-92B9-A2019A2EE297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3DC58-EC5C-4F9C-A3D1-A1F3514E2E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1277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microsoft.com/office/2007/relationships/media" Target="../media/media2.m4a"/><Relationship Id="rId7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audio" Target="../media/media3.m4a"/><Relationship Id="rId5" Type="http://schemas.microsoft.com/office/2007/relationships/media" Target="../media/media3.m4a"/><Relationship Id="rId10" Type="http://schemas.openxmlformats.org/officeDocument/2006/relationships/image" Target="../media/image3.png"/><Relationship Id="rId4" Type="http://schemas.openxmlformats.org/officeDocument/2006/relationships/audio" Target="../media/media2.m4a"/><Relationship Id="rId9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0524B70-B6C7-6D04-F2D5-95C76CF3E7C1}"/>
              </a:ext>
            </a:extLst>
          </p:cNvPr>
          <p:cNvSpPr txBox="1"/>
          <p:nvPr/>
        </p:nvSpPr>
        <p:spPr>
          <a:xfrm>
            <a:off x="150921" y="23725"/>
            <a:ext cx="39869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>
                <a:latin typeface="Century Gothic" panose="020B0502020202020204" pitchFamily="34" charset="0"/>
              </a:rPr>
              <a:t>Spanish Stage 1 Summer 2 “Aliens in Spain”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87F7A5-7D53-2DE8-ADFD-CEA23F7E46F1}"/>
              </a:ext>
            </a:extLst>
          </p:cNvPr>
          <p:cNvSpPr txBox="1"/>
          <p:nvPr/>
        </p:nvSpPr>
        <p:spPr>
          <a:xfrm>
            <a:off x="474614" y="1493478"/>
            <a:ext cx="5551437" cy="2862322"/>
          </a:xfrm>
          <a:prstGeom prst="rect">
            <a:avLst/>
          </a:prstGeom>
          <a:pattFill prst="pct5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>
                <a:latin typeface="Century Gothic" panose="020B0502020202020204" pitchFamily="34" charset="0"/>
              </a:rPr>
              <a:t>Nouns bank</a:t>
            </a:r>
          </a:p>
          <a:p>
            <a:r>
              <a:rPr lang="en-GB" u="sng" dirty="0">
                <a:latin typeface="Century Gothic" panose="020B0502020202020204" pitchFamily="34" charset="0"/>
              </a:rPr>
              <a:t>Towns and cities: </a:t>
            </a:r>
          </a:p>
          <a:p>
            <a:endParaRPr lang="en-GB" dirty="0">
              <a:latin typeface="Century Gothic" panose="020B0502020202020204" pitchFamily="34" charset="0"/>
            </a:endParaRPr>
          </a:p>
          <a:p>
            <a:r>
              <a:rPr lang="en-GB" dirty="0">
                <a:latin typeface="Century Gothic" panose="020B0502020202020204" pitchFamily="34" charset="0"/>
              </a:rPr>
              <a:t>Ourense</a:t>
            </a:r>
          </a:p>
          <a:p>
            <a:r>
              <a:rPr lang="en-GB" dirty="0">
                <a:latin typeface="Century Gothic" panose="020B0502020202020204" pitchFamily="34" charset="0"/>
              </a:rPr>
              <a:t>Barcelona</a:t>
            </a:r>
          </a:p>
          <a:p>
            <a:r>
              <a:rPr lang="en-GB" dirty="0">
                <a:latin typeface="Century Gothic" panose="020B0502020202020204" pitchFamily="34" charset="0"/>
              </a:rPr>
              <a:t>Madrid</a:t>
            </a:r>
          </a:p>
          <a:p>
            <a:r>
              <a:rPr lang="en-GB" dirty="0">
                <a:latin typeface="Century Gothic" panose="020B0502020202020204" pitchFamily="34" charset="0"/>
              </a:rPr>
              <a:t>Salamanca</a:t>
            </a:r>
          </a:p>
          <a:p>
            <a:r>
              <a:rPr lang="en-GB" dirty="0">
                <a:latin typeface="Century Gothic" panose="020B0502020202020204" pitchFamily="34" charset="0"/>
              </a:rPr>
              <a:t>Granada</a:t>
            </a:r>
          </a:p>
          <a:p>
            <a:r>
              <a:rPr lang="en-GB" dirty="0">
                <a:latin typeface="Century Gothic" panose="020B0502020202020204" pitchFamily="34" charset="0"/>
              </a:rPr>
              <a:t>Tenerife </a:t>
            </a:r>
          </a:p>
          <a:p>
            <a:endParaRPr lang="en-GB" dirty="0">
              <a:latin typeface="Century Gothic" panose="020B0502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939B83A-D58A-C021-B86A-024F2B35FD73}"/>
              </a:ext>
            </a:extLst>
          </p:cNvPr>
          <p:cNvSpPr txBox="1"/>
          <p:nvPr/>
        </p:nvSpPr>
        <p:spPr>
          <a:xfrm>
            <a:off x="7819639" y="3512753"/>
            <a:ext cx="2670276" cy="2585323"/>
          </a:xfrm>
          <a:prstGeom prst="rect">
            <a:avLst/>
          </a:prstGeom>
          <a:pattFill prst="pct5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>
                <a:latin typeface="Century Gothic" panose="020B0502020202020204" pitchFamily="34" charset="0"/>
              </a:rPr>
              <a:t>Sound spelling </a:t>
            </a:r>
          </a:p>
          <a:p>
            <a:endParaRPr lang="en-GB" b="1" dirty="0">
              <a:latin typeface="Century Gothic" panose="020B0502020202020204" pitchFamily="34" charset="0"/>
            </a:endParaRPr>
          </a:p>
          <a:p>
            <a:r>
              <a:rPr lang="en-GB" dirty="0">
                <a:latin typeface="Century Gothic" panose="020B0502020202020204" pitchFamily="34" charset="0"/>
              </a:rPr>
              <a:t>“</a:t>
            </a:r>
            <a:r>
              <a:rPr lang="en-GB" dirty="0" err="1">
                <a:latin typeface="Century Gothic" panose="020B0502020202020204" pitchFamily="34" charset="0"/>
              </a:rPr>
              <a:t>Ou</a:t>
            </a:r>
            <a:r>
              <a:rPr lang="en-GB" dirty="0">
                <a:latin typeface="Century Gothic" panose="020B0502020202020204" pitchFamily="34" charset="0"/>
              </a:rPr>
              <a:t>”</a:t>
            </a:r>
          </a:p>
          <a:p>
            <a:endParaRPr lang="en-GB" dirty="0">
              <a:latin typeface="Century Gothic" panose="020B0502020202020204" pitchFamily="34" charset="0"/>
            </a:endParaRPr>
          </a:p>
          <a:p>
            <a:r>
              <a:rPr lang="en-GB" dirty="0">
                <a:latin typeface="Century Gothic" panose="020B0502020202020204" pitchFamily="34" charset="0"/>
              </a:rPr>
              <a:t>”</a:t>
            </a:r>
            <a:r>
              <a:rPr lang="en-GB" dirty="0" err="1">
                <a:latin typeface="Century Gothic" panose="020B0502020202020204" pitchFamily="34" charset="0"/>
              </a:rPr>
              <a:t>Barce</a:t>
            </a:r>
            <a:r>
              <a:rPr lang="en-GB" dirty="0">
                <a:latin typeface="Century Gothic" panose="020B0502020202020204" pitchFamily="34" charset="0"/>
              </a:rPr>
              <a:t>”</a:t>
            </a:r>
          </a:p>
          <a:p>
            <a:endParaRPr lang="en-GB" dirty="0">
              <a:latin typeface="Century Gothic" panose="020B0502020202020204" pitchFamily="34" charset="0"/>
            </a:endParaRPr>
          </a:p>
          <a:p>
            <a:r>
              <a:rPr lang="en-GB" dirty="0">
                <a:latin typeface="Century Gothic" panose="020B0502020202020204" pitchFamily="34" charset="0"/>
              </a:rPr>
              <a:t>“rife”</a:t>
            </a:r>
          </a:p>
          <a:p>
            <a:endParaRPr lang="en-GB" dirty="0">
              <a:latin typeface="Century Gothic" panose="020B0502020202020204" pitchFamily="34" charset="0"/>
            </a:endParaRPr>
          </a:p>
          <a:p>
            <a:r>
              <a:rPr lang="en-GB" dirty="0">
                <a:latin typeface="Century Gothic" panose="020B0502020202020204" pitchFamily="34" charset="0"/>
              </a:rPr>
              <a:t>“v”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B4082B4-2ADA-D62F-4CBF-35DA90796C18}"/>
              </a:ext>
            </a:extLst>
          </p:cNvPr>
          <p:cNvSpPr txBox="1"/>
          <p:nvPr/>
        </p:nvSpPr>
        <p:spPr>
          <a:xfrm>
            <a:off x="3009257" y="643087"/>
            <a:ext cx="6173485" cy="369332"/>
          </a:xfrm>
          <a:prstGeom prst="rect">
            <a:avLst/>
          </a:prstGeom>
          <a:pattFill prst="pct5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Century Gothic" panose="020B0502020202020204" pitchFamily="34" charset="0"/>
              </a:rPr>
              <a:t>Language Detectives’ Memory Bank – Aliens in Spain.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3C5E0FF-2662-FE38-BEF5-06D0686B46B3}"/>
              </a:ext>
            </a:extLst>
          </p:cNvPr>
          <p:cNvSpPr txBox="1"/>
          <p:nvPr/>
        </p:nvSpPr>
        <p:spPr>
          <a:xfrm>
            <a:off x="6729441" y="1493478"/>
            <a:ext cx="5314274" cy="1477328"/>
          </a:xfrm>
          <a:prstGeom prst="rect">
            <a:avLst/>
          </a:prstGeom>
          <a:pattFill prst="pct5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>
                <a:latin typeface="Century Gothic" panose="020B0502020202020204" pitchFamily="34" charset="0"/>
              </a:rPr>
              <a:t>Grammar</a:t>
            </a:r>
          </a:p>
          <a:p>
            <a:r>
              <a:rPr lang="en-GB" dirty="0">
                <a:latin typeface="Century Gothic" panose="020B0502020202020204" pitchFamily="34" charset="0"/>
              </a:rPr>
              <a:t>When you ask a question in Spanish, your voice goes up at the end as you say the question.</a:t>
            </a:r>
          </a:p>
          <a:p>
            <a:endParaRPr lang="en-GB" b="1" dirty="0">
              <a:latin typeface="Century Gothic" panose="020B0502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8EE3B94-8D33-7971-0990-2C69DB384D32}"/>
              </a:ext>
            </a:extLst>
          </p:cNvPr>
          <p:cNvSpPr txBox="1"/>
          <p:nvPr/>
        </p:nvSpPr>
        <p:spPr>
          <a:xfrm>
            <a:off x="474613" y="4482248"/>
            <a:ext cx="5551437" cy="1200329"/>
          </a:xfrm>
          <a:prstGeom prst="rect">
            <a:avLst/>
          </a:prstGeom>
          <a:pattFill prst="pct5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>
                <a:latin typeface="Century Gothic" panose="020B0502020202020204" pitchFamily="34" charset="0"/>
              </a:rPr>
              <a:t>Question and answer bank</a:t>
            </a:r>
          </a:p>
          <a:p>
            <a:r>
              <a:rPr lang="en-GB" b="1" dirty="0">
                <a:latin typeface="Century Gothic" panose="020B0502020202020204" pitchFamily="34" charset="0"/>
              </a:rPr>
              <a:t>¿</a:t>
            </a:r>
            <a:r>
              <a:rPr lang="en-GB" b="1" dirty="0" err="1">
                <a:latin typeface="Century Gothic" panose="020B0502020202020204" pitchFamily="34" charset="0"/>
              </a:rPr>
              <a:t>Dónde</a:t>
            </a:r>
            <a:r>
              <a:rPr lang="en-GB" b="1" dirty="0">
                <a:latin typeface="Century Gothic" panose="020B0502020202020204" pitchFamily="34" charset="0"/>
              </a:rPr>
              <a:t> vives? </a:t>
            </a:r>
            <a:r>
              <a:rPr lang="en-GB" dirty="0">
                <a:latin typeface="Century Gothic" panose="020B0502020202020204" pitchFamily="34" charset="0"/>
              </a:rPr>
              <a:t>– Where do you live?</a:t>
            </a:r>
          </a:p>
          <a:p>
            <a:r>
              <a:rPr lang="en-GB" b="1" dirty="0">
                <a:latin typeface="Century Gothic" panose="020B0502020202020204" pitchFamily="34" charset="0"/>
              </a:rPr>
              <a:t>Vivo </a:t>
            </a:r>
            <a:r>
              <a:rPr lang="en-GB" b="1" dirty="0" err="1">
                <a:latin typeface="Century Gothic" panose="020B0502020202020204" pitchFamily="34" charset="0"/>
              </a:rPr>
              <a:t>en</a:t>
            </a:r>
            <a:r>
              <a:rPr lang="en-GB" b="1" dirty="0">
                <a:latin typeface="Century Gothic" panose="020B0502020202020204" pitchFamily="34" charset="0"/>
              </a:rPr>
              <a:t>… </a:t>
            </a:r>
            <a:r>
              <a:rPr lang="en-GB" dirty="0">
                <a:latin typeface="Century Gothic" panose="020B0502020202020204" pitchFamily="34" charset="0"/>
              </a:rPr>
              <a:t>– I live in…</a:t>
            </a:r>
          </a:p>
          <a:p>
            <a:endParaRPr lang="en-GB" dirty="0">
              <a:latin typeface="Century Gothic" panose="020B0502020202020204" pitchFamily="34" charset="0"/>
            </a:endParaRPr>
          </a:p>
        </p:txBody>
      </p:sp>
      <p:pic>
        <p:nvPicPr>
          <p:cNvPr id="13" name="Picture 2" descr="A drawing of a cartoon character&#10;&#10;Description automatically generated">
            <a:extLst>
              <a:ext uri="{FF2B5EF4-FFF2-40B4-BE49-F238E27FC236}">
                <a16:creationId xmlns:a16="http://schemas.microsoft.com/office/drawing/2014/main" id="{35812521-DF0A-469C-8661-E8178936F9D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8999" y="90837"/>
            <a:ext cx="1260644" cy="597147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583B0921-B3AD-5AC7-D534-BE4CB5EA77F5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313653" y="687984"/>
            <a:ext cx="1161602" cy="821502"/>
          </a:xfrm>
          <a:prstGeom prst="rect">
            <a:avLst/>
          </a:prstGeom>
        </p:spPr>
      </p:pic>
      <p:pic>
        <p:nvPicPr>
          <p:cNvPr id="2" name="Sonido grabado">
            <a:hlinkClick r:id="" action="ppaction://media"/>
            <a:extLst>
              <a:ext uri="{FF2B5EF4-FFF2-40B4-BE49-F238E27FC236}">
                <a16:creationId xmlns:a16="http://schemas.microsoft.com/office/drawing/2014/main" id="{7075070D-7BEA-6C4E-2128-4CB6C341A3A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0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069423" y="2941636"/>
            <a:ext cx="487363" cy="487363"/>
          </a:xfrm>
          <a:prstGeom prst="rect">
            <a:avLst/>
          </a:prstGeom>
        </p:spPr>
      </p:pic>
      <p:pic>
        <p:nvPicPr>
          <p:cNvPr id="3" name="Sonido grabado">
            <a:hlinkClick r:id="" action="ppaction://media"/>
            <a:extLst>
              <a:ext uri="{FF2B5EF4-FFF2-40B4-BE49-F238E27FC236}">
                <a16:creationId xmlns:a16="http://schemas.microsoft.com/office/drawing/2014/main" id="{89A2501E-1782-E09C-28D4-F60D7B7F9ED9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0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053671" y="4805413"/>
            <a:ext cx="487363" cy="487363"/>
          </a:xfrm>
          <a:prstGeom prst="rect">
            <a:avLst/>
          </a:prstGeom>
        </p:spPr>
      </p:pic>
      <p:pic>
        <p:nvPicPr>
          <p:cNvPr id="4" name="Sonido grabado">
            <a:hlinkClick r:id="" action="ppaction://media"/>
            <a:extLst>
              <a:ext uri="{FF2B5EF4-FFF2-40B4-BE49-F238E27FC236}">
                <a16:creationId xmlns:a16="http://schemas.microsoft.com/office/drawing/2014/main" id="{75523D87-32ED-205F-C636-AA6D9ABCCCB6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0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386578" y="4805413"/>
            <a:ext cx="487363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506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23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706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1280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audio>
              <p:cMediaNode vol="80000">
                <p:cTn id="1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audio>
              <p:cMediaNode vol="80000">
                <p:cTn id="1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90</Words>
  <Application>Microsoft Office PowerPoint</Application>
  <PresentationFormat>Widescreen</PresentationFormat>
  <Paragraphs>25</Paragraphs>
  <Slides>1</Slides>
  <Notes>0</Notes>
  <HiddenSlides>0</HiddenSlides>
  <MMClips>3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Laptop</dc:creator>
  <cp:lastModifiedBy>Mrs Copland</cp:lastModifiedBy>
  <cp:revision>75</cp:revision>
  <cp:lastPrinted>2019-12-01T14:06:45Z</cp:lastPrinted>
  <dcterms:created xsi:type="dcterms:W3CDTF">2019-08-20T09:39:52Z</dcterms:created>
  <dcterms:modified xsi:type="dcterms:W3CDTF">2024-01-19T13:13:01Z</dcterms:modified>
</cp:coreProperties>
</file>