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2.m4a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5" Type="http://schemas.microsoft.com/office/2007/relationships/media" Target="../media/media3.m4a"/><Relationship Id="rId10" Type="http://schemas.openxmlformats.org/officeDocument/2006/relationships/image" Target="../media/image3.png"/><Relationship Id="rId4" Type="http://schemas.openxmlformats.org/officeDocument/2006/relationships/audio" Target="../media/media2.m4a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1852060" y="473730"/>
            <a:ext cx="9761005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“Hungry Giant” fruits and vegetables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6155-EF73-4E76-B4CA-717526727E8F}"/>
              </a:ext>
            </a:extLst>
          </p:cNvPr>
          <p:cNvSpPr txBox="1"/>
          <p:nvPr/>
        </p:nvSpPr>
        <p:spPr>
          <a:xfrm>
            <a:off x="474615" y="1074637"/>
            <a:ext cx="4274938" cy="378565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Fruits and Vegetables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Una manzana – an apple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 </a:t>
            </a:r>
            <a:r>
              <a:rPr lang="en-GB" sz="2000" dirty="0" err="1">
                <a:latin typeface="Century Gothic" panose="020B0502020202020204" pitchFamily="34" charset="0"/>
              </a:rPr>
              <a:t>plátano</a:t>
            </a:r>
            <a:r>
              <a:rPr lang="en-GB" sz="2000" dirty="0">
                <a:latin typeface="Century Gothic" panose="020B0502020202020204" pitchFamily="34" charset="0"/>
              </a:rPr>
              <a:t>- a banana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 </a:t>
            </a:r>
            <a:r>
              <a:rPr lang="en-GB" sz="2000" dirty="0" err="1">
                <a:latin typeface="Century Gothic" panose="020B0502020202020204" pitchFamily="34" charset="0"/>
              </a:rPr>
              <a:t>melocotón</a:t>
            </a:r>
            <a:r>
              <a:rPr lang="en-GB" sz="2000" dirty="0">
                <a:latin typeface="Century Gothic" panose="020B0502020202020204" pitchFamily="34" charset="0"/>
              </a:rPr>
              <a:t>- a peach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 </a:t>
            </a:r>
            <a:r>
              <a:rPr lang="en-GB" sz="2000" dirty="0" err="1">
                <a:latin typeface="Century Gothic" panose="020B0502020202020204" pitchFamily="34" charset="0"/>
              </a:rPr>
              <a:t>tomate</a:t>
            </a:r>
            <a:r>
              <a:rPr lang="en-GB" sz="2000" dirty="0">
                <a:latin typeface="Century Gothic" panose="020B0502020202020204" pitchFamily="34" charset="0"/>
              </a:rPr>
              <a:t>- a tomato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Una </a:t>
            </a:r>
            <a:r>
              <a:rPr lang="en-GB" sz="2000" dirty="0" err="1">
                <a:latin typeface="Century Gothic" panose="020B0502020202020204" pitchFamily="34" charset="0"/>
              </a:rPr>
              <a:t>zanahoria</a:t>
            </a:r>
            <a:r>
              <a:rPr lang="en-GB" sz="2000" dirty="0">
                <a:latin typeface="Century Gothic" panose="020B0502020202020204" pitchFamily="34" charset="0"/>
              </a:rPr>
              <a:t>- a carrot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Una </a:t>
            </a:r>
            <a:r>
              <a:rPr lang="en-GB" sz="2000" dirty="0" err="1">
                <a:latin typeface="Century Gothic" panose="020B0502020202020204" pitchFamily="34" charset="0"/>
              </a:rPr>
              <a:t>naranja</a:t>
            </a:r>
            <a:r>
              <a:rPr lang="en-GB" sz="2000" dirty="0">
                <a:latin typeface="Century Gothic" panose="020B0502020202020204" pitchFamily="34" charset="0"/>
              </a:rPr>
              <a:t> - an orange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Una </a:t>
            </a:r>
            <a:r>
              <a:rPr lang="en-GB" sz="2000" dirty="0" err="1">
                <a:latin typeface="Century Gothic" panose="020B0502020202020204" pitchFamily="34" charset="0"/>
              </a:rPr>
              <a:t>pera</a:t>
            </a:r>
            <a:r>
              <a:rPr lang="en-GB" sz="2000" dirty="0">
                <a:latin typeface="Century Gothic" panose="020B0502020202020204" pitchFamily="34" charset="0"/>
              </a:rPr>
              <a:t>- a pear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 </a:t>
            </a:r>
            <a:r>
              <a:rPr lang="en-GB" sz="2000" dirty="0" err="1">
                <a:latin typeface="Century Gothic" panose="020B0502020202020204" pitchFamily="34" charset="0"/>
              </a:rPr>
              <a:t>melón</a:t>
            </a:r>
            <a:r>
              <a:rPr lang="en-GB" sz="2000" dirty="0">
                <a:latin typeface="Century Gothic" panose="020B0502020202020204" pitchFamily="34" charset="0"/>
              </a:rPr>
              <a:t>- a melon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 pepino- a cucumber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Una </a:t>
            </a:r>
            <a:r>
              <a:rPr lang="en-GB" sz="2000" dirty="0" err="1">
                <a:latin typeface="Century Gothic" panose="020B0502020202020204" pitchFamily="34" charset="0"/>
              </a:rPr>
              <a:t>sandía</a:t>
            </a:r>
            <a:r>
              <a:rPr lang="en-GB" sz="2000" dirty="0">
                <a:latin typeface="Century Gothic" panose="020B0502020202020204" pitchFamily="34" charset="0"/>
              </a:rPr>
              <a:t>- water melon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Uvas</a:t>
            </a:r>
            <a:r>
              <a:rPr lang="en-GB" sz="2000" dirty="0">
                <a:latin typeface="Century Gothic" panose="020B0502020202020204" pitchFamily="34" charset="0"/>
              </a:rPr>
              <a:t>- grapes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402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Y3 Stage 1 Summer 1 Hungry Giant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554514" y="5348599"/>
            <a:ext cx="4603412" cy="1015663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“Asking politely phrases” bank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quisiera</a:t>
            </a:r>
            <a:r>
              <a:rPr lang="en-GB" sz="2000" dirty="0">
                <a:latin typeface="Century Gothic" panose="020B0502020202020204" pitchFamily="34" charset="0"/>
              </a:rPr>
              <a:t>- I would like…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por </a:t>
            </a:r>
            <a:r>
              <a:rPr lang="en-GB" sz="2000" dirty="0" err="1">
                <a:latin typeface="Century Gothic" panose="020B0502020202020204" pitchFamily="34" charset="0"/>
              </a:rPr>
              <a:t>favor</a:t>
            </a:r>
            <a:r>
              <a:rPr lang="en-GB" sz="2000" dirty="0">
                <a:latin typeface="Century Gothic" panose="020B0502020202020204" pitchFamily="34" charset="0"/>
              </a:rPr>
              <a:t> - please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684117-C3C4-4205-80D6-C52CCEC8213E}"/>
              </a:ext>
            </a:extLst>
          </p:cNvPr>
          <p:cNvSpPr txBox="1"/>
          <p:nvPr/>
        </p:nvSpPr>
        <p:spPr>
          <a:xfrm>
            <a:off x="8320924" y="3429000"/>
            <a:ext cx="3565133" cy="193899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Fact Bank 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Grapes are grown in Spain. As you drive along the roads you can see rows and rows of vines with grapes growing on them. 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772029-499B-4E26-BBA2-6A6D5E33B3D7}"/>
              </a:ext>
            </a:extLst>
          </p:cNvPr>
          <p:cNvSpPr txBox="1"/>
          <p:nvPr/>
        </p:nvSpPr>
        <p:spPr>
          <a:xfrm>
            <a:off x="8320924" y="1141942"/>
            <a:ext cx="3565133" cy="193899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We often add “s” at the end of the word in Spanish to make the noun a plural word e.g. una manzana/ dos manzana</a:t>
            </a:r>
            <a:r>
              <a:rPr lang="en-GB" sz="2000" b="1" dirty="0">
                <a:latin typeface="Century Gothic" panose="020B0502020202020204" pitchFamily="34" charset="0"/>
              </a:rPr>
              <a:t>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5325728" y="2773158"/>
            <a:ext cx="2806218" cy="286232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“z”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ja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uv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pic>
        <p:nvPicPr>
          <p:cNvPr id="2" name="Y3 S1 asking politely phrases bank">
            <a:hlinkClick r:id="" action="ppaction://media"/>
            <a:extLst>
              <a:ext uri="{FF2B5EF4-FFF2-40B4-BE49-F238E27FC236}">
                <a16:creationId xmlns:a16="http://schemas.microsoft.com/office/drawing/2014/main" id="{D3DA3224-C05F-436D-B6F9-C8B7853D5A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4187825" y="5840513"/>
            <a:ext cx="406400" cy="406400"/>
          </a:xfrm>
          <a:prstGeom prst="rect">
            <a:avLst/>
          </a:prstGeom>
        </p:spPr>
      </p:pic>
      <p:pic>
        <p:nvPicPr>
          <p:cNvPr id="4" name="Y3 S1 fruits and vegetables bank">
            <a:hlinkClick r:id="" action="ppaction://media"/>
            <a:extLst>
              <a:ext uri="{FF2B5EF4-FFF2-40B4-BE49-F238E27FC236}">
                <a16:creationId xmlns:a16="http://schemas.microsoft.com/office/drawing/2014/main" id="{851C053F-817F-4E47-B32C-9A005E3370E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3819525" y="3022600"/>
            <a:ext cx="406400" cy="406400"/>
          </a:xfrm>
          <a:prstGeom prst="rect">
            <a:avLst/>
          </a:prstGeom>
        </p:spPr>
      </p:pic>
      <p:pic>
        <p:nvPicPr>
          <p:cNvPr id="6" name="Y3 S1 sound spelling">
            <a:hlinkClick r:id="" action="ppaction://media"/>
            <a:extLst>
              <a:ext uri="{FF2B5EF4-FFF2-40B4-BE49-F238E27FC236}">
                <a16:creationId xmlns:a16="http://schemas.microsoft.com/office/drawing/2014/main" id="{8976B4D6-9973-4F64-9BAB-103269033C8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525637" y="380744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10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62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152</Words>
  <Application>Microsoft Office PowerPoint</Application>
  <PresentationFormat>Widescreen</PresentationFormat>
  <Paragraphs>28</Paragraphs>
  <Slides>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54</cp:revision>
  <cp:lastPrinted>2019-12-01T14:06:45Z</cp:lastPrinted>
  <dcterms:created xsi:type="dcterms:W3CDTF">2019-08-20T09:39:52Z</dcterms:created>
  <dcterms:modified xsi:type="dcterms:W3CDTF">2024-01-19T13:10:38Z</dcterms:modified>
</cp:coreProperties>
</file>