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9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A635BC-5381-4318-A202-1DA1CA0755E8}" v="6" dt="2022-07-20T09:35:10.5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37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2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9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2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5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55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7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0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4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3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87AA2-985B-4650-92B9-A2019A2EE297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7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media" Target="../media/media2.m4a"/><Relationship Id="rId7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5" Type="http://schemas.microsoft.com/office/2007/relationships/media" Target="../media/media3.m4a"/><Relationship Id="rId10" Type="http://schemas.openxmlformats.org/officeDocument/2006/relationships/image" Target="../media/image3.png"/><Relationship Id="rId4" Type="http://schemas.openxmlformats.org/officeDocument/2006/relationships/audio" Target="../media/media2.m4a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CB07BD8-06AF-41EC-8168-E9249FED881B}"/>
              </a:ext>
            </a:extLst>
          </p:cNvPr>
          <p:cNvSpPr txBox="1"/>
          <p:nvPr/>
        </p:nvSpPr>
        <p:spPr>
          <a:xfrm>
            <a:off x="3122269" y="566328"/>
            <a:ext cx="5947462" cy="400110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entury Gothic" panose="020B0502020202020204" pitchFamily="34" charset="0"/>
              </a:rPr>
              <a:t>Language Detectives’ Memory Bank: Colours.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FB6155-EF73-4E76-B4CA-717526727E8F}"/>
              </a:ext>
            </a:extLst>
          </p:cNvPr>
          <p:cNvSpPr txBox="1"/>
          <p:nvPr/>
        </p:nvSpPr>
        <p:spPr>
          <a:xfrm>
            <a:off x="874892" y="1247108"/>
            <a:ext cx="3565133" cy="3170099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Colours Bank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 err="1">
                <a:latin typeface="Century Gothic" panose="020B0502020202020204" pitchFamily="34" charset="0"/>
              </a:rPr>
              <a:t>azul</a:t>
            </a:r>
            <a:r>
              <a:rPr lang="en-GB" sz="2000" dirty="0">
                <a:latin typeface="Century Gothic" panose="020B0502020202020204" pitchFamily="34" charset="0"/>
              </a:rPr>
              <a:t> - blue</a:t>
            </a:r>
          </a:p>
          <a:p>
            <a:r>
              <a:rPr lang="en-GB" sz="2000" b="1" dirty="0" err="1">
                <a:latin typeface="Century Gothic" panose="020B0502020202020204" pitchFamily="34" charset="0"/>
              </a:rPr>
              <a:t>blanco</a:t>
            </a:r>
            <a:r>
              <a:rPr lang="en-GB" sz="2000" dirty="0">
                <a:latin typeface="Century Gothic" panose="020B0502020202020204" pitchFamily="34" charset="0"/>
              </a:rPr>
              <a:t> - white</a:t>
            </a:r>
          </a:p>
          <a:p>
            <a:r>
              <a:rPr lang="en-GB" sz="2000" b="1" dirty="0">
                <a:latin typeface="Century Gothic" panose="020B0502020202020204" pitchFamily="34" charset="0"/>
              </a:rPr>
              <a:t>rojo</a:t>
            </a:r>
            <a:r>
              <a:rPr lang="en-GB" sz="2000" dirty="0">
                <a:latin typeface="Century Gothic" panose="020B0502020202020204" pitchFamily="34" charset="0"/>
              </a:rPr>
              <a:t> - red</a:t>
            </a:r>
          </a:p>
          <a:p>
            <a:r>
              <a:rPr lang="en-GB" sz="2000" b="1" dirty="0">
                <a:latin typeface="Century Gothic" panose="020B0502020202020204" pitchFamily="34" charset="0"/>
              </a:rPr>
              <a:t>negro</a:t>
            </a:r>
            <a:r>
              <a:rPr lang="en-GB" sz="2000" dirty="0">
                <a:latin typeface="Century Gothic" panose="020B0502020202020204" pitchFamily="34" charset="0"/>
              </a:rPr>
              <a:t> - black</a:t>
            </a:r>
          </a:p>
          <a:p>
            <a:r>
              <a:rPr lang="en-GB" sz="2000" b="1" dirty="0" err="1">
                <a:latin typeface="Century Gothic" panose="020B0502020202020204" pitchFamily="34" charset="0"/>
              </a:rPr>
              <a:t>amarillo</a:t>
            </a:r>
            <a:r>
              <a:rPr lang="en-GB" sz="2000" dirty="0">
                <a:latin typeface="Century Gothic" panose="020B0502020202020204" pitchFamily="34" charset="0"/>
              </a:rPr>
              <a:t> - yellow</a:t>
            </a:r>
          </a:p>
          <a:p>
            <a:r>
              <a:rPr lang="en-GB" sz="2000" b="1" dirty="0" err="1">
                <a:latin typeface="Century Gothic" panose="020B0502020202020204" pitchFamily="34" charset="0"/>
              </a:rPr>
              <a:t>verde</a:t>
            </a:r>
            <a:r>
              <a:rPr lang="en-GB" sz="2000" dirty="0">
                <a:latin typeface="Century Gothic" panose="020B0502020202020204" pitchFamily="34" charset="0"/>
              </a:rPr>
              <a:t> – green</a:t>
            </a:r>
          </a:p>
          <a:p>
            <a:r>
              <a:rPr lang="en-GB" sz="2000" b="1" dirty="0" err="1">
                <a:latin typeface="Century Gothic" panose="020B0502020202020204" pitchFamily="34" charset="0"/>
              </a:rPr>
              <a:t>naranja</a:t>
            </a:r>
            <a:r>
              <a:rPr lang="en-GB" sz="2000" b="1" dirty="0">
                <a:latin typeface="Century Gothic" panose="020B0502020202020204" pitchFamily="34" charset="0"/>
              </a:rPr>
              <a:t> </a:t>
            </a:r>
            <a:r>
              <a:rPr lang="en-GB" sz="2000" dirty="0">
                <a:latin typeface="Century Gothic" panose="020B0502020202020204" pitchFamily="34" charset="0"/>
              </a:rPr>
              <a:t>– orange</a:t>
            </a:r>
          </a:p>
          <a:p>
            <a:r>
              <a:rPr lang="en-GB" sz="2000" b="1" dirty="0">
                <a:latin typeface="Century Gothic" panose="020B0502020202020204" pitchFamily="34" charset="0"/>
              </a:rPr>
              <a:t>rosa </a:t>
            </a:r>
            <a:r>
              <a:rPr lang="en-GB" sz="2000" dirty="0">
                <a:latin typeface="Century Gothic" panose="020B0502020202020204" pitchFamily="34" charset="0"/>
              </a:rPr>
              <a:t>- pink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A9B209-59C0-4ABE-8F41-BD0DAF348794}"/>
              </a:ext>
            </a:extLst>
          </p:cNvPr>
          <p:cNvSpPr txBox="1"/>
          <p:nvPr/>
        </p:nvSpPr>
        <p:spPr>
          <a:xfrm>
            <a:off x="150921" y="23725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Spanish Stage 1 Autumn 1: Colours 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939B15-DF6D-40AE-BF87-E3F3D885AEEC}"/>
              </a:ext>
            </a:extLst>
          </p:cNvPr>
          <p:cNvSpPr txBox="1"/>
          <p:nvPr/>
        </p:nvSpPr>
        <p:spPr>
          <a:xfrm>
            <a:off x="5701960" y="1256690"/>
            <a:ext cx="2864860" cy="286232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Sound spelling 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zul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“jo”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llo</a:t>
            </a:r>
            <a:r>
              <a:rPr lang="en-GB" sz="2000" dirty="0">
                <a:latin typeface="Century Gothic" panose="020B0502020202020204" pitchFamily="34" charset="0"/>
              </a:rPr>
              <a:t>” 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ver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AC1362-754F-43AF-AAA8-9BE439132FB9}"/>
              </a:ext>
            </a:extLst>
          </p:cNvPr>
          <p:cNvSpPr txBox="1"/>
          <p:nvPr/>
        </p:nvSpPr>
        <p:spPr>
          <a:xfrm>
            <a:off x="474615" y="4671093"/>
            <a:ext cx="4611191" cy="1323439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Question Bank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¿</a:t>
            </a:r>
            <a:r>
              <a:rPr lang="en-GB" sz="2000" b="1" dirty="0" err="1">
                <a:latin typeface="Century Gothic" panose="020B0502020202020204" pitchFamily="34" charset="0"/>
              </a:rPr>
              <a:t>Qué</a:t>
            </a:r>
            <a:r>
              <a:rPr lang="en-GB" sz="2000" b="1" dirty="0">
                <a:latin typeface="Century Gothic" panose="020B0502020202020204" pitchFamily="34" charset="0"/>
              </a:rPr>
              <a:t> </a:t>
            </a:r>
            <a:r>
              <a:rPr lang="en-GB" sz="2000" b="1" dirty="0" err="1">
                <a:latin typeface="Century Gothic" panose="020B0502020202020204" pitchFamily="34" charset="0"/>
              </a:rPr>
              <a:t>color</a:t>
            </a:r>
            <a:r>
              <a:rPr lang="en-GB" sz="2000" b="1" dirty="0">
                <a:latin typeface="Century Gothic" panose="020B0502020202020204" pitchFamily="34" charset="0"/>
              </a:rPr>
              <a:t> es? </a:t>
            </a:r>
            <a:r>
              <a:rPr lang="en-GB" sz="2000" dirty="0">
                <a:latin typeface="Century Gothic" panose="020B0502020202020204" pitchFamily="34" charset="0"/>
              </a:rPr>
              <a:t>- What colour is it?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ADE2B6-85BD-4119-ABB3-2233215B1CDA}"/>
              </a:ext>
            </a:extLst>
          </p:cNvPr>
          <p:cNvSpPr txBox="1"/>
          <p:nvPr/>
        </p:nvSpPr>
        <p:spPr>
          <a:xfrm>
            <a:off x="5820832" y="4506943"/>
            <a:ext cx="5213559" cy="193899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Grammar Bank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Colours are words that describe objects.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We call them “adjectives”. Watch out in Spanish every time we meet the colours as the spelling might change to match the object the colour describes.</a:t>
            </a:r>
          </a:p>
        </p:txBody>
      </p:sp>
      <p:pic>
        <p:nvPicPr>
          <p:cNvPr id="7" name="Picture 2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54F284C5-4497-D45F-EB6B-6C73FC4FB7D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429" y="177613"/>
            <a:ext cx="1260644" cy="597147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CA3CAF78-710D-2AC3-ED57-C7F4F4BB9AB4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602055" y="336812"/>
            <a:ext cx="1300706" cy="919878"/>
          </a:xfrm>
          <a:prstGeom prst="rect">
            <a:avLst/>
          </a:prstGeom>
        </p:spPr>
      </p:pic>
      <p:pic>
        <p:nvPicPr>
          <p:cNvPr id="2" name="Sonido grabado">
            <a:hlinkClick r:id="" action="ppaction://media"/>
            <a:extLst>
              <a:ext uri="{FF2B5EF4-FFF2-40B4-BE49-F238E27FC236}">
                <a16:creationId xmlns:a16="http://schemas.microsoft.com/office/drawing/2014/main" id="{3E852F02-A2D5-D655-9ACE-6793D845A7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498287" y="2588475"/>
            <a:ext cx="487363" cy="487363"/>
          </a:xfrm>
          <a:prstGeom prst="rect">
            <a:avLst/>
          </a:prstGeom>
        </p:spPr>
      </p:pic>
      <p:pic>
        <p:nvPicPr>
          <p:cNvPr id="3" name="Sonido grabado">
            <a:hlinkClick r:id="" action="ppaction://media"/>
            <a:extLst>
              <a:ext uri="{FF2B5EF4-FFF2-40B4-BE49-F238E27FC236}">
                <a16:creationId xmlns:a16="http://schemas.microsoft.com/office/drawing/2014/main" id="{31022926-155E-D0D7-5A7B-C4FCDEB21D95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40025" y="4697877"/>
            <a:ext cx="487363" cy="487363"/>
          </a:xfrm>
          <a:prstGeom prst="rect">
            <a:avLst/>
          </a:prstGeom>
        </p:spPr>
      </p:pic>
      <p:pic>
        <p:nvPicPr>
          <p:cNvPr id="4" name="Sonido grabado">
            <a:hlinkClick r:id="" action="ppaction://media"/>
            <a:extLst>
              <a:ext uri="{FF2B5EF4-FFF2-40B4-BE49-F238E27FC236}">
                <a16:creationId xmlns:a16="http://schemas.microsoft.com/office/drawing/2014/main" id="{8C9CA3F6-0E0B-9FA9-521B-FBBB1625C7C7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0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34390" y="2575084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96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4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65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12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107</Words>
  <Application>Microsoft Office PowerPoint</Application>
  <PresentationFormat>Widescreen</PresentationFormat>
  <Paragraphs>27</Paragraphs>
  <Slides>1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</dc:creator>
  <cp:lastModifiedBy>Mrs Copland</cp:lastModifiedBy>
  <cp:revision>48</cp:revision>
  <cp:lastPrinted>2019-12-10T09:41:14Z</cp:lastPrinted>
  <dcterms:created xsi:type="dcterms:W3CDTF">2019-08-20T09:39:52Z</dcterms:created>
  <dcterms:modified xsi:type="dcterms:W3CDTF">2024-01-15T08:44:44Z</dcterms:modified>
</cp:coreProperties>
</file>