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HK Grotesk" charset="1" panose="00000500000000000000"/>
      <p:regular r:id="rId20"/>
    </p:embeddedFont>
    <p:embeddedFont>
      <p:font typeface="Roboto" charset="1" panose="02000000000000000000"/>
      <p:regular r:id="rId21"/>
    </p:embeddedFont>
    <p:embeddedFont>
      <p:font typeface="Coustard" charset="1" panose="020B0803050302020204"/>
      <p:regular r:id="rId22"/>
    </p:embeddedFont>
    <p:embeddedFont>
      <p:font typeface="Montserrat" charset="1" panose="00000500000000000000"/>
      <p:regular r:id="rId23"/>
    </p:embeddedFont>
    <p:embeddedFont>
      <p:font typeface="Montserrat Bold" charset="1" panose="00000800000000000000"/>
      <p:regular r:id="rId24"/>
    </p:embeddedFont>
    <p:embeddedFont>
      <p:font typeface="Canva Sans" charset="1" panose="020B0503030501040103"/>
      <p:regular r:id="rId25"/>
    </p:embeddedFont>
    <p:embeddedFont>
      <p:font typeface="Open Sans" charset="1" panose="00000000000000000000"/>
      <p:regular r:id="rId26"/>
    </p:embeddedFont>
    <p:embeddedFont>
      <p:font typeface="Canva Sans Bold" charset="1" panose="020B0803030501040103"/>
      <p:regular r:id="rId27"/>
    </p:embeddedFont>
    <p:embeddedFont>
      <p:font typeface="Canva Sans Bold Italics" charset="1" panose="020B0803030501040103"/>
      <p:regular r:id="rId28"/>
    </p:embeddedFont>
    <p:embeddedFont>
      <p:font typeface="Open Sans Bold" charset="1" panose="00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svg" Type="http://schemas.openxmlformats.org/officeDocument/2006/relationships/image"/><Relationship Id="rId11" Target="../media/image15.png" Type="http://schemas.openxmlformats.org/officeDocument/2006/relationships/image"/><Relationship Id="rId12" Target="../media/image16.svg" Type="http://schemas.openxmlformats.org/officeDocument/2006/relationships/image"/><Relationship Id="rId13" Target="../media/image17.png" Type="http://schemas.openxmlformats.org/officeDocument/2006/relationships/image"/><Relationship Id="rId14" Target="../media/image18.svg" Type="http://schemas.openxmlformats.org/officeDocument/2006/relationships/image"/><Relationship Id="rId15" Target="../media/image19.png" Type="http://schemas.openxmlformats.org/officeDocument/2006/relationships/image"/><Relationship Id="rId16" Target="../media/image20.svg" Type="http://schemas.openxmlformats.org/officeDocument/2006/relationships/image"/><Relationship Id="rId2" Target="../media/image4.pn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 Id="rId5" Target="../media/image28.png" Type="http://schemas.openxmlformats.org/officeDocument/2006/relationships/image"/><Relationship Id="rId6" Target="../media/image29.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3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svg" Type="http://schemas.openxmlformats.org/officeDocument/2006/relationships/image"/><Relationship Id="rId6" Target="../media/image37.svg" Type="http://schemas.openxmlformats.org/officeDocument/2006/relationships/image"/><Relationship Id="rId7" Target="../media/image38.svg" Type="http://schemas.openxmlformats.org/officeDocument/2006/relationships/image"/><Relationship Id="rId8" Target="../media/image39.png" Type="http://schemas.openxmlformats.org/officeDocument/2006/relationships/image"/><Relationship Id="rId9" Target="../media/image40.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AutoShape 3" id="3"/>
          <p:cNvSpPr/>
          <p:nvPr/>
        </p:nvSpPr>
        <p:spPr>
          <a:xfrm>
            <a:off x="4400148" y="1047750"/>
            <a:ext cx="12859152" cy="0"/>
          </a:xfrm>
          <a:prstGeom prst="line">
            <a:avLst/>
          </a:prstGeom>
          <a:ln cap="flat" w="19050">
            <a:solidFill>
              <a:srgbClr val="FFFFFF"/>
            </a:solidFill>
            <a:prstDash val="solid"/>
            <a:headEnd type="none" len="sm" w="sm"/>
            <a:tailEnd type="none" len="sm" w="sm"/>
          </a:ln>
        </p:spPr>
      </p:sp>
      <p:sp>
        <p:nvSpPr>
          <p:cNvPr name="AutoShape 4" id="4"/>
          <p:cNvSpPr/>
          <p:nvPr/>
        </p:nvSpPr>
        <p:spPr>
          <a:xfrm>
            <a:off x="1028700" y="9239250"/>
            <a:ext cx="16230600" cy="0"/>
          </a:xfrm>
          <a:prstGeom prst="line">
            <a:avLst/>
          </a:prstGeom>
          <a:ln cap="flat" w="19050">
            <a:solidFill>
              <a:srgbClr val="FFFFFF"/>
            </a:solidFill>
            <a:prstDash val="solid"/>
            <a:headEnd type="none" len="sm" w="sm"/>
            <a:tailEnd type="none" len="sm" w="sm"/>
          </a:ln>
        </p:spPr>
      </p:sp>
      <p:sp>
        <p:nvSpPr>
          <p:cNvPr name="Freeform 5" id="5"/>
          <p:cNvSpPr/>
          <p:nvPr/>
        </p:nvSpPr>
        <p:spPr>
          <a:xfrm flipH="false" flipV="false" rot="0">
            <a:off x="14154150" y="1466850"/>
            <a:ext cx="3314700" cy="4800600"/>
          </a:xfrm>
          <a:custGeom>
            <a:avLst/>
            <a:gdLst/>
            <a:ahLst/>
            <a:cxnLst/>
            <a:rect r="r" b="b" t="t" l="l"/>
            <a:pathLst>
              <a:path h="4800600" w="3314700">
                <a:moveTo>
                  <a:pt x="0" y="0"/>
                </a:moveTo>
                <a:lnTo>
                  <a:pt x="3314700" y="0"/>
                </a:lnTo>
                <a:lnTo>
                  <a:pt x="3314700" y="4800600"/>
                </a:lnTo>
                <a:lnTo>
                  <a:pt x="0" y="4800600"/>
                </a:lnTo>
                <a:lnTo>
                  <a:pt x="0" y="0"/>
                </a:lnTo>
                <a:close/>
              </a:path>
            </a:pathLst>
          </a:custGeom>
          <a:blipFill>
            <a:blip r:embed="rId3"/>
            <a:stretch>
              <a:fillRect l="-42802" t="-12490" r="-46251" b="-18046"/>
            </a:stretch>
          </a:blipFill>
        </p:spPr>
      </p:sp>
      <p:sp>
        <p:nvSpPr>
          <p:cNvPr name="TextBox 6" id="6"/>
          <p:cNvSpPr txBox="true"/>
          <p:nvPr/>
        </p:nvSpPr>
        <p:spPr>
          <a:xfrm rot="0">
            <a:off x="1028700" y="2035170"/>
            <a:ext cx="10447715" cy="4763137"/>
          </a:xfrm>
          <a:prstGeom prst="rect">
            <a:avLst/>
          </a:prstGeom>
        </p:spPr>
        <p:txBody>
          <a:bodyPr anchor="t" rtlCol="false" tIns="0" lIns="0" bIns="0" rIns="0">
            <a:spAutoFit/>
          </a:bodyPr>
          <a:lstStyle/>
          <a:p>
            <a:pPr algn="l">
              <a:lnSpc>
                <a:spcPts val="12430"/>
              </a:lnSpc>
            </a:pPr>
            <a:r>
              <a:rPr lang="en-US" sz="11300">
                <a:solidFill>
                  <a:srgbClr val="FFFFFF"/>
                </a:solidFill>
                <a:latin typeface="HK Grotesk"/>
                <a:ea typeface="HK Grotesk"/>
                <a:cs typeface="HK Grotesk"/>
                <a:sym typeface="HK Grotesk"/>
              </a:rPr>
              <a:t>Year 6</a:t>
            </a:r>
          </a:p>
          <a:p>
            <a:pPr algn="l">
              <a:lnSpc>
                <a:spcPts val="12430"/>
              </a:lnSpc>
            </a:pPr>
            <a:r>
              <a:rPr lang="en-US" sz="11300">
                <a:solidFill>
                  <a:srgbClr val="FFFFFF"/>
                </a:solidFill>
                <a:latin typeface="HK Grotesk"/>
                <a:ea typeface="HK Grotesk"/>
                <a:cs typeface="HK Grotesk"/>
                <a:sym typeface="HK Grotesk"/>
              </a:rPr>
              <a:t>Rowan Class</a:t>
            </a:r>
          </a:p>
          <a:p>
            <a:pPr algn="l">
              <a:lnSpc>
                <a:spcPts val="12430"/>
              </a:lnSpc>
            </a:pPr>
            <a:r>
              <a:rPr lang="en-US" sz="11300">
                <a:solidFill>
                  <a:srgbClr val="FFFFFF"/>
                </a:solidFill>
                <a:latin typeface="HK Grotesk"/>
                <a:ea typeface="HK Grotesk"/>
                <a:cs typeface="HK Grotesk"/>
                <a:sym typeface="HK Grotesk"/>
              </a:rPr>
              <a:t>2026 - 2027</a:t>
            </a:r>
          </a:p>
        </p:txBody>
      </p:sp>
      <p:sp>
        <p:nvSpPr>
          <p:cNvPr name="Freeform 7" id="7"/>
          <p:cNvSpPr/>
          <p:nvPr/>
        </p:nvSpPr>
        <p:spPr>
          <a:xfrm flipH="false" flipV="false" rot="0">
            <a:off x="9401665" y="2532539"/>
            <a:ext cx="4456823" cy="6312291"/>
          </a:xfrm>
          <a:custGeom>
            <a:avLst/>
            <a:gdLst/>
            <a:ahLst/>
            <a:cxnLst/>
            <a:rect r="r" b="b" t="t" l="l"/>
            <a:pathLst>
              <a:path h="6312291" w="4456823">
                <a:moveTo>
                  <a:pt x="0" y="0"/>
                </a:moveTo>
                <a:lnTo>
                  <a:pt x="4456823" y="0"/>
                </a:lnTo>
                <a:lnTo>
                  <a:pt x="4456823" y="6312291"/>
                </a:lnTo>
                <a:lnTo>
                  <a:pt x="0" y="6312291"/>
                </a:lnTo>
                <a:lnTo>
                  <a:pt x="0" y="0"/>
                </a:lnTo>
                <a:close/>
              </a:path>
            </a:pathLst>
          </a:custGeom>
          <a:blipFill>
            <a:blip r:embed="rId4"/>
            <a:stretch>
              <a:fillRect l="0" t="0" r="0" b="0"/>
            </a:stretch>
          </a:blipFill>
        </p:spPr>
      </p:sp>
      <p:sp>
        <p:nvSpPr>
          <p:cNvPr name="TextBox 8" id="8"/>
          <p:cNvSpPr txBox="true"/>
          <p:nvPr/>
        </p:nvSpPr>
        <p:spPr>
          <a:xfrm rot="0">
            <a:off x="1695450" y="7318911"/>
            <a:ext cx="6925113" cy="1545591"/>
          </a:xfrm>
          <a:prstGeom prst="rect">
            <a:avLst/>
          </a:prstGeom>
        </p:spPr>
        <p:txBody>
          <a:bodyPr anchor="t" rtlCol="false" tIns="0" lIns="0" bIns="0" rIns="0">
            <a:spAutoFit/>
          </a:bodyPr>
          <a:lstStyle/>
          <a:p>
            <a:pPr algn="l">
              <a:lnSpc>
                <a:spcPts val="6159"/>
              </a:lnSpc>
            </a:pPr>
            <a:r>
              <a:rPr lang="en-US" sz="4399">
                <a:solidFill>
                  <a:srgbClr val="FFFFFF"/>
                </a:solidFill>
                <a:latin typeface="Roboto"/>
                <a:ea typeface="Roboto"/>
                <a:cs typeface="Roboto"/>
                <a:sym typeface="Roboto"/>
              </a:rPr>
              <a:t>Mrs Hughes</a:t>
            </a:r>
          </a:p>
          <a:p>
            <a:pPr algn="l">
              <a:lnSpc>
                <a:spcPts val="6159"/>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028700" y="1028700"/>
            <a:ext cx="16230600" cy="1789924"/>
            <a:chOff x="0" y="0"/>
            <a:chExt cx="5635467" cy="621484"/>
          </a:xfrm>
        </p:grpSpPr>
        <p:sp>
          <p:nvSpPr>
            <p:cNvPr name="Freeform 4" id="4"/>
            <p:cNvSpPr/>
            <p:nvPr/>
          </p:nvSpPr>
          <p:spPr>
            <a:xfrm flipH="false" flipV="false" rot="0">
              <a:off x="0" y="0"/>
              <a:ext cx="5635467" cy="621484"/>
            </a:xfrm>
            <a:custGeom>
              <a:avLst/>
              <a:gdLst/>
              <a:ahLst/>
              <a:cxnLst/>
              <a:rect r="r" b="b" t="t" l="l"/>
              <a:pathLst>
                <a:path h="621484" w="5635467">
                  <a:moveTo>
                    <a:pt x="0" y="0"/>
                  </a:moveTo>
                  <a:lnTo>
                    <a:pt x="5635467" y="0"/>
                  </a:lnTo>
                  <a:lnTo>
                    <a:pt x="5635467" y="621484"/>
                  </a:lnTo>
                  <a:lnTo>
                    <a:pt x="0" y="621484"/>
                  </a:lnTo>
                  <a:close/>
                </a:path>
              </a:pathLst>
            </a:custGeom>
            <a:solidFill>
              <a:srgbClr val="FFFFFF"/>
            </a:solidFill>
            <a:ln w="28575" cap="sq">
              <a:solidFill>
                <a:srgbClr val="1F5471"/>
              </a:solidFill>
              <a:prstDash val="solid"/>
              <a:miter/>
            </a:ln>
          </p:spPr>
        </p:sp>
        <p:sp>
          <p:nvSpPr>
            <p:cNvPr name="TextBox 5" id="5"/>
            <p:cNvSpPr txBox="true"/>
            <p:nvPr/>
          </p:nvSpPr>
          <p:spPr>
            <a:xfrm>
              <a:off x="0" y="-28575"/>
              <a:ext cx="5635467" cy="650059"/>
            </a:xfrm>
            <a:prstGeom prst="rect">
              <a:avLst/>
            </a:prstGeom>
          </p:spPr>
          <p:txBody>
            <a:bodyPr anchor="ctr" rtlCol="false" tIns="38534" lIns="38534" bIns="38534" rIns="38534"/>
            <a:lstStyle/>
            <a:p>
              <a:pPr algn="ctr">
                <a:lnSpc>
                  <a:spcPts val="2017"/>
                </a:lnSpc>
              </a:pPr>
            </a:p>
          </p:txBody>
        </p:sp>
      </p:grpSp>
      <p:sp>
        <p:nvSpPr>
          <p:cNvPr name="TextBox 6" id="6"/>
          <p:cNvSpPr txBox="true"/>
          <p:nvPr/>
        </p:nvSpPr>
        <p:spPr>
          <a:xfrm rot="0">
            <a:off x="3507222" y="922337"/>
            <a:ext cx="11273556" cy="1649730"/>
          </a:xfrm>
          <a:prstGeom prst="rect">
            <a:avLst/>
          </a:prstGeom>
        </p:spPr>
        <p:txBody>
          <a:bodyPr anchor="t" rtlCol="false" tIns="0" lIns="0" bIns="0" rIns="0">
            <a:spAutoFit/>
          </a:bodyPr>
          <a:lstStyle/>
          <a:p>
            <a:pPr algn="ctr">
              <a:lnSpc>
                <a:spcPts val="14400"/>
              </a:lnSpc>
            </a:pPr>
            <a:r>
              <a:rPr lang="en-US" sz="7200">
                <a:solidFill>
                  <a:srgbClr val="1F5471"/>
                </a:solidFill>
                <a:latin typeface="Coustard"/>
                <a:ea typeface="Coustard"/>
                <a:cs typeface="Coustard"/>
                <a:sym typeface="Coustard"/>
              </a:rPr>
              <a:t>Classroom Expectations</a:t>
            </a:r>
          </a:p>
        </p:txBody>
      </p:sp>
      <p:grpSp>
        <p:nvGrpSpPr>
          <p:cNvPr name="Group 7" id="7"/>
          <p:cNvGrpSpPr/>
          <p:nvPr/>
        </p:nvGrpSpPr>
        <p:grpSpPr>
          <a:xfrm rot="0">
            <a:off x="1028700" y="4106386"/>
            <a:ext cx="4733852" cy="5000308"/>
            <a:chOff x="0" y="0"/>
            <a:chExt cx="1643652" cy="1736169"/>
          </a:xfrm>
        </p:grpSpPr>
        <p:sp>
          <p:nvSpPr>
            <p:cNvPr name="Freeform 8" id="8"/>
            <p:cNvSpPr/>
            <p:nvPr/>
          </p:nvSpPr>
          <p:spPr>
            <a:xfrm flipH="false" flipV="false" rot="0">
              <a:off x="0" y="0"/>
              <a:ext cx="1643652" cy="1736169"/>
            </a:xfrm>
            <a:custGeom>
              <a:avLst/>
              <a:gdLst/>
              <a:ahLst/>
              <a:cxnLst/>
              <a:rect r="r" b="b" t="t" l="l"/>
              <a:pathLst>
                <a:path h="1736169" w="1643652">
                  <a:moveTo>
                    <a:pt x="0" y="0"/>
                  </a:moveTo>
                  <a:lnTo>
                    <a:pt x="1643652" y="0"/>
                  </a:lnTo>
                  <a:lnTo>
                    <a:pt x="1643652" y="1736169"/>
                  </a:lnTo>
                  <a:lnTo>
                    <a:pt x="0" y="1736169"/>
                  </a:lnTo>
                  <a:close/>
                </a:path>
              </a:pathLst>
            </a:custGeom>
            <a:solidFill>
              <a:srgbClr val="FFFFFF"/>
            </a:solidFill>
            <a:ln w="28575" cap="sq">
              <a:solidFill>
                <a:srgbClr val="1F5471"/>
              </a:solidFill>
              <a:prstDash val="solid"/>
              <a:miter/>
            </a:ln>
          </p:spPr>
        </p:sp>
        <p:sp>
          <p:nvSpPr>
            <p:cNvPr name="TextBox 9" id="9"/>
            <p:cNvSpPr txBox="true"/>
            <p:nvPr/>
          </p:nvSpPr>
          <p:spPr>
            <a:xfrm>
              <a:off x="0" y="-28575"/>
              <a:ext cx="1643652" cy="1764744"/>
            </a:xfrm>
            <a:prstGeom prst="rect">
              <a:avLst/>
            </a:prstGeom>
          </p:spPr>
          <p:txBody>
            <a:bodyPr anchor="ctr" rtlCol="false" tIns="38534" lIns="38534" bIns="38534" rIns="38534"/>
            <a:lstStyle/>
            <a:p>
              <a:pPr algn="ctr">
                <a:lnSpc>
                  <a:spcPts val="2017"/>
                </a:lnSpc>
              </a:pPr>
            </a:p>
          </p:txBody>
        </p:sp>
      </p:grpSp>
      <p:sp>
        <p:nvSpPr>
          <p:cNvPr name="TextBox 10" id="10"/>
          <p:cNvSpPr txBox="true"/>
          <p:nvPr/>
        </p:nvSpPr>
        <p:spPr>
          <a:xfrm rot="0">
            <a:off x="1394829" y="5604828"/>
            <a:ext cx="4001594" cy="3073401"/>
          </a:xfrm>
          <a:prstGeom prst="rect">
            <a:avLst/>
          </a:prstGeom>
        </p:spPr>
        <p:txBody>
          <a:bodyPr anchor="t" rtlCol="false" tIns="0" lIns="0" bIns="0" rIns="0">
            <a:spAutoFit/>
          </a:bodyPr>
          <a:lstStyle/>
          <a:p>
            <a:pPr algn="ctr">
              <a:lnSpc>
                <a:spcPts val="4899"/>
              </a:lnSpc>
            </a:pPr>
            <a:r>
              <a:rPr lang="en-US" sz="3499">
                <a:solidFill>
                  <a:srgbClr val="1F5471"/>
                </a:solidFill>
                <a:latin typeface="Montserrat"/>
                <a:ea typeface="Montserrat"/>
                <a:cs typeface="Montserrat"/>
                <a:sym typeface="Montserrat"/>
              </a:rPr>
              <a:t>Respect staff, peers and yourselves, as well as our class  environment.</a:t>
            </a:r>
          </a:p>
        </p:txBody>
      </p:sp>
      <p:sp>
        <p:nvSpPr>
          <p:cNvPr name="TextBox 11" id="11"/>
          <p:cNvSpPr txBox="true"/>
          <p:nvPr/>
        </p:nvSpPr>
        <p:spPr>
          <a:xfrm rot="0">
            <a:off x="1671581" y="4384357"/>
            <a:ext cx="3448089" cy="629920"/>
          </a:xfrm>
          <a:prstGeom prst="rect">
            <a:avLst/>
          </a:prstGeom>
        </p:spPr>
        <p:txBody>
          <a:bodyPr anchor="t" rtlCol="false" tIns="0" lIns="0" bIns="0" rIns="0">
            <a:spAutoFit/>
          </a:bodyPr>
          <a:lstStyle/>
          <a:p>
            <a:pPr algn="ctr">
              <a:lnSpc>
                <a:spcPts val="5179"/>
              </a:lnSpc>
              <a:spcBef>
                <a:spcPct val="0"/>
              </a:spcBef>
            </a:pPr>
            <a:r>
              <a:rPr lang="en-US" b="true" sz="3699" u="sng">
                <a:solidFill>
                  <a:srgbClr val="1F5471"/>
                </a:solidFill>
                <a:latin typeface="Montserrat Bold"/>
                <a:ea typeface="Montserrat Bold"/>
                <a:cs typeface="Montserrat Bold"/>
                <a:sym typeface="Montserrat Bold"/>
              </a:rPr>
              <a:t>Be Respectful</a:t>
            </a:r>
          </a:p>
        </p:txBody>
      </p:sp>
      <p:grpSp>
        <p:nvGrpSpPr>
          <p:cNvPr name="Group 12" id="12"/>
          <p:cNvGrpSpPr/>
          <p:nvPr/>
        </p:nvGrpSpPr>
        <p:grpSpPr>
          <a:xfrm rot="0">
            <a:off x="6777074" y="4106386"/>
            <a:ext cx="4733852" cy="5000308"/>
            <a:chOff x="0" y="0"/>
            <a:chExt cx="1643652" cy="1736169"/>
          </a:xfrm>
        </p:grpSpPr>
        <p:sp>
          <p:nvSpPr>
            <p:cNvPr name="Freeform 13" id="13"/>
            <p:cNvSpPr/>
            <p:nvPr/>
          </p:nvSpPr>
          <p:spPr>
            <a:xfrm flipH="false" flipV="false" rot="0">
              <a:off x="0" y="0"/>
              <a:ext cx="1643652" cy="1736169"/>
            </a:xfrm>
            <a:custGeom>
              <a:avLst/>
              <a:gdLst/>
              <a:ahLst/>
              <a:cxnLst/>
              <a:rect r="r" b="b" t="t" l="l"/>
              <a:pathLst>
                <a:path h="1736169" w="1643652">
                  <a:moveTo>
                    <a:pt x="0" y="0"/>
                  </a:moveTo>
                  <a:lnTo>
                    <a:pt x="1643652" y="0"/>
                  </a:lnTo>
                  <a:lnTo>
                    <a:pt x="1643652" y="1736169"/>
                  </a:lnTo>
                  <a:lnTo>
                    <a:pt x="0" y="1736169"/>
                  </a:lnTo>
                  <a:close/>
                </a:path>
              </a:pathLst>
            </a:custGeom>
            <a:solidFill>
              <a:srgbClr val="FFFFFF"/>
            </a:solidFill>
            <a:ln w="28575" cap="sq">
              <a:solidFill>
                <a:srgbClr val="1F5471"/>
              </a:solidFill>
              <a:prstDash val="solid"/>
              <a:miter/>
            </a:ln>
          </p:spPr>
        </p:sp>
        <p:sp>
          <p:nvSpPr>
            <p:cNvPr name="TextBox 14" id="14"/>
            <p:cNvSpPr txBox="true"/>
            <p:nvPr/>
          </p:nvSpPr>
          <p:spPr>
            <a:xfrm>
              <a:off x="0" y="-28575"/>
              <a:ext cx="1643652" cy="1764744"/>
            </a:xfrm>
            <a:prstGeom prst="rect">
              <a:avLst/>
            </a:prstGeom>
          </p:spPr>
          <p:txBody>
            <a:bodyPr anchor="ctr" rtlCol="false" tIns="38534" lIns="38534" bIns="38534" rIns="38534"/>
            <a:lstStyle/>
            <a:p>
              <a:pPr algn="ctr">
                <a:lnSpc>
                  <a:spcPts val="2017"/>
                </a:lnSpc>
              </a:pPr>
            </a:p>
          </p:txBody>
        </p:sp>
      </p:grpSp>
      <p:sp>
        <p:nvSpPr>
          <p:cNvPr name="TextBox 15" id="15"/>
          <p:cNvSpPr txBox="true"/>
          <p:nvPr/>
        </p:nvSpPr>
        <p:spPr>
          <a:xfrm rot="0">
            <a:off x="7143203" y="5795967"/>
            <a:ext cx="4001594" cy="3073401"/>
          </a:xfrm>
          <a:prstGeom prst="rect">
            <a:avLst/>
          </a:prstGeom>
        </p:spPr>
        <p:txBody>
          <a:bodyPr anchor="t" rtlCol="false" tIns="0" lIns="0" bIns="0" rIns="0">
            <a:spAutoFit/>
          </a:bodyPr>
          <a:lstStyle/>
          <a:p>
            <a:pPr algn="ctr">
              <a:lnSpc>
                <a:spcPts val="4899"/>
              </a:lnSpc>
            </a:pPr>
            <a:r>
              <a:rPr lang="en-US" sz="3499">
                <a:solidFill>
                  <a:srgbClr val="1F5471"/>
                </a:solidFill>
                <a:latin typeface="Montserrat"/>
                <a:ea typeface="Montserrat"/>
                <a:cs typeface="Montserrat"/>
                <a:sym typeface="Montserrat"/>
              </a:rPr>
              <a:t>Arrive on time with the necessary materials. Act responsibly.</a:t>
            </a:r>
          </a:p>
        </p:txBody>
      </p:sp>
      <p:sp>
        <p:nvSpPr>
          <p:cNvPr name="TextBox 16" id="16"/>
          <p:cNvSpPr txBox="true"/>
          <p:nvPr/>
        </p:nvSpPr>
        <p:spPr>
          <a:xfrm rot="0">
            <a:off x="7419956" y="4384357"/>
            <a:ext cx="3448089" cy="1287145"/>
          </a:xfrm>
          <a:prstGeom prst="rect">
            <a:avLst/>
          </a:prstGeom>
        </p:spPr>
        <p:txBody>
          <a:bodyPr anchor="t" rtlCol="false" tIns="0" lIns="0" bIns="0" rIns="0">
            <a:spAutoFit/>
          </a:bodyPr>
          <a:lstStyle/>
          <a:p>
            <a:pPr algn="ctr">
              <a:lnSpc>
                <a:spcPts val="5179"/>
              </a:lnSpc>
              <a:spcBef>
                <a:spcPct val="0"/>
              </a:spcBef>
            </a:pPr>
            <a:r>
              <a:rPr lang="en-US" b="true" sz="3699" u="sng">
                <a:solidFill>
                  <a:srgbClr val="1F5471"/>
                </a:solidFill>
                <a:latin typeface="Montserrat Bold"/>
                <a:ea typeface="Montserrat Bold"/>
                <a:cs typeface="Montserrat Bold"/>
                <a:sym typeface="Montserrat Bold"/>
              </a:rPr>
              <a:t>Be Ready and Safe</a:t>
            </a:r>
          </a:p>
        </p:txBody>
      </p:sp>
      <p:grpSp>
        <p:nvGrpSpPr>
          <p:cNvPr name="Group 17" id="17"/>
          <p:cNvGrpSpPr/>
          <p:nvPr/>
        </p:nvGrpSpPr>
        <p:grpSpPr>
          <a:xfrm rot="0">
            <a:off x="12474229" y="4106386"/>
            <a:ext cx="4733852" cy="5000308"/>
            <a:chOff x="0" y="0"/>
            <a:chExt cx="1643652" cy="1736169"/>
          </a:xfrm>
        </p:grpSpPr>
        <p:sp>
          <p:nvSpPr>
            <p:cNvPr name="Freeform 18" id="18"/>
            <p:cNvSpPr/>
            <p:nvPr/>
          </p:nvSpPr>
          <p:spPr>
            <a:xfrm flipH="false" flipV="false" rot="0">
              <a:off x="0" y="0"/>
              <a:ext cx="1643652" cy="1736169"/>
            </a:xfrm>
            <a:custGeom>
              <a:avLst/>
              <a:gdLst/>
              <a:ahLst/>
              <a:cxnLst/>
              <a:rect r="r" b="b" t="t" l="l"/>
              <a:pathLst>
                <a:path h="1736169" w="1643652">
                  <a:moveTo>
                    <a:pt x="0" y="0"/>
                  </a:moveTo>
                  <a:lnTo>
                    <a:pt x="1643652" y="0"/>
                  </a:lnTo>
                  <a:lnTo>
                    <a:pt x="1643652" y="1736169"/>
                  </a:lnTo>
                  <a:lnTo>
                    <a:pt x="0" y="1736169"/>
                  </a:lnTo>
                  <a:close/>
                </a:path>
              </a:pathLst>
            </a:custGeom>
            <a:solidFill>
              <a:srgbClr val="FFFFFF"/>
            </a:solidFill>
            <a:ln w="28575" cap="sq">
              <a:solidFill>
                <a:srgbClr val="1F5471"/>
              </a:solidFill>
              <a:prstDash val="solid"/>
              <a:miter/>
            </a:ln>
          </p:spPr>
        </p:sp>
        <p:sp>
          <p:nvSpPr>
            <p:cNvPr name="TextBox 19" id="19"/>
            <p:cNvSpPr txBox="true"/>
            <p:nvPr/>
          </p:nvSpPr>
          <p:spPr>
            <a:xfrm>
              <a:off x="0" y="-28575"/>
              <a:ext cx="1643652" cy="1764744"/>
            </a:xfrm>
            <a:prstGeom prst="rect">
              <a:avLst/>
            </a:prstGeom>
          </p:spPr>
          <p:txBody>
            <a:bodyPr anchor="ctr" rtlCol="false" tIns="38534" lIns="38534" bIns="38534" rIns="38534"/>
            <a:lstStyle/>
            <a:p>
              <a:pPr algn="ctr">
                <a:lnSpc>
                  <a:spcPts val="2017"/>
                </a:lnSpc>
              </a:pPr>
            </a:p>
          </p:txBody>
        </p:sp>
      </p:grpSp>
      <p:sp>
        <p:nvSpPr>
          <p:cNvPr name="TextBox 20" id="20"/>
          <p:cNvSpPr txBox="true"/>
          <p:nvPr/>
        </p:nvSpPr>
        <p:spPr>
          <a:xfrm rot="0">
            <a:off x="12821412" y="5176842"/>
            <a:ext cx="4039487" cy="4311651"/>
          </a:xfrm>
          <a:prstGeom prst="rect">
            <a:avLst/>
          </a:prstGeom>
        </p:spPr>
        <p:txBody>
          <a:bodyPr anchor="t" rtlCol="false" tIns="0" lIns="0" bIns="0" rIns="0">
            <a:spAutoFit/>
          </a:bodyPr>
          <a:lstStyle/>
          <a:p>
            <a:pPr algn="ctr">
              <a:lnSpc>
                <a:spcPts val="4899"/>
              </a:lnSpc>
            </a:pPr>
            <a:r>
              <a:rPr lang="en-US" sz="3499">
                <a:solidFill>
                  <a:srgbClr val="1F5471"/>
                </a:solidFill>
                <a:latin typeface="Montserrat"/>
                <a:ea typeface="Montserrat"/>
                <a:cs typeface="Montserrat"/>
                <a:sym typeface="Montserrat"/>
              </a:rPr>
              <a:t>Use class time wisely and work hard. Follow class routines and model school behaviour.</a:t>
            </a:r>
          </a:p>
          <a:p>
            <a:pPr algn="ctr">
              <a:lnSpc>
                <a:spcPts val="4899"/>
              </a:lnSpc>
            </a:pPr>
          </a:p>
        </p:txBody>
      </p:sp>
      <p:sp>
        <p:nvSpPr>
          <p:cNvPr name="TextBox 21" id="21"/>
          <p:cNvSpPr txBox="true"/>
          <p:nvPr/>
        </p:nvSpPr>
        <p:spPr>
          <a:xfrm rot="0">
            <a:off x="13083087" y="4384357"/>
            <a:ext cx="3603751" cy="629920"/>
          </a:xfrm>
          <a:prstGeom prst="rect">
            <a:avLst/>
          </a:prstGeom>
        </p:spPr>
        <p:txBody>
          <a:bodyPr anchor="t" rtlCol="false" tIns="0" lIns="0" bIns="0" rIns="0">
            <a:spAutoFit/>
          </a:bodyPr>
          <a:lstStyle/>
          <a:p>
            <a:pPr algn="ctr">
              <a:lnSpc>
                <a:spcPts val="5179"/>
              </a:lnSpc>
              <a:spcBef>
                <a:spcPct val="0"/>
              </a:spcBef>
            </a:pPr>
            <a:r>
              <a:rPr lang="en-US" b="true" sz="3699" u="sng">
                <a:solidFill>
                  <a:srgbClr val="1F5471"/>
                </a:solidFill>
                <a:latin typeface="Montserrat Bold"/>
                <a:ea typeface="Montserrat Bold"/>
                <a:cs typeface="Montserrat Bold"/>
                <a:sym typeface="Montserrat Bold"/>
              </a:rPr>
              <a:t>Be Productive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028700" y="1028700"/>
            <a:ext cx="16230600" cy="1789924"/>
            <a:chOff x="0" y="0"/>
            <a:chExt cx="5635467" cy="621484"/>
          </a:xfrm>
        </p:grpSpPr>
        <p:sp>
          <p:nvSpPr>
            <p:cNvPr name="Freeform 4" id="4"/>
            <p:cNvSpPr/>
            <p:nvPr/>
          </p:nvSpPr>
          <p:spPr>
            <a:xfrm flipH="false" flipV="false" rot="0">
              <a:off x="0" y="0"/>
              <a:ext cx="5635467" cy="621484"/>
            </a:xfrm>
            <a:custGeom>
              <a:avLst/>
              <a:gdLst/>
              <a:ahLst/>
              <a:cxnLst/>
              <a:rect r="r" b="b" t="t" l="l"/>
              <a:pathLst>
                <a:path h="621484" w="5635467">
                  <a:moveTo>
                    <a:pt x="0" y="0"/>
                  </a:moveTo>
                  <a:lnTo>
                    <a:pt x="5635467" y="0"/>
                  </a:lnTo>
                  <a:lnTo>
                    <a:pt x="5635467" y="621484"/>
                  </a:lnTo>
                  <a:lnTo>
                    <a:pt x="0" y="621484"/>
                  </a:lnTo>
                  <a:close/>
                </a:path>
              </a:pathLst>
            </a:custGeom>
            <a:solidFill>
              <a:srgbClr val="FFFFFF"/>
            </a:solidFill>
            <a:ln w="28575" cap="sq">
              <a:solidFill>
                <a:srgbClr val="1F5471"/>
              </a:solidFill>
              <a:prstDash val="solid"/>
              <a:miter/>
            </a:ln>
          </p:spPr>
        </p:sp>
        <p:sp>
          <p:nvSpPr>
            <p:cNvPr name="TextBox 5" id="5"/>
            <p:cNvSpPr txBox="true"/>
            <p:nvPr/>
          </p:nvSpPr>
          <p:spPr>
            <a:xfrm>
              <a:off x="0" y="-28575"/>
              <a:ext cx="5635467" cy="650059"/>
            </a:xfrm>
            <a:prstGeom prst="rect">
              <a:avLst/>
            </a:prstGeom>
          </p:spPr>
          <p:txBody>
            <a:bodyPr anchor="ctr" rtlCol="false" tIns="38534" lIns="38534" bIns="38534" rIns="38534"/>
            <a:lstStyle/>
            <a:p>
              <a:pPr algn="ctr">
                <a:lnSpc>
                  <a:spcPts val="2017"/>
                </a:lnSpc>
              </a:pPr>
            </a:p>
          </p:txBody>
        </p:sp>
      </p:grpSp>
      <p:sp>
        <p:nvSpPr>
          <p:cNvPr name="TextBox 6" id="6"/>
          <p:cNvSpPr txBox="true"/>
          <p:nvPr/>
        </p:nvSpPr>
        <p:spPr>
          <a:xfrm rot="0">
            <a:off x="3507222" y="922337"/>
            <a:ext cx="11273556" cy="1649730"/>
          </a:xfrm>
          <a:prstGeom prst="rect">
            <a:avLst/>
          </a:prstGeom>
        </p:spPr>
        <p:txBody>
          <a:bodyPr anchor="t" rtlCol="false" tIns="0" lIns="0" bIns="0" rIns="0">
            <a:spAutoFit/>
          </a:bodyPr>
          <a:lstStyle/>
          <a:p>
            <a:pPr algn="ctr">
              <a:lnSpc>
                <a:spcPts val="14400"/>
              </a:lnSpc>
            </a:pPr>
            <a:r>
              <a:rPr lang="en-US" sz="7200">
                <a:solidFill>
                  <a:srgbClr val="1F5471"/>
                </a:solidFill>
                <a:latin typeface="Coustard"/>
                <a:ea typeface="Coustard"/>
                <a:cs typeface="Coustard"/>
                <a:sym typeface="Coustard"/>
              </a:rPr>
              <a:t>Housekeeping</a:t>
            </a:r>
          </a:p>
        </p:txBody>
      </p:sp>
      <p:grpSp>
        <p:nvGrpSpPr>
          <p:cNvPr name="Group 7" id="7"/>
          <p:cNvGrpSpPr/>
          <p:nvPr/>
        </p:nvGrpSpPr>
        <p:grpSpPr>
          <a:xfrm rot="0">
            <a:off x="1028700" y="3076892"/>
            <a:ext cx="16230600" cy="6505258"/>
            <a:chOff x="0" y="0"/>
            <a:chExt cx="5635467" cy="2258707"/>
          </a:xfrm>
        </p:grpSpPr>
        <p:sp>
          <p:nvSpPr>
            <p:cNvPr name="Freeform 8" id="8"/>
            <p:cNvSpPr/>
            <p:nvPr/>
          </p:nvSpPr>
          <p:spPr>
            <a:xfrm flipH="false" flipV="false" rot="0">
              <a:off x="0" y="0"/>
              <a:ext cx="5635467" cy="2258707"/>
            </a:xfrm>
            <a:custGeom>
              <a:avLst/>
              <a:gdLst/>
              <a:ahLst/>
              <a:cxnLst/>
              <a:rect r="r" b="b" t="t" l="l"/>
              <a:pathLst>
                <a:path h="2258707" w="5635467">
                  <a:moveTo>
                    <a:pt x="0" y="0"/>
                  </a:moveTo>
                  <a:lnTo>
                    <a:pt x="5635467" y="0"/>
                  </a:lnTo>
                  <a:lnTo>
                    <a:pt x="5635467" y="2258707"/>
                  </a:lnTo>
                  <a:lnTo>
                    <a:pt x="0" y="2258707"/>
                  </a:lnTo>
                  <a:close/>
                </a:path>
              </a:pathLst>
            </a:custGeom>
            <a:solidFill>
              <a:srgbClr val="FFFFFF"/>
            </a:solidFill>
            <a:ln w="28575" cap="sq">
              <a:solidFill>
                <a:srgbClr val="1F5471"/>
              </a:solidFill>
              <a:prstDash val="solid"/>
              <a:miter/>
            </a:ln>
          </p:spPr>
        </p:sp>
        <p:sp>
          <p:nvSpPr>
            <p:cNvPr name="TextBox 9" id="9"/>
            <p:cNvSpPr txBox="true"/>
            <p:nvPr/>
          </p:nvSpPr>
          <p:spPr>
            <a:xfrm>
              <a:off x="0" y="-28575"/>
              <a:ext cx="5635467" cy="2287282"/>
            </a:xfrm>
            <a:prstGeom prst="rect">
              <a:avLst/>
            </a:prstGeom>
          </p:spPr>
          <p:txBody>
            <a:bodyPr anchor="ctr" rtlCol="false" tIns="38534" lIns="38534" bIns="38534" rIns="38534"/>
            <a:lstStyle/>
            <a:p>
              <a:pPr algn="ctr">
                <a:lnSpc>
                  <a:spcPts val="2017"/>
                </a:lnSpc>
              </a:pPr>
            </a:p>
          </p:txBody>
        </p:sp>
      </p:grpSp>
      <p:sp>
        <p:nvSpPr>
          <p:cNvPr name="TextBox 10" id="10"/>
          <p:cNvSpPr txBox="true"/>
          <p:nvPr/>
        </p:nvSpPr>
        <p:spPr>
          <a:xfrm rot="0">
            <a:off x="1242429" y="3262317"/>
            <a:ext cx="15382711" cy="6581121"/>
          </a:xfrm>
          <a:prstGeom prst="rect">
            <a:avLst/>
          </a:prstGeom>
        </p:spPr>
        <p:txBody>
          <a:bodyPr anchor="t" rtlCol="false" tIns="0" lIns="0" bIns="0" rIns="0">
            <a:spAutoFit/>
          </a:bodyPr>
          <a:lstStyle/>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Please provide your child with a reusable water bottle</a:t>
            </a:r>
          </a:p>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Please send your child with the c</a:t>
            </a:r>
            <a:r>
              <a:rPr lang="en-US" sz="3400">
                <a:solidFill>
                  <a:srgbClr val="1F5471"/>
                </a:solidFill>
                <a:latin typeface="Montserrat"/>
                <a:ea typeface="Montserrat"/>
                <a:cs typeface="Montserrat"/>
                <a:sym typeface="Montserrat"/>
              </a:rPr>
              <a:t>orrect school uniform &amp; PE kit</a:t>
            </a:r>
          </a:p>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Please l</a:t>
            </a:r>
            <a:r>
              <a:rPr lang="en-US" sz="3400">
                <a:solidFill>
                  <a:srgbClr val="1F5471"/>
                </a:solidFill>
                <a:latin typeface="Montserrat"/>
                <a:ea typeface="Montserrat"/>
                <a:cs typeface="Montserrat"/>
                <a:sym typeface="Montserrat"/>
              </a:rPr>
              <a:t>abel belongings</a:t>
            </a:r>
          </a:p>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Any s</a:t>
            </a:r>
            <a:r>
              <a:rPr lang="en-US" sz="3400">
                <a:solidFill>
                  <a:srgbClr val="1F5471"/>
                </a:solidFill>
                <a:latin typeface="Montserrat"/>
                <a:ea typeface="Montserrat"/>
                <a:cs typeface="Montserrat"/>
                <a:sym typeface="Montserrat"/>
              </a:rPr>
              <a:t>nack must be fruit or vegetables – no nuts</a:t>
            </a:r>
          </a:p>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No jewellery other than studded earrings and watches (no smart watches) and no nail varnish</a:t>
            </a:r>
          </a:p>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Long hair needs to be tied back to avoid lice</a:t>
            </a:r>
          </a:p>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Phones can only been brought into school if the child is walking home</a:t>
            </a:r>
          </a:p>
          <a:p>
            <a:pPr algn="l" marL="734218" indent="-367109" lvl="1">
              <a:lnSpc>
                <a:spcPts val="4761"/>
              </a:lnSpc>
              <a:buFont typeface="Arial"/>
              <a:buChar char="•"/>
            </a:pPr>
            <a:r>
              <a:rPr lang="en-US" sz="3400">
                <a:solidFill>
                  <a:srgbClr val="1F5471"/>
                </a:solidFill>
                <a:latin typeface="Montserrat"/>
                <a:ea typeface="Montserrat"/>
                <a:cs typeface="Montserrat"/>
                <a:sym typeface="Montserrat"/>
              </a:rPr>
              <a:t>Send medical updates and check we have in-date inhaler in school</a:t>
            </a:r>
          </a:p>
          <a:p>
            <a:pPr algn="l">
              <a:lnSpc>
                <a:spcPts val="4761"/>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sp>
        <p:nvSpPr>
          <p:cNvPr name="AutoShape 3" id="3"/>
          <p:cNvSpPr/>
          <p:nvPr/>
        </p:nvSpPr>
        <p:spPr>
          <a:xfrm>
            <a:off x="4400148" y="1047750"/>
            <a:ext cx="12859152" cy="0"/>
          </a:xfrm>
          <a:prstGeom prst="line">
            <a:avLst/>
          </a:prstGeom>
          <a:ln cap="flat" w="19050">
            <a:solidFill>
              <a:srgbClr val="FF8887"/>
            </a:solidFill>
            <a:prstDash val="solid"/>
            <a:headEnd type="none" len="sm" w="sm"/>
            <a:tailEnd type="none" len="sm" w="sm"/>
          </a:ln>
        </p:spPr>
      </p:sp>
      <p:sp>
        <p:nvSpPr>
          <p:cNvPr name="Freeform 4" id="4"/>
          <p:cNvSpPr/>
          <p:nvPr/>
        </p:nvSpPr>
        <p:spPr>
          <a:xfrm flipH="false" flipV="false" rot="-5680853">
            <a:off x="16374618" y="8501664"/>
            <a:ext cx="3826764" cy="4114800"/>
          </a:xfrm>
          <a:custGeom>
            <a:avLst/>
            <a:gdLst/>
            <a:ahLst/>
            <a:cxnLst/>
            <a:rect r="r" b="b" t="t" l="l"/>
            <a:pathLst>
              <a:path h="4114800" w="3826764">
                <a:moveTo>
                  <a:pt x="0" y="0"/>
                </a:moveTo>
                <a:lnTo>
                  <a:pt x="3826764" y="0"/>
                </a:lnTo>
                <a:lnTo>
                  <a:pt x="3826764" y="4114800"/>
                </a:lnTo>
                <a:lnTo>
                  <a:pt x="0" y="4114800"/>
                </a:lnTo>
                <a:lnTo>
                  <a:pt x="0" y="0"/>
                </a:lnTo>
                <a:close/>
              </a:path>
            </a:pathLst>
          </a:custGeom>
          <a:blipFill>
            <a:blip r:embed="rId3">
              <a:alphaModFix amt="21999"/>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667747" y="2950834"/>
            <a:ext cx="16106271" cy="1099513"/>
          </a:xfrm>
          <a:prstGeom prst="rect">
            <a:avLst/>
          </a:prstGeom>
        </p:spPr>
        <p:txBody>
          <a:bodyPr anchor="t" rtlCol="false" tIns="0" lIns="0" bIns="0" rIns="0">
            <a:spAutoFit/>
          </a:bodyPr>
          <a:lstStyle/>
          <a:p>
            <a:pPr algn="l" marL="693489" indent="-346745" lvl="1">
              <a:lnSpc>
                <a:spcPts val="4496"/>
              </a:lnSpc>
              <a:buFont typeface="Arial"/>
              <a:buChar char="•"/>
            </a:pPr>
            <a:r>
              <a:rPr lang="en-US" sz="3212">
                <a:solidFill>
                  <a:srgbClr val="000000"/>
                </a:solidFill>
                <a:latin typeface="Canva Sans"/>
                <a:ea typeface="Canva Sans"/>
                <a:cs typeface="Canva Sans"/>
                <a:sym typeface="Canva Sans"/>
              </a:rPr>
              <a:t>Doors open at 8.45am and children are to be collected at 3.15pm</a:t>
            </a:r>
          </a:p>
          <a:p>
            <a:pPr algn="l" marL="693489" indent="-346745" lvl="1">
              <a:lnSpc>
                <a:spcPts val="4496"/>
              </a:lnSpc>
              <a:buFont typeface="Arial"/>
              <a:buChar char="•"/>
            </a:pPr>
            <a:r>
              <a:rPr lang="en-US" sz="3212">
                <a:solidFill>
                  <a:srgbClr val="000000"/>
                </a:solidFill>
                <a:latin typeface="Canva Sans"/>
                <a:ea typeface="Canva Sans"/>
                <a:cs typeface="Canva Sans"/>
                <a:sym typeface="Canva Sans"/>
              </a:rPr>
              <a:t>Children are to wear their PE kit to school on Mondays and Thursdays</a:t>
            </a:r>
          </a:p>
        </p:txBody>
      </p:sp>
      <p:sp>
        <p:nvSpPr>
          <p:cNvPr name="TextBox 6" id="6"/>
          <p:cNvSpPr txBox="true"/>
          <p:nvPr/>
        </p:nvSpPr>
        <p:spPr>
          <a:xfrm rot="0">
            <a:off x="1028700" y="1870917"/>
            <a:ext cx="15384365"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Routines</a:t>
            </a:r>
          </a:p>
        </p:txBody>
      </p:sp>
      <p:sp>
        <p:nvSpPr>
          <p:cNvPr name="TextBox 7" id="7"/>
          <p:cNvSpPr txBox="true"/>
          <p:nvPr/>
        </p:nvSpPr>
        <p:spPr>
          <a:xfrm rot="0">
            <a:off x="1028700" y="4344318"/>
            <a:ext cx="15384365"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Homework</a:t>
            </a:r>
          </a:p>
        </p:txBody>
      </p:sp>
      <p:sp>
        <p:nvSpPr>
          <p:cNvPr name="TextBox 8" id="8"/>
          <p:cNvSpPr txBox="true"/>
          <p:nvPr/>
        </p:nvSpPr>
        <p:spPr>
          <a:xfrm rot="0">
            <a:off x="1028700" y="5435248"/>
            <a:ext cx="16106271" cy="3909388"/>
          </a:xfrm>
          <a:prstGeom prst="rect">
            <a:avLst/>
          </a:prstGeom>
        </p:spPr>
        <p:txBody>
          <a:bodyPr anchor="t" rtlCol="false" tIns="0" lIns="0" bIns="0" rIns="0">
            <a:spAutoFit/>
          </a:bodyPr>
          <a:lstStyle/>
          <a:p>
            <a:pPr algn="l">
              <a:lnSpc>
                <a:spcPts val="4496"/>
              </a:lnSpc>
            </a:pPr>
            <a:r>
              <a:rPr lang="en-US" sz="3212">
                <a:solidFill>
                  <a:srgbClr val="000000"/>
                </a:solidFill>
                <a:latin typeface="Canva Sans"/>
                <a:ea typeface="Canva Sans"/>
                <a:cs typeface="Canva Sans"/>
                <a:sym typeface="Canva Sans"/>
              </a:rPr>
              <a:t>Each week on a Friday, children will come home with a list of </a:t>
            </a:r>
            <a:r>
              <a:rPr lang="en-US" sz="3212" u="sng" b="true">
                <a:solidFill>
                  <a:srgbClr val="000000"/>
                </a:solidFill>
                <a:latin typeface="Canva Sans Bold"/>
                <a:ea typeface="Canva Sans Bold"/>
                <a:cs typeface="Canva Sans Bold"/>
                <a:sym typeface="Canva Sans Bold"/>
              </a:rPr>
              <a:t>spellings</a:t>
            </a:r>
            <a:r>
              <a:rPr lang="en-US" sz="3212">
                <a:solidFill>
                  <a:srgbClr val="000000"/>
                </a:solidFill>
                <a:latin typeface="Canva Sans"/>
                <a:ea typeface="Canva Sans"/>
                <a:cs typeface="Canva Sans"/>
                <a:sym typeface="Canva Sans"/>
              </a:rPr>
              <a:t> to memorise.</a:t>
            </a:r>
          </a:p>
          <a:p>
            <a:pPr algn="l">
              <a:lnSpc>
                <a:spcPts val="4496"/>
              </a:lnSpc>
            </a:pPr>
            <a:r>
              <a:rPr lang="en-US" sz="3212">
                <a:solidFill>
                  <a:srgbClr val="000000"/>
                </a:solidFill>
                <a:latin typeface="Canva Sans"/>
                <a:ea typeface="Canva Sans"/>
                <a:cs typeface="Canva Sans"/>
                <a:sym typeface="Canva Sans"/>
              </a:rPr>
              <a:t>Children should have their </a:t>
            </a:r>
            <a:r>
              <a:rPr lang="en-US" sz="3212" u="sng" b="true">
                <a:solidFill>
                  <a:srgbClr val="000000"/>
                </a:solidFill>
                <a:latin typeface="Canva Sans Bold"/>
                <a:ea typeface="Canva Sans Bold"/>
                <a:cs typeface="Canva Sans Bold"/>
                <a:sym typeface="Canva Sans Bold"/>
              </a:rPr>
              <a:t>reading record</a:t>
            </a:r>
            <a:r>
              <a:rPr lang="en-US" sz="3212">
                <a:solidFill>
                  <a:srgbClr val="000000"/>
                </a:solidFill>
                <a:latin typeface="Canva Sans"/>
                <a:ea typeface="Canva Sans"/>
                <a:cs typeface="Canva Sans"/>
                <a:sym typeface="Canva Sans"/>
              </a:rPr>
              <a:t> signed by a grown-up </a:t>
            </a:r>
            <a:r>
              <a:rPr lang="en-US" sz="3212" u="sng" b="true">
                <a:solidFill>
                  <a:srgbClr val="000000"/>
                </a:solidFill>
                <a:latin typeface="Canva Sans Bold"/>
                <a:ea typeface="Canva Sans Bold"/>
                <a:cs typeface="Canva Sans Bold"/>
                <a:sym typeface="Canva Sans Bold"/>
              </a:rPr>
              <a:t>at least once a week</a:t>
            </a:r>
            <a:r>
              <a:rPr lang="en-US" sz="3212">
                <a:solidFill>
                  <a:srgbClr val="000000"/>
                </a:solidFill>
                <a:latin typeface="Canva Sans"/>
                <a:ea typeface="Canva Sans"/>
                <a:cs typeface="Canva Sans"/>
                <a:sym typeface="Canva Sans"/>
              </a:rPr>
              <a:t> to confirm they are reading at home.</a:t>
            </a:r>
          </a:p>
          <a:p>
            <a:pPr algn="l">
              <a:lnSpc>
                <a:spcPts val="4496"/>
              </a:lnSpc>
            </a:pPr>
            <a:r>
              <a:rPr lang="en-US" sz="3212">
                <a:solidFill>
                  <a:srgbClr val="000000"/>
                </a:solidFill>
                <a:latin typeface="Canva Sans"/>
                <a:ea typeface="Canva Sans"/>
                <a:cs typeface="Canva Sans"/>
                <a:sym typeface="Canva Sans"/>
              </a:rPr>
              <a:t>Additional optional projects will be set throughout some half terms to celebrate our topics (e.g. WW2, the circulatory system, local history). </a:t>
            </a:r>
          </a:p>
          <a:p>
            <a:pPr algn="l">
              <a:lnSpc>
                <a:spcPts val="4496"/>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sp>
        <p:nvSpPr>
          <p:cNvPr name="AutoShape 3" id="3"/>
          <p:cNvSpPr/>
          <p:nvPr/>
        </p:nvSpPr>
        <p:spPr>
          <a:xfrm>
            <a:off x="4400148" y="1047750"/>
            <a:ext cx="12859152" cy="0"/>
          </a:xfrm>
          <a:prstGeom prst="line">
            <a:avLst/>
          </a:prstGeom>
          <a:ln cap="flat" w="19050">
            <a:solidFill>
              <a:srgbClr val="FF8887"/>
            </a:solidFill>
            <a:prstDash val="solid"/>
            <a:headEnd type="none" len="sm" w="sm"/>
            <a:tailEnd type="none" len="sm" w="sm"/>
          </a:ln>
        </p:spPr>
      </p:sp>
      <p:grpSp>
        <p:nvGrpSpPr>
          <p:cNvPr name="Group 4" id="4"/>
          <p:cNvGrpSpPr/>
          <p:nvPr/>
        </p:nvGrpSpPr>
        <p:grpSpPr>
          <a:xfrm rot="0">
            <a:off x="792926" y="3231904"/>
            <a:ext cx="5149493" cy="2545777"/>
            <a:chOff x="0" y="0"/>
            <a:chExt cx="1432243" cy="708064"/>
          </a:xfrm>
        </p:grpSpPr>
        <p:sp>
          <p:nvSpPr>
            <p:cNvPr name="Freeform 5" id="5"/>
            <p:cNvSpPr/>
            <p:nvPr/>
          </p:nvSpPr>
          <p:spPr>
            <a:xfrm flipH="false" flipV="false" rot="0">
              <a:off x="0" y="0"/>
              <a:ext cx="1432243" cy="708064"/>
            </a:xfrm>
            <a:custGeom>
              <a:avLst/>
              <a:gdLst/>
              <a:ahLst/>
              <a:cxnLst/>
              <a:rect r="r" b="b" t="t" l="l"/>
              <a:pathLst>
                <a:path h="708064" w="1432243">
                  <a:moveTo>
                    <a:pt x="34579" y="0"/>
                  </a:moveTo>
                  <a:lnTo>
                    <a:pt x="1397664" y="0"/>
                  </a:lnTo>
                  <a:cubicBezTo>
                    <a:pt x="1416761" y="0"/>
                    <a:pt x="1432243" y="15482"/>
                    <a:pt x="1432243" y="34579"/>
                  </a:cubicBezTo>
                  <a:lnTo>
                    <a:pt x="1432243" y="673485"/>
                  </a:lnTo>
                  <a:cubicBezTo>
                    <a:pt x="1432243" y="682656"/>
                    <a:pt x="1428600" y="691451"/>
                    <a:pt x="1422115" y="697936"/>
                  </a:cubicBezTo>
                  <a:cubicBezTo>
                    <a:pt x="1415630" y="704421"/>
                    <a:pt x="1406835" y="708064"/>
                    <a:pt x="1397664" y="708064"/>
                  </a:cubicBezTo>
                  <a:lnTo>
                    <a:pt x="34579" y="708064"/>
                  </a:lnTo>
                  <a:cubicBezTo>
                    <a:pt x="25408" y="708064"/>
                    <a:pt x="16613" y="704421"/>
                    <a:pt x="10128" y="697936"/>
                  </a:cubicBezTo>
                  <a:cubicBezTo>
                    <a:pt x="3643" y="691451"/>
                    <a:pt x="0" y="682656"/>
                    <a:pt x="0" y="673485"/>
                  </a:cubicBezTo>
                  <a:lnTo>
                    <a:pt x="0" y="34579"/>
                  </a:lnTo>
                  <a:cubicBezTo>
                    <a:pt x="0" y="25408"/>
                    <a:pt x="3643" y="16613"/>
                    <a:pt x="10128" y="10128"/>
                  </a:cubicBezTo>
                  <a:cubicBezTo>
                    <a:pt x="16613" y="3643"/>
                    <a:pt x="25408" y="0"/>
                    <a:pt x="34579" y="0"/>
                  </a:cubicBezTo>
                  <a:close/>
                </a:path>
              </a:pathLst>
            </a:custGeom>
            <a:gradFill rotWithShape="true">
              <a:gsLst>
                <a:gs pos="0">
                  <a:srgbClr val="89D957">
                    <a:alpha val="100000"/>
                  </a:srgbClr>
                </a:gs>
                <a:gs pos="100000">
                  <a:srgbClr val="C9E265">
                    <a:alpha val="100000"/>
                  </a:srgbClr>
                </a:gs>
              </a:gsLst>
              <a:lin ang="0"/>
            </a:gradFill>
          </p:spPr>
        </p:sp>
        <p:sp>
          <p:nvSpPr>
            <p:cNvPr name="TextBox 6" id="6"/>
            <p:cNvSpPr txBox="true"/>
            <p:nvPr/>
          </p:nvSpPr>
          <p:spPr>
            <a:xfrm>
              <a:off x="0" y="9525"/>
              <a:ext cx="1432243" cy="698539"/>
            </a:xfrm>
            <a:prstGeom prst="rect">
              <a:avLst/>
            </a:prstGeom>
          </p:spPr>
          <p:txBody>
            <a:bodyPr anchor="ctr" rtlCol="false" tIns="50800" lIns="50800" bIns="50800" rIns="50800"/>
            <a:lstStyle/>
            <a:p>
              <a:pPr algn="ctr">
                <a:lnSpc>
                  <a:spcPts val="2640"/>
                </a:lnSpc>
              </a:pPr>
            </a:p>
          </p:txBody>
        </p:sp>
      </p:grpSp>
      <p:grpSp>
        <p:nvGrpSpPr>
          <p:cNvPr name="Group 7" id="7"/>
          <p:cNvGrpSpPr/>
          <p:nvPr/>
        </p:nvGrpSpPr>
        <p:grpSpPr>
          <a:xfrm rot="0">
            <a:off x="12109807" y="3231904"/>
            <a:ext cx="5149493" cy="2545777"/>
            <a:chOff x="0" y="0"/>
            <a:chExt cx="1432243" cy="708064"/>
          </a:xfrm>
        </p:grpSpPr>
        <p:sp>
          <p:nvSpPr>
            <p:cNvPr name="Freeform 8" id="8"/>
            <p:cNvSpPr/>
            <p:nvPr/>
          </p:nvSpPr>
          <p:spPr>
            <a:xfrm flipH="false" flipV="false" rot="0">
              <a:off x="0" y="0"/>
              <a:ext cx="1432243" cy="708064"/>
            </a:xfrm>
            <a:custGeom>
              <a:avLst/>
              <a:gdLst/>
              <a:ahLst/>
              <a:cxnLst/>
              <a:rect r="r" b="b" t="t" l="l"/>
              <a:pathLst>
                <a:path h="708064" w="1432243">
                  <a:moveTo>
                    <a:pt x="34579" y="0"/>
                  </a:moveTo>
                  <a:lnTo>
                    <a:pt x="1397664" y="0"/>
                  </a:lnTo>
                  <a:cubicBezTo>
                    <a:pt x="1416761" y="0"/>
                    <a:pt x="1432243" y="15482"/>
                    <a:pt x="1432243" y="34579"/>
                  </a:cubicBezTo>
                  <a:lnTo>
                    <a:pt x="1432243" y="673485"/>
                  </a:lnTo>
                  <a:cubicBezTo>
                    <a:pt x="1432243" y="682656"/>
                    <a:pt x="1428600" y="691451"/>
                    <a:pt x="1422115" y="697936"/>
                  </a:cubicBezTo>
                  <a:cubicBezTo>
                    <a:pt x="1415630" y="704421"/>
                    <a:pt x="1406835" y="708064"/>
                    <a:pt x="1397664" y="708064"/>
                  </a:cubicBezTo>
                  <a:lnTo>
                    <a:pt x="34579" y="708064"/>
                  </a:lnTo>
                  <a:cubicBezTo>
                    <a:pt x="25408" y="708064"/>
                    <a:pt x="16613" y="704421"/>
                    <a:pt x="10128" y="697936"/>
                  </a:cubicBezTo>
                  <a:cubicBezTo>
                    <a:pt x="3643" y="691451"/>
                    <a:pt x="0" y="682656"/>
                    <a:pt x="0" y="673485"/>
                  </a:cubicBezTo>
                  <a:lnTo>
                    <a:pt x="0" y="34579"/>
                  </a:lnTo>
                  <a:cubicBezTo>
                    <a:pt x="0" y="25408"/>
                    <a:pt x="3643" y="16613"/>
                    <a:pt x="10128" y="10128"/>
                  </a:cubicBezTo>
                  <a:cubicBezTo>
                    <a:pt x="16613" y="3643"/>
                    <a:pt x="25408" y="0"/>
                    <a:pt x="34579" y="0"/>
                  </a:cubicBezTo>
                  <a:close/>
                </a:path>
              </a:pathLst>
            </a:custGeom>
            <a:gradFill rotWithShape="true">
              <a:gsLst>
                <a:gs pos="0">
                  <a:srgbClr val="FF3131">
                    <a:alpha val="100000"/>
                  </a:srgbClr>
                </a:gs>
                <a:gs pos="100000">
                  <a:srgbClr val="FF914D">
                    <a:alpha val="100000"/>
                  </a:srgbClr>
                </a:gs>
              </a:gsLst>
              <a:lin ang="0"/>
            </a:gradFill>
          </p:spPr>
        </p:sp>
        <p:sp>
          <p:nvSpPr>
            <p:cNvPr name="TextBox 9" id="9"/>
            <p:cNvSpPr txBox="true"/>
            <p:nvPr/>
          </p:nvSpPr>
          <p:spPr>
            <a:xfrm>
              <a:off x="0" y="9525"/>
              <a:ext cx="1432243" cy="698539"/>
            </a:xfrm>
            <a:prstGeom prst="rect">
              <a:avLst/>
            </a:prstGeom>
          </p:spPr>
          <p:txBody>
            <a:bodyPr anchor="ctr" rtlCol="false" tIns="50800" lIns="50800" bIns="50800" rIns="50800"/>
            <a:lstStyle/>
            <a:p>
              <a:pPr algn="ctr">
                <a:lnSpc>
                  <a:spcPts val="2640"/>
                </a:lnSpc>
              </a:pPr>
            </a:p>
          </p:txBody>
        </p:sp>
      </p:grpSp>
      <p:grpSp>
        <p:nvGrpSpPr>
          <p:cNvPr name="Group 10" id="10"/>
          <p:cNvGrpSpPr/>
          <p:nvPr/>
        </p:nvGrpSpPr>
        <p:grpSpPr>
          <a:xfrm rot="0">
            <a:off x="792926" y="5960512"/>
            <a:ext cx="5149493" cy="2545777"/>
            <a:chOff x="0" y="0"/>
            <a:chExt cx="1432243" cy="708064"/>
          </a:xfrm>
        </p:grpSpPr>
        <p:sp>
          <p:nvSpPr>
            <p:cNvPr name="Freeform 11" id="11"/>
            <p:cNvSpPr/>
            <p:nvPr/>
          </p:nvSpPr>
          <p:spPr>
            <a:xfrm flipH="false" flipV="false" rot="0">
              <a:off x="0" y="0"/>
              <a:ext cx="1432243" cy="708064"/>
            </a:xfrm>
            <a:custGeom>
              <a:avLst/>
              <a:gdLst/>
              <a:ahLst/>
              <a:cxnLst/>
              <a:rect r="r" b="b" t="t" l="l"/>
              <a:pathLst>
                <a:path h="708064" w="1432243">
                  <a:moveTo>
                    <a:pt x="34579" y="0"/>
                  </a:moveTo>
                  <a:lnTo>
                    <a:pt x="1397664" y="0"/>
                  </a:lnTo>
                  <a:cubicBezTo>
                    <a:pt x="1416761" y="0"/>
                    <a:pt x="1432243" y="15482"/>
                    <a:pt x="1432243" y="34579"/>
                  </a:cubicBezTo>
                  <a:lnTo>
                    <a:pt x="1432243" y="673485"/>
                  </a:lnTo>
                  <a:cubicBezTo>
                    <a:pt x="1432243" y="682656"/>
                    <a:pt x="1428600" y="691451"/>
                    <a:pt x="1422115" y="697936"/>
                  </a:cubicBezTo>
                  <a:cubicBezTo>
                    <a:pt x="1415630" y="704421"/>
                    <a:pt x="1406835" y="708064"/>
                    <a:pt x="1397664" y="708064"/>
                  </a:cubicBezTo>
                  <a:lnTo>
                    <a:pt x="34579" y="708064"/>
                  </a:lnTo>
                  <a:cubicBezTo>
                    <a:pt x="25408" y="708064"/>
                    <a:pt x="16613" y="704421"/>
                    <a:pt x="10128" y="697936"/>
                  </a:cubicBezTo>
                  <a:cubicBezTo>
                    <a:pt x="3643" y="691451"/>
                    <a:pt x="0" y="682656"/>
                    <a:pt x="0" y="673485"/>
                  </a:cubicBezTo>
                  <a:lnTo>
                    <a:pt x="0" y="34579"/>
                  </a:lnTo>
                  <a:cubicBezTo>
                    <a:pt x="0" y="25408"/>
                    <a:pt x="3643" y="16613"/>
                    <a:pt x="10128" y="10128"/>
                  </a:cubicBezTo>
                  <a:cubicBezTo>
                    <a:pt x="16613" y="3643"/>
                    <a:pt x="25408" y="0"/>
                    <a:pt x="34579" y="0"/>
                  </a:cubicBezTo>
                  <a:close/>
                </a:path>
              </a:pathLst>
            </a:custGeom>
            <a:gradFill rotWithShape="true">
              <a:gsLst>
                <a:gs pos="0">
                  <a:srgbClr val="89D957">
                    <a:alpha val="100000"/>
                  </a:srgbClr>
                </a:gs>
                <a:gs pos="100000">
                  <a:srgbClr val="C9E265">
                    <a:alpha val="100000"/>
                  </a:srgbClr>
                </a:gs>
              </a:gsLst>
              <a:lin ang="0"/>
            </a:gradFill>
          </p:spPr>
        </p:sp>
        <p:sp>
          <p:nvSpPr>
            <p:cNvPr name="TextBox 12" id="12"/>
            <p:cNvSpPr txBox="true"/>
            <p:nvPr/>
          </p:nvSpPr>
          <p:spPr>
            <a:xfrm>
              <a:off x="0" y="9525"/>
              <a:ext cx="1432243" cy="698539"/>
            </a:xfrm>
            <a:prstGeom prst="rect">
              <a:avLst/>
            </a:prstGeom>
          </p:spPr>
          <p:txBody>
            <a:bodyPr anchor="ctr" rtlCol="false" tIns="50800" lIns="50800" bIns="50800" rIns="50800"/>
            <a:lstStyle/>
            <a:p>
              <a:pPr algn="ctr">
                <a:lnSpc>
                  <a:spcPts val="2640"/>
                </a:lnSpc>
              </a:pPr>
            </a:p>
          </p:txBody>
        </p:sp>
      </p:grpSp>
      <p:grpSp>
        <p:nvGrpSpPr>
          <p:cNvPr name="Group 13" id="13"/>
          <p:cNvGrpSpPr/>
          <p:nvPr/>
        </p:nvGrpSpPr>
        <p:grpSpPr>
          <a:xfrm rot="0">
            <a:off x="12109807" y="5960512"/>
            <a:ext cx="5149493" cy="2545777"/>
            <a:chOff x="0" y="0"/>
            <a:chExt cx="1432243" cy="708064"/>
          </a:xfrm>
        </p:grpSpPr>
        <p:sp>
          <p:nvSpPr>
            <p:cNvPr name="Freeform 14" id="14"/>
            <p:cNvSpPr/>
            <p:nvPr/>
          </p:nvSpPr>
          <p:spPr>
            <a:xfrm flipH="false" flipV="false" rot="0">
              <a:off x="0" y="0"/>
              <a:ext cx="1432243" cy="708064"/>
            </a:xfrm>
            <a:custGeom>
              <a:avLst/>
              <a:gdLst/>
              <a:ahLst/>
              <a:cxnLst/>
              <a:rect r="r" b="b" t="t" l="l"/>
              <a:pathLst>
                <a:path h="708064" w="1432243">
                  <a:moveTo>
                    <a:pt x="34579" y="0"/>
                  </a:moveTo>
                  <a:lnTo>
                    <a:pt x="1397664" y="0"/>
                  </a:lnTo>
                  <a:cubicBezTo>
                    <a:pt x="1416761" y="0"/>
                    <a:pt x="1432243" y="15482"/>
                    <a:pt x="1432243" y="34579"/>
                  </a:cubicBezTo>
                  <a:lnTo>
                    <a:pt x="1432243" y="673485"/>
                  </a:lnTo>
                  <a:cubicBezTo>
                    <a:pt x="1432243" y="682656"/>
                    <a:pt x="1428600" y="691451"/>
                    <a:pt x="1422115" y="697936"/>
                  </a:cubicBezTo>
                  <a:cubicBezTo>
                    <a:pt x="1415630" y="704421"/>
                    <a:pt x="1406835" y="708064"/>
                    <a:pt x="1397664" y="708064"/>
                  </a:cubicBezTo>
                  <a:lnTo>
                    <a:pt x="34579" y="708064"/>
                  </a:lnTo>
                  <a:cubicBezTo>
                    <a:pt x="25408" y="708064"/>
                    <a:pt x="16613" y="704421"/>
                    <a:pt x="10128" y="697936"/>
                  </a:cubicBezTo>
                  <a:cubicBezTo>
                    <a:pt x="3643" y="691451"/>
                    <a:pt x="0" y="682656"/>
                    <a:pt x="0" y="673485"/>
                  </a:cubicBezTo>
                  <a:lnTo>
                    <a:pt x="0" y="34579"/>
                  </a:lnTo>
                  <a:cubicBezTo>
                    <a:pt x="0" y="25408"/>
                    <a:pt x="3643" y="16613"/>
                    <a:pt x="10128" y="10128"/>
                  </a:cubicBezTo>
                  <a:cubicBezTo>
                    <a:pt x="16613" y="3643"/>
                    <a:pt x="25408" y="0"/>
                    <a:pt x="34579" y="0"/>
                  </a:cubicBezTo>
                  <a:close/>
                </a:path>
              </a:pathLst>
            </a:custGeom>
            <a:gradFill rotWithShape="true">
              <a:gsLst>
                <a:gs pos="0">
                  <a:srgbClr val="FF3131">
                    <a:alpha val="100000"/>
                  </a:srgbClr>
                </a:gs>
                <a:gs pos="100000">
                  <a:srgbClr val="FF914D">
                    <a:alpha val="100000"/>
                  </a:srgbClr>
                </a:gs>
              </a:gsLst>
              <a:lin ang="0"/>
            </a:gradFill>
          </p:spPr>
        </p:sp>
        <p:sp>
          <p:nvSpPr>
            <p:cNvPr name="TextBox 15" id="15"/>
            <p:cNvSpPr txBox="true"/>
            <p:nvPr/>
          </p:nvSpPr>
          <p:spPr>
            <a:xfrm>
              <a:off x="0" y="9525"/>
              <a:ext cx="1432243" cy="698539"/>
            </a:xfrm>
            <a:prstGeom prst="rect">
              <a:avLst/>
            </a:prstGeom>
          </p:spPr>
          <p:txBody>
            <a:bodyPr anchor="ctr" rtlCol="false" tIns="50800" lIns="50800" bIns="50800" rIns="50800"/>
            <a:lstStyle/>
            <a:p>
              <a:pPr algn="ctr">
                <a:lnSpc>
                  <a:spcPts val="2640"/>
                </a:lnSpc>
              </a:pPr>
            </a:p>
          </p:txBody>
        </p:sp>
      </p:grpSp>
      <p:sp>
        <p:nvSpPr>
          <p:cNvPr name="Freeform 16" id="16"/>
          <p:cNvSpPr/>
          <p:nvPr/>
        </p:nvSpPr>
        <p:spPr>
          <a:xfrm flipH="false" flipV="false" rot="0">
            <a:off x="1154049" y="3970156"/>
            <a:ext cx="1133005" cy="1069273"/>
          </a:xfrm>
          <a:custGeom>
            <a:avLst/>
            <a:gdLst/>
            <a:ahLst/>
            <a:cxnLst/>
            <a:rect r="r" b="b" t="t" l="l"/>
            <a:pathLst>
              <a:path h="1069273" w="1133005">
                <a:moveTo>
                  <a:pt x="0" y="0"/>
                </a:moveTo>
                <a:lnTo>
                  <a:pt x="1133004" y="0"/>
                </a:lnTo>
                <a:lnTo>
                  <a:pt x="1133004" y="1069273"/>
                </a:lnTo>
                <a:lnTo>
                  <a:pt x="0" y="106927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7" id="17"/>
          <p:cNvSpPr/>
          <p:nvPr/>
        </p:nvSpPr>
        <p:spPr>
          <a:xfrm flipH="false" flipV="false" rot="0">
            <a:off x="1176828" y="6667534"/>
            <a:ext cx="1110226" cy="1110226"/>
          </a:xfrm>
          <a:custGeom>
            <a:avLst/>
            <a:gdLst/>
            <a:ahLst/>
            <a:cxnLst/>
            <a:rect r="r" b="b" t="t" l="l"/>
            <a:pathLst>
              <a:path h="1110226" w="1110226">
                <a:moveTo>
                  <a:pt x="0" y="0"/>
                </a:moveTo>
                <a:lnTo>
                  <a:pt x="1110225" y="0"/>
                </a:lnTo>
                <a:lnTo>
                  <a:pt x="1110225" y="1110226"/>
                </a:lnTo>
                <a:lnTo>
                  <a:pt x="0" y="111022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true" flipV="false" rot="0">
            <a:off x="16587650" y="-206740"/>
            <a:ext cx="2442929" cy="2107026"/>
          </a:xfrm>
          <a:custGeom>
            <a:avLst/>
            <a:gdLst/>
            <a:ahLst/>
            <a:cxnLst/>
            <a:rect r="r" b="b" t="t" l="l"/>
            <a:pathLst>
              <a:path h="2107026" w="2442929">
                <a:moveTo>
                  <a:pt x="2442928" y="0"/>
                </a:moveTo>
                <a:lnTo>
                  <a:pt x="0" y="0"/>
                </a:lnTo>
                <a:lnTo>
                  <a:pt x="0" y="2107025"/>
                </a:lnTo>
                <a:lnTo>
                  <a:pt x="2442928" y="2107025"/>
                </a:lnTo>
                <a:lnTo>
                  <a:pt x="2442928" y="0"/>
                </a:lnTo>
                <a:close/>
              </a:path>
            </a:pathLst>
          </a:custGeom>
          <a:blipFill>
            <a:blip r:embed="rId7">
              <a:alphaModFix amt="13000"/>
              <a:extLst>
                <a:ext uri="{96DAC541-7B7A-43D3-8B79-37D633B846F1}">
                  <asvg:svgBlip xmlns:asvg="http://schemas.microsoft.com/office/drawing/2016/SVG/main" r:embed="rId8"/>
                </a:ext>
              </a:extLst>
            </a:blip>
            <a:stretch>
              <a:fillRect l="0" t="0" r="0" b="0"/>
            </a:stretch>
          </a:blipFill>
        </p:spPr>
      </p:sp>
      <p:sp>
        <p:nvSpPr>
          <p:cNvPr name="Freeform 19" id="19"/>
          <p:cNvSpPr/>
          <p:nvPr/>
        </p:nvSpPr>
        <p:spPr>
          <a:xfrm flipH="false" flipV="false" rot="0">
            <a:off x="12460170" y="4125485"/>
            <a:ext cx="982968" cy="1003028"/>
          </a:xfrm>
          <a:custGeom>
            <a:avLst/>
            <a:gdLst/>
            <a:ahLst/>
            <a:cxnLst/>
            <a:rect r="r" b="b" t="t" l="l"/>
            <a:pathLst>
              <a:path h="1003028" w="982968">
                <a:moveTo>
                  <a:pt x="0" y="0"/>
                </a:moveTo>
                <a:lnTo>
                  <a:pt x="982967" y="0"/>
                </a:lnTo>
                <a:lnTo>
                  <a:pt x="982967" y="1003028"/>
                </a:lnTo>
                <a:lnTo>
                  <a:pt x="0" y="100302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0" id="20"/>
          <p:cNvSpPr/>
          <p:nvPr/>
        </p:nvSpPr>
        <p:spPr>
          <a:xfrm flipH="false" flipV="false" rot="0">
            <a:off x="12460170" y="6630852"/>
            <a:ext cx="1183591" cy="1183591"/>
          </a:xfrm>
          <a:custGeom>
            <a:avLst/>
            <a:gdLst/>
            <a:ahLst/>
            <a:cxnLst/>
            <a:rect r="r" b="b" t="t" l="l"/>
            <a:pathLst>
              <a:path h="1183591" w="1183591">
                <a:moveTo>
                  <a:pt x="0" y="0"/>
                </a:moveTo>
                <a:lnTo>
                  <a:pt x="1183590" y="0"/>
                </a:lnTo>
                <a:lnTo>
                  <a:pt x="1183590" y="1183590"/>
                </a:lnTo>
                <a:lnTo>
                  <a:pt x="0" y="118359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1" id="21"/>
          <p:cNvGrpSpPr/>
          <p:nvPr/>
        </p:nvGrpSpPr>
        <p:grpSpPr>
          <a:xfrm rot="0">
            <a:off x="6569254" y="3231904"/>
            <a:ext cx="5149493" cy="2545777"/>
            <a:chOff x="0" y="0"/>
            <a:chExt cx="1432243" cy="708064"/>
          </a:xfrm>
        </p:grpSpPr>
        <p:sp>
          <p:nvSpPr>
            <p:cNvPr name="Freeform 22" id="22"/>
            <p:cNvSpPr/>
            <p:nvPr/>
          </p:nvSpPr>
          <p:spPr>
            <a:xfrm flipH="false" flipV="false" rot="0">
              <a:off x="0" y="0"/>
              <a:ext cx="1432243" cy="708064"/>
            </a:xfrm>
            <a:custGeom>
              <a:avLst/>
              <a:gdLst/>
              <a:ahLst/>
              <a:cxnLst/>
              <a:rect r="r" b="b" t="t" l="l"/>
              <a:pathLst>
                <a:path h="708064" w="1432243">
                  <a:moveTo>
                    <a:pt x="34579" y="0"/>
                  </a:moveTo>
                  <a:lnTo>
                    <a:pt x="1397664" y="0"/>
                  </a:lnTo>
                  <a:cubicBezTo>
                    <a:pt x="1416761" y="0"/>
                    <a:pt x="1432243" y="15482"/>
                    <a:pt x="1432243" y="34579"/>
                  </a:cubicBezTo>
                  <a:lnTo>
                    <a:pt x="1432243" y="673485"/>
                  </a:lnTo>
                  <a:cubicBezTo>
                    <a:pt x="1432243" y="682656"/>
                    <a:pt x="1428600" y="691451"/>
                    <a:pt x="1422115" y="697936"/>
                  </a:cubicBezTo>
                  <a:cubicBezTo>
                    <a:pt x="1415630" y="704421"/>
                    <a:pt x="1406835" y="708064"/>
                    <a:pt x="1397664" y="708064"/>
                  </a:cubicBezTo>
                  <a:lnTo>
                    <a:pt x="34579" y="708064"/>
                  </a:lnTo>
                  <a:cubicBezTo>
                    <a:pt x="25408" y="708064"/>
                    <a:pt x="16613" y="704421"/>
                    <a:pt x="10128" y="697936"/>
                  </a:cubicBezTo>
                  <a:cubicBezTo>
                    <a:pt x="3643" y="691451"/>
                    <a:pt x="0" y="682656"/>
                    <a:pt x="0" y="673485"/>
                  </a:cubicBezTo>
                  <a:lnTo>
                    <a:pt x="0" y="34579"/>
                  </a:lnTo>
                  <a:cubicBezTo>
                    <a:pt x="0" y="25408"/>
                    <a:pt x="3643" y="16613"/>
                    <a:pt x="10128" y="10128"/>
                  </a:cubicBezTo>
                  <a:cubicBezTo>
                    <a:pt x="16613" y="3643"/>
                    <a:pt x="25408" y="0"/>
                    <a:pt x="34579" y="0"/>
                  </a:cubicBezTo>
                  <a:close/>
                </a:path>
              </a:pathLst>
            </a:custGeom>
            <a:gradFill rotWithShape="true">
              <a:gsLst>
                <a:gs pos="0">
                  <a:srgbClr val="89D957">
                    <a:alpha val="100000"/>
                  </a:srgbClr>
                </a:gs>
                <a:gs pos="100000">
                  <a:srgbClr val="C9E265">
                    <a:alpha val="100000"/>
                  </a:srgbClr>
                </a:gs>
              </a:gsLst>
              <a:lin ang="0"/>
            </a:gradFill>
          </p:spPr>
        </p:sp>
        <p:sp>
          <p:nvSpPr>
            <p:cNvPr name="TextBox 23" id="23"/>
            <p:cNvSpPr txBox="true"/>
            <p:nvPr/>
          </p:nvSpPr>
          <p:spPr>
            <a:xfrm>
              <a:off x="0" y="9525"/>
              <a:ext cx="1432243" cy="698539"/>
            </a:xfrm>
            <a:prstGeom prst="rect">
              <a:avLst/>
            </a:prstGeom>
          </p:spPr>
          <p:txBody>
            <a:bodyPr anchor="ctr" rtlCol="false" tIns="50800" lIns="50800" bIns="50800" rIns="50800"/>
            <a:lstStyle/>
            <a:p>
              <a:pPr algn="ctr">
                <a:lnSpc>
                  <a:spcPts val="2640"/>
                </a:lnSpc>
              </a:pPr>
            </a:p>
          </p:txBody>
        </p:sp>
      </p:grpSp>
      <p:grpSp>
        <p:nvGrpSpPr>
          <p:cNvPr name="Group 24" id="24"/>
          <p:cNvGrpSpPr/>
          <p:nvPr/>
        </p:nvGrpSpPr>
        <p:grpSpPr>
          <a:xfrm rot="0">
            <a:off x="6569254" y="5960512"/>
            <a:ext cx="5149493" cy="2545777"/>
            <a:chOff x="0" y="0"/>
            <a:chExt cx="1432243" cy="708064"/>
          </a:xfrm>
        </p:grpSpPr>
        <p:sp>
          <p:nvSpPr>
            <p:cNvPr name="Freeform 25" id="25"/>
            <p:cNvSpPr/>
            <p:nvPr/>
          </p:nvSpPr>
          <p:spPr>
            <a:xfrm flipH="false" flipV="false" rot="0">
              <a:off x="0" y="0"/>
              <a:ext cx="1432243" cy="708064"/>
            </a:xfrm>
            <a:custGeom>
              <a:avLst/>
              <a:gdLst/>
              <a:ahLst/>
              <a:cxnLst/>
              <a:rect r="r" b="b" t="t" l="l"/>
              <a:pathLst>
                <a:path h="708064" w="1432243">
                  <a:moveTo>
                    <a:pt x="34579" y="0"/>
                  </a:moveTo>
                  <a:lnTo>
                    <a:pt x="1397664" y="0"/>
                  </a:lnTo>
                  <a:cubicBezTo>
                    <a:pt x="1416761" y="0"/>
                    <a:pt x="1432243" y="15482"/>
                    <a:pt x="1432243" y="34579"/>
                  </a:cubicBezTo>
                  <a:lnTo>
                    <a:pt x="1432243" y="673485"/>
                  </a:lnTo>
                  <a:cubicBezTo>
                    <a:pt x="1432243" y="682656"/>
                    <a:pt x="1428600" y="691451"/>
                    <a:pt x="1422115" y="697936"/>
                  </a:cubicBezTo>
                  <a:cubicBezTo>
                    <a:pt x="1415630" y="704421"/>
                    <a:pt x="1406835" y="708064"/>
                    <a:pt x="1397664" y="708064"/>
                  </a:cubicBezTo>
                  <a:lnTo>
                    <a:pt x="34579" y="708064"/>
                  </a:lnTo>
                  <a:cubicBezTo>
                    <a:pt x="25408" y="708064"/>
                    <a:pt x="16613" y="704421"/>
                    <a:pt x="10128" y="697936"/>
                  </a:cubicBezTo>
                  <a:cubicBezTo>
                    <a:pt x="3643" y="691451"/>
                    <a:pt x="0" y="682656"/>
                    <a:pt x="0" y="673485"/>
                  </a:cubicBezTo>
                  <a:lnTo>
                    <a:pt x="0" y="34579"/>
                  </a:lnTo>
                  <a:cubicBezTo>
                    <a:pt x="0" y="25408"/>
                    <a:pt x="3643" y="16613"/>
                    <a:pt x="10128" y="10128"/>
                  </a:cubicBezTo>
                  <a:cubicBezTo>
                    <a:pt x="16613" y="3643"/>
                    <a:pt x="25408" y="0"/>
                    <a:pt x="34579" y="0"/>
                  </a:cubicBezTo>
                  <a:close/>
                </a:path>
              </a:pathLst>
            </a:custGeom>
            <a:gradFill rotWithShape="true">
              <a:gsLst>
                <a:gs pos="0">
                  <a:srgbClr val="89D957">
                    <a:alpha val="100000"/>
                  </a:srgbClr>
                </a:gs>
                <a:gs pos="100000">
                  <a:srgbClr val="C9E265">
                    <a:alpha val="100000"/>
                  </a:srgbClr>
                </a:gs>
              </a:gsLst>
              <a:lin ang="0"/>
            </a:gradFill>
          </p:spPr>
        </p:sp>
        <p:sp>
          <p:nvSpPr>
            <p:cNvPr name="TextBox 26" id="26"/>
            <p:cNvSpPr txBox="true"/>
            <p:nvPr/>
          </p:nvSpPr>
          <p:spPr>
            <a:xfrm>
              <a:off x="0" y="9525"/>
              <a:ext cx="1432243" cy="698539"/>
            </a:xfrm>
            <a:prstGeom prst="rect">
              <a:avLst/>
            </a:prstGeom>
          </p:spPr>
          <p:txBody>
            <a:bodyPr anchor="ctr" rtlCol="false" tIns="50800" lIns="50800" bIns="50800" rIns="50800"/>
            <a:lstStyle/>
            <a:p>
              <a:pPr algn="ctr">
                <a:lnSpc>
                  <a:spcPts val="2640"/>
                </a:lnSpc>
              </a:pPr>
            </a:p>
          </p:txBody>
        </p:sp>
      </p:grpSp>
      <p:sp>
        <p:nvSpPr>
          <p:cNvPr name="Freeform 27" id="27"/>
          <p:cNvSpPr/>
          <p:nvPr/>
        </p:nvSpPr>
        <p:spPr>
          <a:xfrm flipH="false" flipV="false" rot="0">
            <a:off x="7080193" y="6603476"/>
            <a:ext cx="833369" cy="1126175"/>
          </a:xfrm>
          <a:custGeom>
            <a:avLst/>
            <a:gdLst/>
            <a:ahLst/>
            <a:cxnLst/>
            <a:rect r="r" b="b" t="t" l="l"/>
            <a:pathLst>
              <a:path h="1126175" w="833369">
                <a:moveTo>
                  <a:pt x="0" y="0"/>
                </a:moveTo>
                <a:lnTo>
                  <a:pt x="833370" y="0"/>
                </a:lnTo>
                <a:lnTo>
                  <a:pt x="833370" y="1126175"/>
                </a:lnTo>
                <a:lnTo>
                  <a:pt x="0" y="112617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8" id="28"/>
          <p:cNvSpPr/>
          <p:nvPr/>
        </p:nvSpPr>
        <p:spPr>
          <a:xfrm flipH="false" flipV="false" rot="0">
            <a:off x="6623465" y="4025782"/>
            <a:ext cx="1500293" cy="1117718"/>
          </a:xfrm>
          <a:custGeom>
            <a:avLst/>
            <a:gdLst/>
            <a:ahLst/>
            <a:cxnLst/>
            <a:rect r="r" b="b" t="t" l="l"/>
            <a:pathLst>
              <a:path h="1117718" w="1500293">
                <a:moveTo>
                  <a:pt x="0" y="0"/>
                </a:moveTo>
                <a:lnTo>
                  <a:pt x="1500293" y="0"/>
                </a:lnTo>
                <a:lnTo>
                  <a:pt x="1500293" y="1117718"/>
                </a:lnTo>
                <a:lnTo>
                  <a:pt x="0" y="1117718"/>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29" id="29"/>
          <p:cNvSpPr txBox="true"/>
          <p:nvPr/>
        </p:nvSpPr>
        <p:spPr>
          <a:xfrm rot="0">
            <a:off x="1028700" y="1881027"/>
            <a:ext cx="13707965"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Behaviour rewards and sanctions</a:t>
            </a:r>
          </a:p>
        </p:txBody>
      </p:sp>
      <p:sp>
        <p:nvSpPr>
          <p:cNvPr name="TextBox 30" id="30"/>
          <p:cNvSpPr txBox="true"/>
          <p:nvPr/>
        </p:nvSpPr>
        <p:spPr>
          <a:xfrm rot="0">
            <a:off x="2684463" y="3848572"/>
            <a:ext cx="2261769" cy="1547329"/>
          </a:xfrm>
          <a:prstGeom prst="rect">
            <a:avLst/>
          </a:prstGeom>
        </p:spPr>
        <p:txBody>
          <a:bodyPr anchor="t" rtlCol="false" tIns="0" lIns="0" bIns="0" rIns="0">
            <a:spAutoFit/>
          </a:bodyPr>
          <a:lstStyle/>
          <a:p>
            <a:pPr algn="l">
              <a:lnSpc>
                <a:spcPts val="6070"/>
              </a:lnSpc>
            </a:pPr>
            <a:r>
              <a:rPr lang="en-US" sz="5059">
                <a:solidFill>
                  <a:srgbClr val="FFFFFF"/>
                </a:solidFill>
                <a:latin typeface="Roboto"/>
                <a:ea typeface="Roboto"/>
                <a:cs typeface="Roboto"/>
                <a:sym typeface="Roboto"/>
              </a:rPr>
              <a:t>House Dojos</a:t>
            </a:r>
          </a:p>
        </p:txBody>
      </p:sp>
      <p:sp>
        <p:nvSpPr>
          <p:cNvPr name="TextBox 31" id="31"/>
          <p:cNvSpPr txBox="true"/>
          <p:nvPr/>
        </p:nvSpPr>
        <p:spPr>
          <a:xfrm rot="0">
            <a:off x="14000195" y="3848572"/>
            <a:ext cx="2957026" cy="1547329"/>
          </a:xfrm>
          <a:prstGeom prst="rect">
            <a:avLst/>
          </a:prstGeom>
        </p:spPr>
        <p:txBody>
          <a:bodyPr anchor="t" rtlCol="false" tIns="0" lIns="0" bIns="0" rIns="0">
            <a:spAutoFit/>
          </a:bodyPr>
          <a:lstStyle/>
          <a:p>
            <a:pPr algn="l">
              <a:lnSpc>
                <a:spcPts val="6070"/>
              </a:lnSpc>
            </a:pPr>
            <a:r>
              <a:rPr lang="en-US" sz="5059">
                <a:solidFill>
                  <a:srgbClr val="FFFFFF"/>
                </a:solidFill>
                <a:latin typeface="Roboto"/>
                <a:ea typeface="Roboto"/>
                <a:cs typeface="Roboto"/>
                <a:sym typeface="Roboto"/>
              </a:rPr>
              <a:t>Reflection time</a:t>
            </a:r>
          </a:p>
        </p:txBody>
      </p:sp>
      <p:sp>
        <p:nvSpPr>
          <p:cNvPr name="TextBox 32" id="32"/>
          <p:cNvSpPr txBox="true"/>
          <p:nvPr/>
        </p:nvSpPr>
        <p:spPr>
          <a:xfrm rot="0">
            <a:off x="14000195" y="6388136"/>
            <a:ext cx="2957026" cy="1547329"/>
          </a:xfrm>
          <a:prstGeom prst="rect">
            <a:avLst/>
          </a:prstGeom>
        </p:spPr>
        <p:txBody>
          <a:bodyPr anchor="t" rtlCol="false" tIns="0" lIns="0" bIns="0" rIns="0">
            <a:spAutoFit/>
          </a:bodyPr>
          <a:lstStyle/>
          <a:p>
            <a:pPr algn="l">
              <a:lnSpc>
                <a:spcPts val="6070"/>
              </a:lnSpc>
            </a:pPr>
            <a:r>
              <a:rPr lang="en-US" sz="5059">
                <a:solidFill>
                  <a:srgbClr val="FFFFFF"/>
                </a:solidFill>
                <a:latin typeface="Roboto"/>
                <a:ea typeface="Roboto"/>
                <a:cs typeface="Roboto"/>
                <a:sym typeface="Roboto"/>
              </a:rPr>
              <a:t>Phone call home</a:t>
            </a:r>
          </a:p>
        </p:txBody>
      </p:sp>
      <p:sp>
        <p:nvSpPr>
          <p:cNvPr name="TextBox 33" id="33"/>
          <p:cNvSpPr txBox="true"/>
          <p:nvPr/>
        </p:nvSpPr>
        <p:spPr>
          <a:xfrm rot="0">
            <a:off x="2684463" y="6388136"/>
            <a:ext cx="2937651" cy="1547329"/>
          </a:xfrm>
          <a:prstGeom prst="rect">
            <a:avLst/>
          </a:prstGeom>
        </p:spPr>
        <p:txBody>
          <a:bodyPr anchor="t" rtlCol="false" tIns="0" lIns="0" bIns="0" rIns="0">
            <a:spAutoFit/>
          </a:bodyPr>
          <a:lstStyle/>
          <a:p>
            <a:pPr algn="l">
              <a:lnSpc>
                <a:spcPts val="6070"/>
              </a:lnSpc>
            </a:pPr>
            <a:r>
              <a:rPr lang="en-US" sz="5059">
                <a:solidFill>
                  <a:srgbClr val="FFFFFF"/>
                </a:solidFill>
                <a:latin typeface="Roboto"/>
                <a:ea typeface="Roboto"/>
                <a:cs typeface="Roboto"/>
                <a:sym typeface="Roboto"/>
              </a:rPr>
              <a:t>Individual Dojos</a:t>
            </a:r>
          </a:p>
        </p:txBody>
      </p:sp>
      <p:sp>
        <p:nvSpPr>
          <p:cNvPr name="TextBox 34" id="34"/>
          <p:cNvSpPr txBox="true"/>
          <p:nvPr/>
        </p:nvSpPr>
        <p:spPr>
          <a:xfrm rot="0">
            <a:off x="8240348" y="4200346"/>
            <a:ext cx="3461919" cy="778427"/>
          </a:xfrm>
          <a:prstGeom prst="rect">
            <a:avLst/>
          </a:prstGeom>
        </p:spPr>
        <p:txBody>
          <a:bodyPr anchor="t" rtlCol="false" tIns="0" lIns="0" bIns="0" rIns="0">
            <a:spAutoFit/>
          </a:bodyPr>
          <a:lstStyle/>
          <a:p>
            <a:pPr algn="l">
              <a:lnSpc>
                <a:spcPts val="6070"/>
              </a:lnSpc>
            </a:pPr>
            <a:r>
              <a:rPr lang="en-US" sz="5059">
                <a:solidFill>
                  <a:srgbClr val="FFFFFF"/>
                </a:solidFill>
                <a:latin typeface="Roboto"/>
                <a:ea typeface="Roboto"/>
                <a:cs typeface="Roboto"/>
                <a:sym typeface="Roboto"/>
              </a:rPr>
              <a:t>Certificates</a:t>
            </a:r>
          </a:p>
        </p:txBody>
      </p:sp>
      <p:sp>
        <p:nvSpPr>
          <p:cNvPr name="TextBox 35" id="35"/>
          <p:cNvSpPr txBox="true"/>
          <p:nvPr/>
        </p:nvSpPr>
        <p:spPr>
          <a:xfrm rot="0">
            <a:off x="8460791" y="6388136"/>
            <a:ext cx="3257956" cy="1547329"/>
          </a:xfrm>
          <a:prstGeom prst="rect">
            <a:avLst/>
          </a:prstGeom>
        </p:spPr>
        <p:txBody>
          <a:bodyPr anchor="t" rtlCol="false" tIns="0" lIns="0" bIns="0" rIns="0">
            <a:spAutoFit/>
          </a:bodyPr>
          <a:lstStyle/>
          <a:p>
            <a:pPr algn="l">
              <a:lnSpc>
                <a:spcPts val="6070"/>
              </a:lnSpc>
            </a:pPr>
            <a:r>
              <a:rPr lang="en-US" sz="5059">
                <a:solidFill>
                  <a:srgbClr val="FFFFFF"/>
                </a:solidFill>
                <a:latin typeface="Roboto"/>
                <a:ea typeface="Roboto"/>
                <a:cs typeface="Roboto"/>
                <a:sym typeface="Roboto"/>
              </a:rPr>
              <a:t>End of term prizes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sp>
        <p:nvSpPr>
          <p:cNvPr name="AutoShape 3" id="3"/>
          <p:cNvSpPr/>
          <p:nvPr/>
        </p:nvSpPr>
        <p:spPr>
          <a:xfrm>
            <a:off x="4400148" y="1047750"/>
            <a:ext cx="12859152" cy="0"/>
          </a:xfrm>
          <a:prstGeom prst="line">
            <a:avLst/>
          </a:prstGeom>
          <a:ln cap="flat" w="19050">
            <a:solidFill>
              <a:srgbClr val="FF8887"/>
            </a:solidFill>
            <a:prstDash val="solid"/>
            <a:headEnd type="none" len="sm" w="sm"/>
            <a:tailEnd type="none" len="sm" w="sm"/>
          </a:ln>
        </p:spPr>
      </p:sp>
      <p:sp>
        <p:nvSpPr>
          <p:cNvPr name="Freeform 4" id="4"/>
          <p:cNvSpPr/>
          <p:nvPr/>
        </p:nvSpPr>
        <p:spPr>
          <a:xfrm flipH="false" flipV="false" rot="-5680853">
            <a:off x="16374618" y="8501664"/>
            <a:ext cx="3826764" cy="4114800"/>
          </a:xfrm>
          <a:custGeom>
            <a:avLst/>
            <a:gdLst/>
            <a:ahLst/>
            <a:cxnLst/>
            <a:rect r="r" b="b" t="t" l="l"/>
            <a:pathLst>
              <a:path h="4114800" w="3826764">
                <a:moveTo>
                  <a:pt x="0" y="0"/>
                </a:moveTo>
                <a:lnTo>
                  <a:pt x="3826764" y="0"/>
                </a:lnTo>
                <a:lnTo>
                  <a:pt x="3826764" y="4114800"/>
                </a:lnTo>
                <a:lnTo>
                  <a:pt x="0" y="4114800"/>
                </a:lnTo>
                <a:lnTo>
                  <a:pt x="0" y="0"/>
                </a:lnTo>
                <a:close/>
              </a:path>
            </a:pathLst>
          </a:custGeom>
          <a:blipFill>
            <a:blip r:embed="rId3">
              <a:alphaModFix amt="21999"/>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2238588" y="2906301"/>
            <a:ext cx="12964588" cy="5020677"/>
          </a:xfrm>
          <a:prstGeom prst="rect">
            <a:avLst/>
          </a:prstGeom>
        </p:spPr>
        <p:txBody>
          <a:bodyPr anchor="t" rtlCol="false" tIns="0" lIns="0" bIns="0" rIns="0">
            <a:spAutoFit/>
          </a:bodyPr>
          <a:lstStyle/>
          <a:p>
            <a:pPr algn="ctr">
              <a:lnSpc>
                <a:spcPts val="3619"/>
              </a:lnSpc>
            </a:pPr>
            <a:r>
              <a:rPr lang="en-US" sz="2585">
                <a:solidFill>
                  <a:srgbClr val="000000"/>
                </a:solidFill>
                <a:latin typeface="Canva Sans"/>
                <a:ea typeface="Canva Sans"/>
                <a:cs typeface="Canva Sans"/>
                <a:sym typeface="Canva Sans"/>
              </a:rPr>
              <a:t>Reading for pleasure is a cornerstone of a chil</a:t>
            </a:r>
            <a:r>
              <a:rPr lang="en-US" sz="2585">
                <a:solidFill>
                  <a:srgbClr val="000000"/>
                </a:solidFill>
                <a:latin typeface="Canva Sans"/>
                <a:ea typeface="Canva Sans"/>
                <a:cs typeface="Canva Sans"/>
                <a:sym typeface="Canva Sans"/>
              </a:rPr>
              <a:t>d's development. </a:t>
            </a:r>
          </a:p>
          <a:p>
            <a:pPr algn="ctr">
              <a:lnSpc>
                <a:spcPts val="3619"/>
              </a:lnSpc>
            </a:pPr>
            <a:r>
              <a:rPr lang="en-US" sz="2585">
                <a:solidFill>
                  <a:srgbClr val="000000"/>
                </a:solidFill>
                <a:latin typeface="Canva Sans"/>
                <a:ea typeface="Canva Sans"/>
                <a:cs typeface="Canva Sans"/>
                <a:sym typeface="Canva Sans"/>
              </a:rPr>
              <a:t>Reading sparks the </a:t>
            </a:r>
            <a:r>
              <a:rPr lang="en-US" b="true" sz="2585" i="true">
                <a:solidFill>
                  <a:srgbClr val="000000"/>
                </a:solidFill>
                <a:latin typeface="Canva Sans Bold Italics"/>
                <a:ea typeface="Canva Sans Bold Italics"/>
                <a:cs typeface="Canva Sans Bold Italics"/>
                <a:sym typeface="Canva Sans Bold Italics"/>
              </a:rPr>
              <a:t>imagination</a:t>
            </a:r>
            <a:r>
              <a:rPr lang="en-US" sz="2585">
                <a:solidFill>
                  <a:srgbClr val="000000"/>
                </a:solidFill>
                <a:latin typeface="Canva Sans"/>
                <a:ea typeface="Canva Sans"/>
                <a:cs typeface="Canva Sans"/>
                <a:sym typeface="Canva Sans"/>
              </a:rPr>
              <a:t>, helps children to understand </a:t>
            </a:r>
            <a:r>
              <a:rPr lang="en-US" b="true" sz="2585" i="true">
                <a:solidFill>
                  <a:srgbClr val="000000"/>
                </a:solidFill>
                <a:latin typeface="Canva Sans Bold Italics"/>
                <a:ea typeface="Canva Sans Bold Italics"/>
                <a:cs typeface="Canva Sans Bold Italics"/>
                <a:sym typeface="Canva Sans Bold Italics"/>
              </a:rPr>
              <a:t>empathy</a:t>
            </a:r>
            <a:r>
              <a:rPr lang="en-US" sz="2585">
                <a:solidFill>
                  <a:srgbClr val="000000"/>
                </a:solidFill>
                <a:latin typeface="Canva Sans"/>
                <a:ea typeface="Canva Sans"/>
                <a:cs typeface="Canva Sans"/>
                <a:sym typeface="Canva Sans"/>
              </a:rPr>
              <a:t>, and increases </a:t>
            </a:r>
            <a:r>
              <a:rPr lang="en-US" b="true" sz="2585" i="true">
                <a:solidFill>
                  <a:srgbClr val="000000"/>
                </a:solidFill>
                <a:latin typeface="Canva Sans Bold Italics"/>
                <a:ea typeface="Canva Sans Bold Italics"/>
                <a:cs typeface="Canva Sans Bold Italics"/>
                <a:sym typeface="Canva Sans Bold Italics"/>
              </a:rPr>
              <a:t>knowledge</a:t>
            </a:r>
            <a:r>
              <a:rPr lang="en-US" sz="2585">
                <a:solidFill>
                  <a:srgbClr val="000000"/>
                </a:solidFill>
                <a:latin typeface="Canva Sans"/>
                <a:ea typeface="Canva Sans"/>
                <a:cs typeface="Canva Sans"/>
                <a:sym typeface="Canva Sans"/>
              </a:rPr>
              <a:t> across various subjects. Encouraging children to read for pleasure can provide a valuable </a:t>
            </a:r>
            <a:r>
              <a:rPr lang="en-US" b="true" sz="2585" i="true">
                <a:solidFill>
                  <a:srgbClr val="000000"/>
                </a:solidFill>
                <a:latin typeface="Canva Sans Bold Italics"/>
                <a:ea typeface="Canva Sans Bold Italics"/>
                <a:cs typeface="Canva Sans Bold Italics"/>
                <a:sym typeface="Canva Sans Bold Italics"/>
              </a:rPr>
              <a:t>escape</a:t>
            </a:r>
            <a:r>
              <a:rPr lang="en-US" sz="2585">
                <a:solidFill>
                  <a:srgbClr val="000000"/>
                </a:solidFill>
                <a:latin typeface="Canva Sans"/>
                <a:ea typeface="Canva Sans"/>
                <a:cs typeface="Canva Sans"/>
                <a:sym typeface="Canva Sans"/>
              </a:rPr>
              <a:t>, a source of </a:t>
            </a:r>
            <a:r>
              <a:rPr lang="en-US" b="true" sz="2585" i="true">
                <a:solidFill>
                  <a:srgbClr val="000000"/>
                </a:solidFill>
                <a:latin typeface="Canva Sans Bold Italics"/>
                <a:ea typeface="Canva Sans Bold Italics"/>
                <a:cs typeface="Canva Sans Bold Italics"/>
                <a:sym typeface="Canva Sans Bold Italics"/>
              </a:rPr>
              <a:t>joy</a:t>
            </a:r>
            <a:r>
              <a:rPr lang="en-US" sz="2585">
                <a:solidFill>
                  <a:srgbClr val="000000"/>
                </a:solidFill>
                <a:latin typeface="Canva Sans"/>
                <a:ea typeface="Canva Sans"/>
                <a:cs typeface="Canva Sans"/>
                <a:sym typeface="Canva Sans"/>
              </a:rPr>
              <a:t>, and a lifelong </a:t>
            </a:r>
            <a:r>
              <a:rPr lang="en-US" b="true" sz="2585" i="true">
                <a:solidFill>
                  <a:srgbClr val="000000"/>
                </a:solidFill>
                <a:latin typeface="Canva Sans Bold Italics"/>
                <a:ea typeface="Canva Sans Bold Italics"/>
                <a:cs typeface="Canva Sans Bold Italics"/>
                <a:sym typeface="Canva Sans Bold Italics"/>
              </a:rPr>
              <a:t>habit</a:t>
            </a:r>
            <a:r>
              <a:rPr lang="en-US" sz="2585">
                <a:solidFill>
                  <a:srgbClr val="000000"/>
                </a:solidFill>
                <a:latin typeface="Canva Sans"/>
                <a:ea typeface="Canva Sans"/>
                <a:cs typeface="Canva Sans"/>
                <a:sym typeface="Canva Sans"/>
              </a:rPr>
              <a:t> that benefits their overall </a:t>
            </a:r>
            <a:r>
              <a:rPr lang="en-US" b="true" sz="2585" i="true">
                <a:solidFill>
                  <a:srgbClr val="000000"/>
                </a:solidFill>
                <a:latin typeface="Canva Sans Bold Italics"/>
                <a:ea typeface="Canva Sans Bold Italics"/>
                <a:cs typeface="Canva Sans Bold Italics"/>
                <a:sym typeface="Canva Sans Bold Italics"/>
              </a:rPr>
              <a:t>wellbeing</a:t>
            </a:r>
            <a:r>
              <a:rPr lang="en-US" sz="2585">
                <a:solidFill>
                  <a:srgbClr val="000000"/>
                </a:solidFill>
                <a:latin typeface="Canva Sans"/>
                <a:ea typeface="Canva Sans"/>
                <a:cs typeface="Canva Sans"/>
                <a:sym typeface="Canva Sans"/>
              </a:rPr>
              <a:t>. </a:t>
            </a:r>
          </a:p>
          <a:p>
            <a:pPr algn="ctr">
              <a:lnSpc>
                <a:spcPts val="3619"/>
              </a:lnSpc>
            </a:pPr>
            <a:r>
              <a:rPr lang="en-US" sz="2585">
                <a:solidFill>
                  <a:srgbClr val="000000"/>
                </a:solidFill>
                <a:latin typeface="Canva Sans"/>
                <a:ea typeface="Canva Sans"/>
                <a:cs typeface="Canva Sans"/>
                <a:sym typeface="Canva Sans"/>
              </a:rPr>
              <a:t>Studies have shown that children who read regularly tend to have a higher reading comprehension ability, a wider vocabulary and stronger communication skills. It is incredibly beneficial in preparing them for life.</a:t>
            </a:r>
          </a:p>
          <a:p>
            <a:pPr algn="ctr">
              <a:lnSpc>
                <a:spcPts val="3619"/>
              </a:lnSpc>
            </a:pPr>
          </a:p>
          <a:p>
            <a:pPr algn="ctr">
              <a:lnSpc>
                <a:spcPts val="3619"/>
              </a:lnSpc>
            </a:pPr>
            <a:r>
              <a:rPr lang="en-US" b="true" sz="2585" u="sng">
                <a:solidFill>
                  <a:srgbClr val="000000"/>
                </a:solidFill>
                <a:latin typeface="Canva Sans Bold"/>
                <a:ea typeface="Canva Sans Bold"/>
                <a:cs typeface="Canva Sans Bold"/>
                <a:sym typeface="Canva Sans Bold"/>
              </a:rPr>
              <a:t>https://corp.oup.com/feature/more-than-words-the-real-life-impact-of-reading/ </a:t>
            </a:r>
          </a:p>
          <a:p>
            <a:pPr algn="ctr">
              <a:lnSpc>
                <a:spcPts val="3619"/>
              </a:lnSpc>
            </a:pPr>
          </a:p>
        </p:txBody>
      </p:sp>
      <p:sp>
        <p:nvSpPr>
          <p:cNvPr name="Freeform 6" id="6"/>
          <p:cNvSpPr/>
          <p:nvPr/>
        </p:nvSpPr>
        <p:spPr>
          <a:xfrm flipH="false" flipV="false" rot="0">
            <a:off x="14925675" y="854282"/>
            <a:ext cx="2619375" cy="2619375"/>
          </a:xfrm>
          <a:custGeom>
            <a:avLst/>
            <a:gdLst/>
            <a:ahLst/>
            <a:cxnLst/>
            <a:rect r="r" b="b" t="t" l="l"/>
            <a:pathLst>
              <a:path h="2619375" w="2619375">
                <a:moveTo>
                  <a:pt x="0" y="0"/>
                </a:moveTo>
                <a:lnTo>
                  <a:pt x="2619375" y="0"/>
                </a:lnTo>
                <a:lnTo>
                  <a:pt x="2619375" y="2619375"/>
                </a:lnTo>
                <a:lnTo>
                  <a:pt x="0" y="261937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266700" y="7599814"/>
            <a:ext cx="3981450" cy="2301498"/>
            <a:chOff x="0" y="0"/>
            <a:chExt cx="966690" cy="558800"/>
          </a:xfrm>
        </p:grpSpPr>
        <p:sp>
          <p:nvSpPr>
            <p:cNvPr name="Freeform 8" id="8"/>
            <p:cNvSpPr/>
            <p:nvPr/>
          </p:nvSpPr>
          <p:spPr>
            <a:xfrm flipH="false" flipV="false" rot="0">
              <a:off x="0" y="0"/>
              <a:ext cx="965733" cy="558800"/>
            </a:xfrm>
            <a:custGeom>
              <a:avLst/>
              <a:gdLst/>
              <a:ahLst/>
              <a:cxnLst/>
              <a:rect r="r" b="b" t="t" l="l"/>
              <a:pathLst>
                <a:path h="558800" w="965733">
                  <a:moveTo>
                    <a:pt x="523846" y="0"/>
                  </a:moveTo>
                  <a:cubicBezTo>
                    <a:pt x="589076" y="0"/>
                    <a:pt x="636976" y="32379"/>
                    <a:pt x="669732" y="69812"/>
                  </a:cubicBezTo>
                  <a:cubicBezTo>
                    <a:pt x="729171" y="58279"/>
                    <a:pt x="779027" y="62264"/>
                    <a:pt x="819073" y="90957"/>
                  </a:cubicBezTo>
                  <a:cubicBezTo>
                    <a:pt x="851847" y="114444"/>
                    <a:pt x="866278" y="147917"/>
                    <a:pt x="862649" y="181865"/>
                  </a:cubicBezTo>
                  <a:cubicBezTo>
                    <a:pt x="937256" y="212714"/>
                    <a:pt x="977178" y="270431"/>
                    <a:pt x="962847" y="325853"/>
                  </a:cubicBezTo>
                  <a:cubicBezTo>
                    <a:pt x="943471" y="387651"/>
                    <a:pt x="846512" y="427373"/>
                    <a:pt x="758848" y="417393"/>
                  </a:cubicBezTo>
                  <a:cubicBezTo>
                    <a:pt x="733812" y="454100"/>
                    <a:pt x="688737" y="482938"/>
                    <a:pt x="631591" y="493832"/>
                  </a:cubicBezTo>
                  <a:cubicBezTo>
                    <a:pt x="555366" y="508359"/>
                    <a:pt x="478896" y="486965"/>
                    <a:pt x="433436" y="443851"/>
                  </a:cubicBezTo>
                  <a:lnTo>
                    <a:pt x="184389" y="558800"/>
                  </a:lnTo>
                  <a:cubicBezTo>
                    <a:pt x="222366" y="524546"/>
                    <a:pt x="259818" y="493832"/>
                    <a:pt x="271065" y="440638"/>
                  </a:cubicBezTo>
                  <a:cubicBezTo>
                    <a:pt x="239741" y="447594"/>
                    <a:pt x="203423" y="445652"/>
                    <a:pt x="169688" y="433139"/>
                  </a:cubicBezTo>
                  <a:cubicBezTo>
                    <a:pt x="110267" y="411096"/>
                    <a:pt x="83817" y="362619"/>
                    <a:pt x="92506" y="321667"/>
                  </a:cubicBezTo>
                  <a:cubicBezTo>
                    <a:pt x="58673" y="304342"/>
                    <a:pt x="0" y="279340"/>
                    <a:pt x="0" y="220162"/>
                  </a:cubicBezTo>
                  <a:cubicBezTo>
                    <a:pt x="0" y="165292"/>
                    <a:pt x="76829" y="123168"/>
                    <a:pt x="148964" y="124283"/>
                  </a:cubicBezTo>
                  <a:cubicBezTo>
                    <a:pt x="156768" y="101804"/>
                    <a:pt x="173583" y="81125"/>
                    <a:pt x="198907" y="65777"/>
                  </a:cubicBezTo>
                  <a:cubicBezTo>
                    <a:pt x="252622" y="33231"/>
                    <a:pt x="335251" y="38853"/>
                    <a:pt x="379662" y="67029"/>
                  </a:cubicBezTo>
                  <a:cubicBezTo>
                    <a:pt x="410682" y="25903"/>
                    <a:pt x="460093" y="0"/>
                    <a:pt x="523846" y="0"/>
                  </a:cubicBezTo>
                  <a:close/>
                </a:path>
              </a:pathLst>
            </a:custGeom>
            <a:gradFill rotWithShape="true">
              <a:gsLst>
                <a:gs pos="0">
                  <a:srgbClr val="8C52FF">
                    <a:alpha val="100000"/>
                  </a:srgbClr>
                </a:gs>
                <a:gs pos="100000">
                  <a:srgbClr val="5CE1E6">
                    <a:alpha val="100000"/>
                  </a:srgbClr>
                </a:gs>
              </a:gsLst>
              <a:lin ang="0"/>
            </a:gradFill>
          </p:spPr>
        </p:sp>
        <p:sp>
          <p:nvSpPr>
            <p:cNvPr name="TextBox 9" id="9"/>
            <p:cNvSpPr txBox="true"/>
            <p:nvPr/>
          </p:nvSpPr>
          <p:spPr>
            <a:xfrm>
              <a:off x="180230" y="92075"/>
              <a:ext cx="622614" cy="320675"/>
            </a:xfrm>
            <a:prstGeom prst="rect">
              <a:avLst/>
            </a:prstGeom>
          </p:spPr>
          <p:txBody>
            <a:bodyPr anchor="ctr" rtlCol="false" tIns="50800" lIns="50800" bIns="50800" rIns="50800"/>
            <a:lstStyle/>
            <a:p>
              <a:pPr algn="ctr">
                <a:lnSpc>
                  <a:spcPts val="2640"/>
                </a:lnSpc>
              </a:pPr>
              <a:r>
                <a:rPr lang="en-US" sz="2400" spc="184">
                  <a:solidFill>
                    <a:srgbClr val="000000"/>
                  </a:solidFill>
                  <a:latin typeface="Roboto"/>
                  <a:ea typeface="Roboto"/>
                  <a:cs typeface="Roboto"/>
                  <a:sym typeface="Roboto"/>
                </a:rPr>
                <a:t>READ ALONG WITH AN AUDIOBOOK</a:t>
              </a:r>
            </a:p>
          </p:txBody>
        </p:sp>
      </p:grpSp>
      <p:sp>
        <p:nvSpPr>
          <p:cNvPr name="TextBox 10" id="10"/>
          <p:cNvSpPr txBox="true"/>
          <p:nvPr/>
        </p:nvSpPr>
        <p:spPr>
          <a:xfrm rot="0">
            <a:off x="1028700" y="1737567"/>
            <a:ext cx="15384365"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Why should they read at home? </a:t>
            </a:r>
          </a:p>
        </p:txBody>
      </p:sp>
      <p:grpSp>
        <p:nvGrpSpPr>
          <p:cNvPr name="Group 11" id="11"/>
          <p:cNvGrpSpPr/>
          <p:nvPr/>
        </p:nvGrpSpPr>
        <p:grpSpPr>
          <a:xfrm rot="0">
            <a:off x="5010150" y="8484167"/>
            <a:ext cx="5124450" cy="1802833"/>
            <a:chOff x="0" y="0"/>
            <a:chExt cx="1054414" cy="370953"/>
          </a:xfrm>
        </p:grpSpPr>
        <p:sp>
          <p:nvSpPr>
            <p:cNvPr name="Freeform 12" id="12"/>
            <p:cNvSpPr/>
            <p:nvPr/>
          </p:nvSpPr>
          <p:spPr>
            <a:xfrm flipH="false" flipV="false" rot="0">
              <a:off x="0" y="0"/>
              <a:ext cx="1054414" cy="370953"/>
            </a:xfrm>
            <a:custGeom>
              <a:avLst/>
              <a:gdLst/>
              <a:ahLst/>
              <a:cxnLst/>
              <a:rect r="r" b="b" t="t" l="l"/>
              <a:pathLst>
                <a:path h="370953" w="1054414">
                  <a:moveTo>
                    <a:pt x="978214" y="0"/>
                  </a:moveTo>
                  <a:cubicBezTo>
                    <a:pt x="1016314" y="0"/>
                    <a:pt x="1054414" y="25400"/>
                    <a:pt x="1054414" y="63500"/>
                  </a:cubicBezTo>
                  <a:lnTo>
                    <a:pt x="1054414" y="167753"/>
                  </a:lnTo>
                  <a:cubicBezTo>
                    <a:pt x="1054414" y="205853"/>
                    <a:pt x="1016314" y="243953"/>
                    <a:pt x="978214" y="243953"/>
                  </a:cubicBezTo>
                  <a:lnTo>
                    <a:pt x="266700" y="243953"/>
                  </a:lnTo>
                  <a:lnTo>
                    <a:pt x="127000" y="370953"/>
                  </a:lnTo>
                  <a:lnTo>
                    <a:pt x="127000" y="243953"/>
                  </a:lnTo>
                  <a:lnTo>
                    <a:pt x="76200" y="243953"/>
                  </a:lnTo>
                  <a:cubicBezTo>
                    <a:pt x="38100" y="243953"/>
                    <a:pt x="0" y="205853"/>
                    <a:pt x="0" y="167753"/>
                  </a:cubicBezTo>
                  <a:lnTo>
                    <a:pt x="0" y="63500"/>
                  </a:lnTo>
                  <a:cubicBezTo>
                    <a:pt x="0" y="25400"/>
                    <a:pt x="38100" y="0"/>
                    <a:pt x="76200" y="0"/>
                  </a:cubicBezTo>
                  <a:lnTo>
                    <a:pt x="978214" y="0"/>
                  </a:lnTo>
                  <a:close/>
                </a:path>
              </a:pathLst>
            </a:custGeom>
            <a:gradFill rotWithShape="true">
              <a:gsLst>
                <a:gs pos="0">
                  <a:srgbClr val="FFDE59">
                    <a:alpha val="100000"/>
                  </a:srgbClr>
                </a:gs>
                <a:gs pos="100000">
                  <a:srgbClr val="FF914D">
                    <a:alpha val="100000"/>
                  </a:srgbClr>
                </a:gs>
              </a:gsLst>
              <a:lin ang="0"/>
            </a:gradFill>
          </p:spPr>
        </p:sp>
        <p:sp>
          <p:nvSpPr>
            <p:cNvPr name="TextBox 13" id="13"/>
            <p:cNvSpPr txBox="true"/>
            <p:nvPr/>
          </p:nvSpPr>
          <p:spPr>
            <a:xfrm>
              <a:off x="63500" y="73025"/>
              <a:ext cx="927414" cy="107428"/>
            </a:xfrm>
            <a:prstGeom prst="rect">
              <a:avLst/>
            </a:prstGeom>
          </p:spPr>
          <p:txBody>
            <a:bodyPr anchor="ctr" rtlCol="false" tIns="50800" lIns="50800" bIns="50800" rIns="50800"/>
            <a:lstStyle/>
            <a:p>
              <a:pPr algn="ctr">
                <a:lnSpc>
                  <a:spcPts val="2640"/>
                </a:lnSpc>
              </a:pPr>
              <a:r>
                <a:rPr lang="en-US" sz="2400" spc="184">
                  <a:solidFill>
                    <a:srgbClr val="000000"/>
                  </a:solidFill>
                  <a:latin typeface="Roboto"/>
                  <a:ea typeface="Roboto"/>
                  <a:cs typeface="Roboto"/>
                  <a:sym typeface="Roboto"/>
                </a:rPr>
                <a:t>READ IN DIFFERENT VOICES</a:t>
              </a:r>
            </a:p>
          </p:txBody>
        </p:sp>
      </p:grpSp>
      <p:grpSp>
        <p:nvGrpSpPr>
          <p:cNvPr name="Group 14" id="14"/>
          <p:cNvGrpSpPr/>
          <p:nvPr/>
        </p:nvGrpSpPr>
        <p:grpSpPr>
          <a:xfrm rot="0">
            <a:off x="11339512" y="7833263"/>
            <a:ext cx="5434505" cy="2301498"/>
            <a:chOff x="0" y="0"/>
            <a:chExt cx="1319489" cy="558800"/>
          </a:xfrm>
        </p:grpSpPr>
        <p:sp>
          <p:nvSpPr>
            <p:cNvPr name="Freeform 15" id="15"/>
            <p:cNvSpPr/>
            <p:nvPr/>
          </p:nvSpPr>
          <p:spPr>
            <a:xfrm flipH="false" flipV="false" rot="0">
              <a:off x="0" y="0"/>
              <a:ext cx="1317066" cy="558800"/>
            </a:xfrm>
            <a:custGeom>
              <a:avLst/>
              <a:gdLst/>
              <a:ahLst/>
              <a:cxnLst/>
              <a:rect r="r" b="b" t="t" l="l"/>
              <a:pathLst>
                <a:path h="558800" w="1317066">
                  <a:moveTo>
                    <a:pt x="715027" y="0"/>
                  </a:moveTo>
                  <a:cubicBezTo>
                    <a:pt x="804063" y="0"/>
                    <a:pt x="869445" y="32379"/>
                    <a:pt x="914155" y="69812"/>
                  </a:cubicBezTo>
                  <a:cubicBezTo>
                    <a:pt x="995286" y="58279"/>
                    <a:pt x="1063338" y="62264"/>
                    <a:pt x="1117999" y="90957"/>
                  </a:cubicBezTo>
                  <a:cubicBezTo>
                    <a:pt x="1162734" y="114444"/>
                    <a:pt x="1182432" y="147917"/>
                    <a:pt x="1177478" y="181865"/>
                  </a:cubicBezTo>
                  <a:cubicBezTo>
                    <a:pt x="1279314" y="212714"/>
                    <a:pt x="1329978" y="270431"/>
                    <a:pt x="1314244" y="325853"/>
                  </a:cubicBezTo>
                  <a:cubicBezTo>
                    <a:pt x="1287797" y="387651"/>
                    <a:pt x="1155452" y="427373"/>
                    <a:pt x="1035794" y="417393"/>
                  </a:cubicBezTo>
                  <a:cubicBezTo>
                    <a:pt x="1001622" y="454100"/>
                    <a:pt x="940096" y="482938"/>
                    <a:pt x="862094" y="493832"/>
                  </a:cubicBezTo>
                  <a:cubicBezTo>
                    <a:pt x="758051" y="508359"/>
                    <a:pt x="653673" y="486965"/>
                    <a:pt x="591621" y="443851"/>
                  </a:cubicBezTo>
                  <a:lnTo>
                    <a:pt x="251682" y="558800"/>
                  </a:lnTo>
                  <a:cubicBezTo>
                    <a:pt x="303520" y="524546"/>
                    <a:pt x="354641" y="493832"/>
                    <a:pt x="369991" y="440638"/>
                  </a:cubicBezTo>
                  <a:cubicBezTo>
                    <a:pt x="327235" y="447594"/>
                    <a:pt x="277663" y="445652"/>
                    <a:pt x="231617" y="433139"/>
                  </a:cubicBezTo>
                  <a:cubicBezTo>
                    <a:pt x="150509" y="411096"/>
                    <a:pt x="114406" y="362619"/>
                    <a:pt x="126266" y="321667"/>
                  </a:cubicBezTo>
                  <a:cubicBezTo>
                    <a:pt x="80086" y="304342"/>
                    <a:pt x="0" y="279340"/>
                    <a:pt x="0" y="220162"/>
                  </a:cubicBezTo>
                  <a:cubicBezTo>
                    <a:pt x="0" y="165292"/>
                    <a:pt x="104868" y="123168"/>
                    <a:pt x="203329" y="124283"/>
                  </a:cubicBezTo>
                  <a:cubicBezTo>
                    <a:pt x="213981" y="101804"/>
                    <a:pt x="236933" y="81125"/>
                    <a:pt x="271499" y="65777"/>
                  </a:cubicBezTo>
                  <a:cubicBezTo>
                    <a:pt x="344818" y="33231"/>
                    <a:pt x="457603" y="38853"/>
                    <a:pt x="518221" y="67029"/>
                  </a:cubicBezTo>
                  <a:cubicBezTo>
                    <a:pt x="560564" y="25903"/>
                    <a:pt x="628007" y="0"/>
                    <a:pt x="715027" y="0"/>
                  </a:cubicBezTo>
                  <a:close/>
                </a:path>
              </a:pathLst>
            </a:custGeom>
            <a:gradFill rotWithShape="true">
              <a:gsLst>
                <a:gs pos="0">
                  <a:srgbClr val="89D957">
                    <a:alpha val="100000"/>
                  </a:srgbClr>
                </a:gs>
                <a:gs pos="100000">
                  <a:srgbClr val="C9E265">
                    <a:alpha val="100000"/>
                  </a:srgbClr>
                </a:gs>
              </a:gsLst>
              <a:lin ang="0"/>
            </a:gradFill>
          </p:spPr>
        </p:sp>
        <p:sp>
          <p:nvSpPr>
            <p:cNvPr name="TextBox 16" id="16"/>
            <p:cNvSpPr txBox="true"/>
            <p:nvPr/>
          </p:nvSpPr>
          <p:spPr>
            <a:xfrm>
              <a:off x="246006" y="92075"/>
              <a:ext cx="849840" cy="320675"/>
            </a:xfrm>
            <a:prstGeom prst="rect">
              <a:avLst/>
            </a:prstGeom>
          </p:spPr>
          <p:txBody>
            <a:bodyPr anchor="ctr" rtlCol="false" tIns="50800" lIns="50800" bIns="50800" rIns="50800"/>
            <a:lstStyle/>
            <a:p>
              <a:pPr algn="ctr">
                <a:lnSpc>
                  <a:spcPts val="2640"/>
                </a:lnSpc>
              </a:pPr>
              <a:r>
                <a:rPr lang="en-US" sz="2400" spc="184">
                  <a:solidFill>
                    <a:srgbClr val="000000"/>
                  </a:solidFill>
                  <a:latin typeface="Roboto"/>
                  <a:ea typeface="Roboto"/>
                  <a:cs typeface="Roboto"/>
                  <a:sym typeface="Roboto"/>
                </a:rPr>
                <a:t>CREATE ILLUSTRATIONS FOR YOUR BOOK</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82199" y="434592"/>
            <a:ext cx="14523602" cy="9417816"/>
          </a:xfrm>
          <a:custGeom>
            <a:avLst/>
            <a:gdLst/>
            <a:ahLst/>
            <a:cxnLst/>
            <a:rect r="r" b="b" t="t" l="l"/>
            <a:pathLst>
              <a:path h="9417816" w="14523602">
                <a:moveTo>
                  <a:pt x="0" y="0"/>
                </a:moveTo>
                <a:lnTo>
                  <a:pt x="14523602" y="0"/>
                </a:lnTo>
                <a:lnTo>
                  <a:pt x="14523602" y="9417816"/>
                </a:lnTo>
                <a:lnTo>
                  <a:pt x="0" y="9417816"/>
                </a:lnTo>
                <a:lnTo>
                  <a:pt x="0" y="0"/>
                </a:lnTo>
                <a:close/>
              </a:path>
            </a:pathLst>
          </a:custGeom>
          <a:blipFill>
            <a:blip r:embed="rId2"/>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45901" y="133350"/>
            <a:ext cx="13343372" cy="9825184"/>
          </a:xfrm>
          <a:custGeom>
            <a:avLst/>
            <a:gdLst/>
            <a:ahLst/>
            <a:cxnLst/>
            <a:rect r="r" b="b" t="t" l="l"/>
            <a:pathLst>
              <a:path h="9825184" w="13343372">
                <a:moveTo>
                  <a:pt x="0" y="0"/>
                </a:moveTo>
                <a:lnTo>
                  <a:pt x="13343372" y="0"/>
                </a:lnTo>
                <a:lnTo>
                  <a:pt x="13343372" y="9825184"/>
                </a:lnTo>
                <a:lnTo>
                  <a:pt x="0" y="9825184"/>
                </a:lnTo>
                <a:lnTo>
                  <a:pt x="0" y="0"/>
                </a:lnTo>
                <a:close/>
              </a:path>
            </a:pathLst>
          </a:custGeom>
          <a:blipFill>
            <a:blip r:embed="rId2"/>
            <a:stretch>
              <a:fillRect l="0" t="0" r="0" b="0"/>
            </a:stretch>
          </a:blipFill>
        </p:spPr>
      </p:sp>
      <p:grpSp>
        <p:nvGrpSpPr>
          <p:cNvPr name="Group 3" id="3"/>
          <p:cNvGrpSpPr/>
          <p:nvPr/>
        </p:nvGrpSpPr>
        <p:grpSpPr>
          <a:xfrm rot="0">
            <a:off x="11946324" y="133350"/>
            <a:ext cx="4095750" cy="3105150"/>
            <a:chOff x="0" y="0"/>
            <a:chExt cx="1078716" cy="817817"/>
          </a:xfrm>
        </p:grpSpPr>
        <p:sp>
          <p:nvSpPr>
            <p:cNvPr name="Freeform 4" id="4"/>
            <p:cNvSpPr/>
            <p:nvPr/>
          </p:nvSpPr>
          <p:spPr>
            <a:xfrm flipH="false" flipV="false" rot="0">
              <a:off x="0" y="0"/>
              <a:ext cx="1078716" cy="817817"/>
            </a:xfrm>
            <a:custGeom>
              <a:avLst/>
              <a:gdLst/>
              <a:ahLst/>
              <a:cxnLst/>
              <a:rect r="r" b="b" t="t" l="l"/>
              <a:pathLst>
                <a:path h="817817" w="1078716">
                  <a:moveTo>
                    <a:pt x="0" y="0"/>
                  </a:moveTo>
                  <a:lnTo>
                    <a:pt x="1078716" y="0"/>
                  </a:lnTo>
                  <a:lnTo>
                    <a:pt x="1078716" y="817817"/>
                  </a:lnTo>
                  <a:lnTo>
                    <a:pt x="0" y="817817"/>
                  </a:lnTo>
                  <a:close/>
                </a:path>
              </a:pathLst>
            </a:custGeom>
            <a:solidFill>
              <a:srgbClr val="FFFFFF"/>
            </a:solidFill>
          </p:spPr>
        </p:sp>
        <p:sp>
          <p:nvSpPr>
            <p:cNvPr name="TextBox 5" id="5"/>
            <p:cNvSpPr txBox="true"/>
            <p:nvPr/>
          </p:nvSpPr>
          <p:spPr>
            <a:xfrm>
              <a:off x="0" y="-76200"/>
              <a:ext cx="1078716" cy="894017"/>
            </a:xfrm>
            <a:prstGeom prst="rect">
              <a:avLst/>
            </a:prstGeom>
          </p:spPr>
          <p:txBody>
            <a:bodyPr anchor="ctr" rtlCol="false" tIns="50800" lIns="50800" bIns="50800" rIns="50800"/>
            <a:lstStyle/>
            <a:p>
              <a:pPr algn="ctr">
                <a:lnSpc>
                  <a:spcPts val="5739"/>
                </a:lnSpc>
                <a:spcBef>
                  <a:spcPct val="0"/>
                </a:spcBef>
              </a:pPr>
              <a:r>
                <a:rPr lang="en-US" sz="4099">
                  <a:solidFill>
                    <a:srgbClr val="000000"/>
                  </a:solidFill>
                  <a:latin typeface="Canva Sans"/>
                  <a:ea typeface="Canva Sans"/>
                  <a:cs typeface="Canva Sans"/>
                  <a:sym typeface="Canva Sans"/>
                </a:rPr>
                <a:t>Why is writing so challenging?</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800350"/>
            <a:ext cx="18288000" cy="4686300"/>
          </a:xfrm>
          <a:custGeom>
            <a:avLst/>
            <a:gdLst/>
            <a:ahLst/>
            <a:cxnLst/>
            <a:rect r="r" b="b" t="t" l="l"/>
            <a:pathLst>
              <a:path h="4686300" w="18288000">
                <a:moveTo>
                  <a:pt x="0" y="0"/>
                </a:moveTo>
                <a:lnTo>
                  <a:pt x="18288000" y="0"/>
                </a:lnTo>
                <a:lnTo>
                  <a:pt x="18288000" y="4686300"/>
                </a:lnTo>
                <a:lnTo>
                  <a:pt x="0" y="4686300"/>
                </a:lnTo>
                <a:lnTo>
                  <a:pt x="0" y="0"/>
                </a:lnTo>
                <a:close/>
              </a:path>
            </a:pathLst>
          </a:custGeom>
          <a:blipFill>
            <a:blip r:embed="rId2"/>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grpSp>
        <p:nvGrpSpPr>
          <p:cNvPr name="Group 3" id="3"/>
          <p:cNvGrpSpPr/>
          <p:nvPr/>
        </p:nvGrpSpPr>
        <p:grpSpPr>
          <a:xfrm rot="0">
            <a:off x="1028700" y="3077981"/>
            <a:ext cx="11400495" cy="1095208"/>
            <a:chOff x="0" y="0"/>
            <a:chExt cx="3002599" cy="288450"/>
          </a:xfrm>
        </p:grpSpPr>
        <p:sp>
          <p:nvSpPr>
            <p:cNvPr name="Freeform 4" id="4"/>
            <p:cNvSpPr/>
            <p:nvPr/>
          </p:nvSpPr>
          <p:spPr>
            <a:xfrm flipH="false" flipV="false" rot="0">
              <a:off x="0" y="0"/>
              <a:ext cx="3002599" cy="288450"/>
            </a:xfrm>
            <a:custGeom>
              <a:avLst/>
              <a:gdLst/>
              <a:ahLst/>
              <a:cxnLst/>
              <a:rect r="r" b="b" t="t" l="l"/>
              <a:pathLst>
                <a:path h="288450" w="3002599">
                  <a:moveTo>
                    <a:pt x="0" y="0"/>
                  </a:moveTo>
                  <a:lnTo>
                    <a:pt x="3002599" y="0"/>
                  </a:lnTo>
                  <a:lnTo>
                    <a:pt x="3002599" y="288450"/>
                  </a:lnTo>
                  <a:lnTo>
                    <a:pt x="0" y="288450"/>
                  </a:lnTo>
                  <a:close/>
                </a:path>
              </a:pathLst>
            </a:custGeom>
            <a:solidFill>
              <a:srgbClr val="B18ED6"/>
            </a:solidFill>
          </p:spPr>
        </p:sp>
        <p:sp>
          <p:nvSpPr>
            <p:cNvPr name="TextBox 5" id="5"/>
            <p:cNvSpPr txBox="true"/>
            <p:nvPr/>
          </p:nvSpPr>
          <p:spPr>
            <a:xfrm>
              <a:off x="0" y="19050"/>
              <a:ext cx="3002599" cy="269400"/>
            </a:xfrm>
            <a:prstGeom prst="rect">
              <a:avLst/>
            </a:prstGeom>
          </p:spPr>
          <p:txBody>
            <a:bodyPr anchor="ctr" rtlCol="false" tIns="50800" lIns="50800" bIns="50800" rIns="50800"/>
            <a:lstStyle/>
            <a:p>
              <a:pPr algn="ctr">
                <a:lnSpc>
                  <a:spcPts val="3189"/>
                </a:lnSpc>
              </a:pPr>
              <a:r>
                <a:rPr lang="en-US" sz="2899" spc="223">
                  <a:solidFill>
                    <a:srgbClr val="FFFFFF"/>
                  </a:solidFill>
                  <a:latin typeface="Roboto"/>
                  <a:ea typeface="Roboto"/>
                  <a:cs typeface="Roboto"/>
                  <a:sym typeface="Roboto"/>
                </a:rPr>
                <a:t>MONDAY 10</a:t>
              </a:r>
              <a:r>
                <a:rPr lang="en-US" sz="2899" spc="223">
                  <a:solidFill>
                    <a:srgbClr val="FFFFFF"/>
                  </a:solidFill>
                  <a:latin typeface="Roboto"/>
                  <a:ea typeface="Roboto"/>
                  <a:cs typeface="Roboto"/>
                  <a:sym typeface="Roboto"/>
                </a:rPr>
                <a:t>TH</a:t>
              </a:r>
              <a:r>
                <a:rPr lang="en-US" sz="2899" spc="223">
                  <a:solidFill>
                    <a:srgbClr val="FFFFFF"/>
                  </a:solidFill>
                  <a:latin typeface="Roboto"/>
                  <a:ea typeface="Roboto"/>
                  <a:cs typeface="Roboto"/>
                  <a:sym typeface="Roboto"/>
                </a:rPr>
                <a:t> MAY SPAG </a:t>
              </a:r>
            </a:p>
          </p:txBody>
        </p:sp>
      </p:grpSp>
      <p:sp>
        <p:nvSpPr>
          <p:cNvPr name="Freeform 6" id="6"/>
          <p:cNvSpPr/>
          <p:nvPr/>
        </p:nvSpPr>
        <p:spPr>
          <a:xfrm flipH="false" flipV="false" rot="0">
            <a:off x="16375847" y="-796237"/>
            <a:ext cx="3824306" cy="2672234"/>
          </a:xfrm>
          <a:custGeom>
            <a:avLst/>
            <a:gdLst/>
            <a:ahLst/>
            <a:cxnLst/>
            <a:rect r="r" b="b" t="t" l="l"/>
            <a:pathLst>
              <a:path h="2672234" w="3824306">
                <a:moveTo>
                  <a:pt x="0" y="0"/>
                </a:moveTo>
                <a:lnTo>
                  <a:pt x="3824306" y="0"/>
                </a:lnTo>
                <a:lnTo>
                  <a:pt x="3824306" y="2672234"/>
                </a:lnTo>
                <a:lnTo>
                  <a:pt x="0" y="2672234"/>
                </a:lnTo>
                <a:lnTo>
                  <a:pt x="0" y="0"/>
                </a:lnTo>
                <a:close/>
              </a:path>
            </a:pathLst>
          </a:custGeom>
          <a:blipFill>
            <a:blip r:embed="rId3">
              <a:alphaModFix amt="19999"/>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28700" y="4595896"/>
            <a:ext cx="11400495" cy="1095208"/>
            <a:chOff x="0" y="0"/>
            <a:chExt cx="3002599" cy="288450"/>
          </a:xfrm>
        </p:grpSpPr>
        <p:sp>
          <p:nvSpPr>
            <p:cNvPr name="Freeform 8" id="8"/>
            <p:cNvSpPr/>
            <p:nvPr/>
          </p:nvSpPr>
          <p:spPr>
            <a:xfrm flipH="false" flipV="false" rot="0">
              <a:off x="0" y="0"/>
              <a:ext cx="3002599" cy="288450"/>
            </a:xfrm>
            <a:custGeom>
              <a:avLst/>
              <a:gdLst/>
              <a:ahLst/>
              <a:cxnLst/>
              <a:rect r="r" b="b" t="t" l="l"/>
              <a:pathLst>
                <a:path h="288450" w="3002599">
                  <a:moveTo>
                    <a:pt x="0" y="0"/>
                  </a:moveTo>
                  <a:lnTo>
                    <a:pt x="3002599" y="0"/>
                  </a:lnTo>
                  <a:lnTo>
                    <a:pt x="3002599" y="288450"/>
                  </a:lnTo>
                  <a:lnTo>
                    <a:pt x="0" y="288450"/>
                  </a:lnTo>
                  <a:close/>
                </a:path>
              </a:pathLst>
            </a:custGeom>
            <a:solidFill>
              <a:srgbClr val="B18ED6"/>
            </a:solidFill>
          </p:spPr>
        </p:sp>
        <p:sp>
          <p:nvSpPr>
            <p:cNvPr name="TextBox 9" id="9"/>
            <p:cNvSpPr txBox="true"/>
            <p:nvPr/>
          </p:nvSpPr>
          <p:spPr>
            <a:xfrm>
              <a:off x="0" y="19050"/>
              <a:ext cx="3002599" cy="269400"/>
            </a:xfrm>
            <a:prstGeom prst="rect">
              <a:avLst/>
            </a:prstGeom>
          </p:spPr>
          <p:txBody>
            <a:bodyPr anchor="ctr" rtlCol="false" tIns="50800" lIns="50800" bIns="50800" rIns="50800"/>
            <a:lstStyle/>
            <a:p>
              <a:pPr algn="ctr">
                <a:lnSpc>
                  <a:spcPts val="3189"/>
                </a:lnSpc>
              </a:pPr>
              <a:r>
                <a:rPr lang="en-US" sz="2899" spc="223">
                  <a:solidFill>
                    <a:srgbClr val="FFFFFF"/>
                  </a:solidFill>
                  <a:latin typeface="Roboto"/>
                  <a:ea typeface="Roboto"/>
                  <a:cs typeface="Roboto"/>
                  <a:sym typeface="Roboto"/>
                </a:rPr>
                <a:t>TUESDAY 11</a:t>
              </a:r>
              <a:r>
                <a:rPr lang="en-US" sz="2899" spc="223">
                  <a:solidFill>
                    <a:srgbClr val="FFFFFF"/>
                  </a:solidFill>
                  <a:latin typeface="Roboto"/>
                  <a:ea typeface="Roboto"/>
                  <a:cs typeface="Roboto"/>
                  <a:sym typeface="Roboto"/>
                </a:rPr>
                <a:t>TH</a:t>
              </a:r>
              <a:r>
                <a:rPr lang="en-US" sz="2899" spc="223">
                  <a:solidFill>
                    <a:srgbClr val="FFFFFF"/>
                  </a:solidFill>
                  <a:latin typeface="Roboto"/>
                  <a:ea typeface="Roboto"/>
                  <a:cs typeface="Roboto"/>
                  <a:sym typeface="Roboto"/>
                </a:rPr>
                <a:t> MAY ENGLISH READING</a:t>
              </a:r>
            </a:p>
          </p:txBody>
        </p:sp>
      </p:grpSp>
      <p:grpSp>
        <p:nvGrpSpPr>
          <p:cNvPr name="Group 10" id="10"/>
          <p:cNvGrpSpPr/>
          <p:nvPr/>
        </p:nvGrpSpPr>
        <p:grpSpPr>
          <a:xfrm rot="0">
            <a:off x="1028700" y="6110204"/>
            <a:ext cx="11400495" cy="1095208"/>
            <a:chOff x="0" y="0"/>
            <a:chExt cx="3002599" cy="288450"/>
          </a:xfrm>
        </p:grpSpPr>
        <p:sp>
          <p:nvSpPr>
            <p:cNvPr name="Freeform 11" id="11"/>
            <p:cNvSpPr/>
            <p:nvPr/>
          </p:nvSpPr>
          <p:spPr>
            <a:xfrm flipH="false" flipV="false" rot="0">
              <a:off x="0" y="0"/>
              <a:ext cx="3002599" cy="288450"/>
            </a:xfrm>
            <a:custGeom>
              <a:avLst/>
              <a:gdLst/>
              <a:ahLst/>
              <a:cxnLst/>
              <a:rect r="r" b="b" t="t" l="l"/>
              <a:pathLst>
                <a:path h="288450" w="3002599">
                  <a:moveTo>
                    <a:pt x="0" y="0"/>
                  </a:moveTo>
                  <a:lnTo>
                    <a:pt x="3002599" y="0"/>
                  </a:lnTo>
                  <a:lnTo>
                    <a:pt x="3002599" y="288450"/>
                  </a:lnTo>
                  <a:lnTo>
                    <a:pt x="0" y="288450"/>
                  </a:lnTo>
                  <a:close/>
                </a:path>
              </a:pathLst>
            </a:custGeom>
            <a:solidFill>
              <a:srgbClr val="B18ED6"/>
            </a:solidFill>
          </p:spPr>
        </p:sp>
        <p:sp>
          <p:nvSpPr>
            <p:cNvPr name="TextBox 12" id="12"/>
            <p:cNvSpPr txBox="true"/>
            <p:nvPr/>
          </p:nvSpPr>
          <p:spPr>
            <a:xfrm>
              <a:off x="0" y="19050"/>
              <a:ext cx="3002599" cy="269400"/>
            </a:xfrm>
            <a:prstGeom prst="rect">
              <a:avLst/>
            </a:prstGeom>
          </p:spPr>
          <p:txBody>
            <a:bodyPr anchor="ctr" rtlCol="false" tIns="50800" lIns="50800" bIns="50800" rIns="50800"/>
            <a:lstStyle/>
            <a:p>
              <a:pPr algn="ctr">
                <a:lnSpc>
                  <a:spcPts val="3189"/>
                </a:lnSpc>
              </a:pPr>
              <a:r>
                <a:rPr lang="en-US" sz="2899" spc="223">
                  <a:solidFill>
                    <a:srgbClr val="FFFFFF"/>
                  </a:solidFill>
                  <a:latin typeface="Roboto"/>
                  <a:ea typeface="Roboto"/>
                  <a:cs typeface="Roboto"/>
                  <a:sym typeface="Roboto"/>
                </a:rPr>
                <a:t>WEDNESDAY 12</a:t>
              </a:r>
              <a:r>
                <a:rPr lang="en-US" sz="2899" spc="223">
                  <a:solidFill>
                    <a:srgbClr val="FFFFFF"/>
                  </a:solidFill>
                  <a:latin typeface="Roboto"/>
                  <a:ea typeface="Roboto"/>
                  <a:cs typeface="Roboto"/>
                  <a:sym typeface="Roboto"/>
                </a:rPr>
                <a:t>TH</a:t>
              </a:r>
              <a:r>
                <a:rPr lang="en-US" sz="2899" spc="223">
                  <a:solidFill>
                    <a:srgbClr val="FFFFFF"/>
                  </a:solidFill>
                  <a:latin typeface="Roboto"/>
                  <a:ea typeface="Roboto"/>
                  <a:cs typeface="Roboto"/>
                  <a:sym typeface="Roboto"/>
                </a:rPr>
                <a:t> MAY MATHS PAPER 1 AND PAPER 2</a:t>
              </a:r>
            </a:p>
          </p:txBody>
        </p:sp>
      </p:grpSp>
      <p:grpSp>
        <p:nvGrpSpPr>
          <p:cNvPr name="Group 13" id="13"/>
          <p:cNvGrpSpPr/>
          <p:nvPr/>
        </p:nvGrpSpPr>
        <p:grpSpPr>
          <a:xfrm rot="0">
            <a:off x="1028700" y="7634038"/>
            <a:ext cx="11400495" cy="1095208"/>
            <a:chOff x="0" y="0"/>
            <a:chExt cx="3002599" cy="288450"/>
          </a:xfrm>
        </p:grpSpPr>
        <p:sp>
          <p:nvSpPr>
            <p:cNvPr name="Freeform 14" id="14"/>
            <p:cNvSpPr/>
            <p:nvPr/>
          </p:nvSpPr>
          <p:spPr>
            <a:xfrm flipH="false" flipV="false" rot="0">
              <a:off x="0" y="0"/>
              <a:ext cx="3002599" cy="288450"/>
            </a:xfrm>
            <a:custGeom>
              <a:avLst/>
              <a:gdLst/>
              <a:ahLst/>
              <a:cxnLst/>
              <a:rect r="r" b="b" t="t" l="l"/>
              <a:pathLst>
                <a:path h="288450" w="3002599">
                  <a:moveTo>
                    <a:pt x="0" y="0"/>
                  </a:moveTo>
                  <a:lnTo>
                    <a:pt x="3002599" y="0"/>
                  </a:lnTo>
                  <a:lnTo>
                    <a:pt x="3002599" y="288450"/>
                  </a:lnTo>
                  <a:lnTo>
                    <a:pt x="0" y="288450"/>
                  </a:lnTo>
                  <a:close/>
                </a:path>
              </a:pathLst>
            </a:custGeom>
            <a:solidFill>
              <a:srgbClr val="B18ED6"/>
            </a:solidFill>
          </p:spPr>
        </p:sp>
        <p:sp>
          <p:nvSpPr>
            <p:cNvPr name="TextBox 15" id="15"/>
            <p:cNvSpPr txBox="true"/>
            <p:nvPr/>
          </p:nvSpPr>
          <p:spPr>
            <a:xfrm>
              <a:off x="0" y="19050"/>
              <a:ext cx="3002599" cy="269400"/>
            </a:xfrm>
            <a:prstGeom prst="rect">
              <a:avLst/>
            </a:prstGeom>
          </p:spPr>
          <p:txBody>
            <a:bodyPr anchor="ctr" rtlCol="false" tIns="50800" lIns="50800" bIns="50800" rIns="50800"/>
            <a:lstStyle/>
            <a:p>
              <a:pPr algn="ctr">
                <a:lnSpc>
                  <a:spcPts val="3189"/>
                </a:lnSpc>
              </a:pPr>
              <a:r>
                <a:rPr lang="en-US" sz="2899" spc="223">
                  <a:solidFill>
                    <a:srgbClr val="FFFFFF"/>
                  </a:solidFill>
                  <a:latin typeface="Roboto"/>
                  <a:ea typeface="Roboto"/>
                  <a:cs typeface="Roboto"/>
                  <a:sym typeface="Roboto"/>
                </a:rPr>
                <a:t>THURSDAY 13</a:t>
              </a:r>
              <a:r>
                <a:rPr lang="en-US" sz="2899" spc="223">
                  <a:solidFill>
                    <a:srgbClr val="FFFFFF"/>
                  </a:solidFill>
                  <a:latin typeface="Roboto"/>
                  <a:ea typeface="Roboto"/>
                  <a:cs typeface="Roboto"/>
                  <a:sym typeface="Roboto"/>
                </a:rPr>
                <a:t>TH</a:t>
              </a:r>
              <a:r>
                <a:rPr lang="en-US" sz="2899" spc="223">
                  <a:solidFill>
                    <a:srgbClr val="FFFFFF"/>
                  </a:solidFill>
                  <a:latin typeface="Roboto"/>
                  <a:ea typeface="Roboto"/>
                  <a:cs typeface="Roboto"/>
                  <a:sym typeface="Roboto"/>
                </a:rPr>
                <a:t> MATHS PAPER 3</a:t>
              </a:r>
            </a:p>
          </p:txBody>
        </p:sp>
      </p:grpSp>
      <p:sp>
        <p:nvSpPr>
          <p:cNvPr name="Freeform 16" id="16"/>
          <p:cNvSpPr/>
          <p:nvPr/>
        </p:nvSpPr>
        <p:spPr>
          <a:xfrm flipH="false" flipV="false" rot="0">
            <a:off x="13404342" y="4066901"/>
            <a:ext cx="4331208" cy="3248406"/>
          </a:xfrm>
          <a:custGeom>
            <a:avLst/>
            <a:gdLst/>
            <a:ahLst/>
            <a:cxnLst/>
            <a:rect r="r" b="b" t="t" l="l"/>
            <a:pathLst>
              <a:path h="3248406" w="4331208">
                <a:moveTo>
                  <a:pt x="0" y="0"/>
                </a:moveTo>
                <a:lnTo>
                  <a:pt x="4331208" y="0"/>
                </a:lnTo>
                <a:lnTo>
                  <a:pt x="4331208" y="3248406"/>
                </a:lnTo>
                <a:lnTo>
                  <a:pt x="0" y="324840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7" id="17"/>
          <p:cNvSpPr txBox="true"/>
          <p:nvPr/>
        </p:nvSpPr>
        <p:spPr>
          <a:xfrm rot="0">
            <a:off x="1028700" y="1737567"/>
            <a:ext cx="8516862"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SATS 2027</a:t>
            </a:r>
          </a:p>
        </p:txBody>
      </p:sp>
      <p:sp>
        <p:nvSpPr>
          <p:cNvPr name="TextBox 18" id="18"/>
          <p:cNvSpPr txBox="true"/>
          <p:nvPr/>
        </p:nvSpPr>
        <p:spPr>
          <a:xfrm rot="0">
            <a:off x="7162800" y="841265"/>
            <a:ext cx="8572500" cy="1687830"/>
          </a:xfrm>
          <a:prstGeom prst="rect">
            <a:avLst/>
          </a:prstGeom>
        </p:spPr>
        <p:txBody>
          <a:bodyPr anchor="t" rtlCol="false" tIns="0" lIns="0" bIns="0" rIns="0">
            <a:spAutoFit/>
          </a:bodyPr>
          <a:lstStyle/>
          <a:p>
            <a:pPr algn="ctr">
              <a:lnSpc>
                <a:spcPts val="2640"/>
              </a:lnSpc>
              <a:spcBef>
                <a:spcPct val="0"/>
              </a:spcBef>
            </a:pPr>
            <a:r>
              <a:rPr lang="en-US" sz="2400" spc="184">
                <a:solidFill>
                  <a:srgbClr val="000000"/>
                </a:solidFill>
                <a:latin typeface="Roboto"/>
                <a:ea typeface="Roboto"/>
                <a:cs typeface="Roboto"/>
                <a:sym typeface="Roboto"/>
              </a:rPr>
              <a:t>SATS ARE STANDARDISED ASSESSMENT TESTS ADMINISTERED BY PRIMARY SCHOOLS. THEY ARE A WAY OF MEASURING THE ATTAINMENT AND PROGRESS CHILDREN MAKE IN KEY STAGE TWO. </a:t>
            </a:r>
          </a:p>
          <a:p>
            <a:pPr algn="ctr">
              <a:lnSpc>
                <a:spcPts val="2640"/>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sp>
        <p:nvSpPr>
          <p:cNvPr name="AutoShape 3" id="3"/>
          <p:cNvSpPr/>
          <p:nvPr/>
        </p:nvSpPr>
        <p:spPr>
          <a:xfrm>
            <a:off x="4400148" y="1047750"/>
            <a:ext cx="12859152" cy="0"/>
          </a:xfrm>
          <a:prstGeom prst="line">
            <a:avLst/>
          </a:prstGeom>
          <a:ln cap="flat" w="19050">
            <a:solidFill>
              <a:srgbClr val="FF8887"/>
            </a:solidFill>
            <a:prstDash val="solid"/>
            <a:headEnd type="none" len="sm" w="sm"/>
            <a:tailEnd type="none" len="sm" w="sm"/>
          </a:ln>
        </p:spPr>
      </p:sp>
      <p:sp>
        <p:nvSpPr>
          <p:cNvPr name="Freeform 4" id="4"/>
          <p:cNvSpPr/>
          <p:nvPr/>
        </p:nvSpPr>
        <p:spPr>
          <a:xfrm flipH="false" flipV="false" rot="-5680853">
            <a:off x="16374618" y="8501664"/>
            <a:ext cx="3826764" cy="4114800"/>
          </a:xfrm>
          <a:custGeom>
            <a:avLst/>
            <a:gdLst/>
            <a:ahLst/>
            <a:cxnLst/>
            <a:rect r="r" b="b" t="t" l="l"/>
            <a:pathLst>
              <a:path h="4114800" w="3826764">
                <a:moveTo>
                  <a:pt x="0" y="0"/>
                </a:moveTo>
                <a:lnTo>
                  <a:pt x="3826764" y="0"/>
                </a:lnTo>
                <a:lnTo>
                  <a:pt x="3826764" y="4114800"/>
                </a:lnTo>
                <a:lnTo>
                  <a:pt x="0" y="4114800"/>
                </a:lnTo>
                <a:lnTo>
                  <a:pt x="0" y="0"/>
                </a:lnTo>
                <a:close/>
              </a:path>
            </a:pathLst>
          </a:custGeom>
          <a:blipFill>
            <a:blip r:embed="rId3">
              <a:alphaModFix amt="21999"/>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4333147" y="323850"/>
            <a:ext cx="2623812" cy="2440145"/>
          </a:xfrm>
          <a:custGeom>
            <a:avLst/>
            <a:gdLst/>
            <a:ahLst/>
            <a:cxnLst/>
            <a:rect r="r" b="b" t="t" l="l"/>
            <a:pathLst>
              <a:path h="2440145" w="2623812">
                <a:moveTo>
                  <a:pt x="0" y="0"/>
                </a:moveTo>
                <a:lnTo>
                  <a:pt x="2623811" y="0"/>
                </a:lnTo>
                <a:lnTo>
                  <a:pt x="2623811" y="2440145"/>
                </a:lnTo>
                <a:lnTo>
                  <a:pt x="0" y="24401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0602943" y="5700494"/>
            <a:ext cx="5810121" cy="3910659"/>
          </a:xfrm>
          <a:custGeom>
            <a:avLst/>
            <a:gdLst/>
            <a:ahLst/>
            <a:cxnLst/>
            <a:rect r="r" b="b" t="t" l="l"/>
            <a:pathLst>
              <a:path h="3910659" w="5810121">
                <a:moveTo>
                  <a:pt x="0" y="0"/>
                </a:moveTo>
                <a:lnTo>
                  <a:pt x="5810122" y="0"/>
                </a:lnTo>
                <a:lnTo>
                  <a:pt x="5810122" y="3910659"/>
                </a:lnTo>
                <a:lnTo>
                  <a:pt x="0" y="3910659"/>
                </a:lnTo>
                <a:lnTo>
                  <a:pt x="0" y="0"/>
                </a:lnTo>
                <a:close/>
              </a:path>
            </a:pathLst>
          </a:custGeom>
          <a:blipFill>
            <a:blip r:embed="rId7"/>
            <a:stretch>
              <a:fillRect l="0" t="0" r="0" b="0"/>
            </a:stretch>
          </a:blipFill>
        </p:spPr>
      </p:sp>
      <p:sp>
        <p:nvSpPr>
          <p:cNvPr name="TextBox 7" id="7"/>
          <p:cNvSpPr txBox="true"/>
          <p:nvPr/>
        </p:nvSpPr>
        <p:spPr>
          <a:xfrm rot="0">
            <a:off x="667747" y="3717225"/>
            <a:ext cx="16106271" cy="5595313"/>
          </a:xfrm>
          <a:prstGeom prst="rect">
            <a:avLst/>
          </a:prstGeom>
        </p:spPr>
        <p:txBody>
          <a:bodyPr anchor="t" rtlCol="false" tIns="0" lIns="0" bIns="0" rIns="0">
            <a:spAutoFit/>
          </a:bodyPr>
          <a:lstStyle/>
          <a:p>
            <a:pPr algn="l" marL="693489" indent="-346745" lvl="1">
              <a:lnSpc>
                <a:spcPts val="4496"/>
              </a:lnSpc>
              <a:buFont typeface="Arial"/>
              <a:buChar char="•"/>
            </a:pPr>
            <a:r>
              <a:rPr lang="en-US" sz="3212">
                <a:solidFill>
                  <a:srgbClr val="000000"/>
                </a:solidFill>
                <a:latin typeface="Canva Sans"/>
                <a:ea typeface="Canva Sans"/>
                <a:cs typeface="Canva Sans"/>
                <a:sym typeface="Canva Sans"/>
              </a:rPr>
              <a:t>Help chil</a:t>
            </a:r>
            <a:r>
              <a:rPr lang="en-US" sz="3212">
                <a:solidFill>
                  <a:srgbClr val="000000"/>
                </a:solidFill>
                <a:latin typeface="Canva Sans"/>
                <a:ea typeface="Canva Sans"/>
                <a:cs typeface="Canva Sans"/>
                <a:sym typeface="Canva Sans"/>
              </a:rPr>
              <a:t>dren not to feel worried or pressured about SATS. All that is asked is that they try their be</a:t>
            </a:r>
            <a:r>
              <a:rPr lang="en-US" sz="3212">
                <a:solidFill>
                  <a:srgbClr val="000000"/>
                </a:solidFill>
                <a:latin typeface="Canva Sans"/>
                <a:ea typeface="Canva Sans"/>
                <a:cs typeface="Canva Sans"/>
                <a:sym typeface="Canva Sans"/>
              </a:rPr>
              <a:t>st,</a:t>
            </a:r>
            <a:r>
              <a:rPr lang="en-US" sz="3212">
                <a:solidFill>
                  <a:srgbClr val="000000"/>
                </a:solidFill>
                <a:latin typeface="Canva Sans"/>
                <a:ea typeface="Canva Sans"/>
                <a:cs typeface="Canva Sans"/>
                <a:sym typeface="Canva Sans"/>
              </a:rPr>
              <a:t> but please reassure children that the </a:t>
            </a:r>
            <a:r>
              <a:rPr lang="en-US" b="true" sz="3212" u="sng">
                <a:solidFill>
                  <a:srgbClr val="000000"/>
                </a:solidFill>
                <a:latin typeface="Canva Sans Bold"/>
                <a:ea typeface="Canva Sans Bold"/>
                <a:cs typeface="Canva Sans Bold"/>
                <a:sym typeface="Canva Sans Bold"/>
              </a:rPr>
              <a:t>SATS should not be causing anxiety</a:t>
            </a:r>
            <a:r>
              <a:rPr lang="en-US" sz="3212">
                <a:solidFill>
                  <a:srgbClr val="000000"/>
                </a:solidFill>
                <a:latin typeface="Canva Sans"/>
                <a:ea typeface="Canva Sans"/>
                <a:cs typeface="Canva Sans"/>
                <a:sym typeface="Canva Sans"/>
              </a:rPr>
              <a:t>. Do give lots of praise and encouragement!</a:t>
            </a:r>
          </a:p>
          <a:p>
            <a:pPr algn="l">
              <a:lnSpc>
                <a:spcPts val="4496"/>
              </a:lnSpc>
            </a:pPr>
          </a:p>
          <a:p>
            <a:pPr algn="l" marL="693489" indent="-346745" lvl="1">
              <a:lnSpc>
                <a:spcPts val="4496"/>
              </a:lnSpc>
              <a:buFont typeface="Arial"/>
              <a:buChar char="•"/>
            </a:pPr>
            <a:r>
              <a:rPr lang="en-US" sz="3212">
                <a:solidFill>
                  <a:srgbClr val="000000"/>
                </a:solidFill>
                <a:latin typeface="Canva Sans"/>
                <a:ea typeface="Canva Sans"/>
                <a:cs typeface="Canva Sans"/>
                <a:sym typeface="Canva Sans"/>
              </a:rPr>
              <a:t>Support them to be confident readers, writers</a:t>
            </a:r>
          </a:p>
          <a:p>
            <a:pPr algn="l">
              <a:lnSpc>
                <a:spcPts val="4496"/>
              </a:lnSpc>
            </a:pPr>
            <a:r>
              <a:rPr lang="en-US" sz="3212">
                <a:solidFill>
                  <a:srgbClr val="000000"/>
                </a:solidFill>
                <a:latin typeface="Canva Sans"/>
                <a:ea typeface="Canva Sans"/>
                <a:cs typeface="Canva Sans"/>
                <a:sym typeface="Canva Sans"/>
              </a:rPr>
              <a:t> and mathematicians (times tables)</a:t>
            </a:r>
            <a:r>
              <a:rPr lang="en-US" sz="3212">
                <a:solidFill>
                  <a:srgbClr val="000000"/>
                </a:solidFill>
                <a:latin typeface="Canva Sans"/>
                <a:ea typeface="Canva Sans"/>
                <a:cs typeface="Canva Sans"/>
                <a:sym typeface="Canva Sans"/>
              </a:rPr>
              <a:t> </a:t>
            </a:r>
          </a:p>
          <a:p>
            <a:pPr algn="l">
              <a:lnSpc>
                <a:spcPts val="4496"/>
              </a:lnSpc>
            </a:pPr>
          </a:p>
          <a:p>
            <a:pPr algn="l" marL="693489" indent="-346745" lvl="1">
              <a:lnSpc>
                <a:spcPts val="4496"/>
              </a:lnSpc>
              <a:buFont typeface="Arial"/>
              <a:buChar char="•"/>
            </a:pPr>
            <a:r>
              <a:rPr lang="en-US" sz="3212">
                <a:solidFill>
                  <a:srgbClr val="000000"/>
                </a:solidFill>
                <a:latin typeface="Canva Sans"/>
                <a:ea typeface="Canva Sans"/>
                <a:cs typeface="Canva Sans"/>
                <a:sym typeface="Canva Sans"/>
              </a:rPr>
              <a:t>Support them to achieve high attendance</a:t>
            </a:r>
          </a:p>
          <a:p>
            <a:pPr algn="ctr">
              <a:lnSpc>
                <a:spcPts val="4496"/>
              </a:lnSpc>
            </a:pPr>
          </a:p>
          <a:p>
            <a:pPr algn="ctr">
              <a:lnSpc>
                <a:spcPts val="4496"/>
              </a:lnSpc>
            </a:pPr>
          </a:p>
        </p:txBody>
      </p:sp>
      <p:sp>
        <p:nvSpPr>
          <p:cNvPr name="TextBox 8" id="8"/>
          <p:cNvSpPr txBox="true"/>
          <p:nvPr/>
        </p:nvSpPr>
        <p:spPr>
          <a:xfrm rot="0">
            <a:off x="1028700" y="1737567"/>
            <a:ext cx="15384365"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How can I help my child?</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sp>
        <p:nvSpPr>
          <p:cNvPr name="AutoShape 3" id="3"/>
          <p:cNvSpPr/>
          <p:nvPr/>
        </p:nvSpPr>
        <p:spPr>
          <a:xfrm>
            <a:off x="4400148" y="1047750"/>
            <a:ext cx="12859152" cy="0"/>
          </a:xfrm>
          <a:prstGeom prst="line">
            <a:avLst/>
          </a:prstGeom>
          <a:ln cap="flat" w="19050">
            <a:solidFill>
              <a:srgbClr val="FF8887"/>
            </a:solidFill>
            <a:prstDash val="solid"/>
            <a:headEnd type="none" len="sm" w="sm"/>
            <a:tailEnd type="none" len="sm" w="sm"/>
          </a:ln>
        </p:spPr>
      </p:sp>
      <p:sp>
        <p:nvSpPr>
          <p:cNvPr name="Freeform 4" id="4"/>
          <p:cNvSpPr/>
          <p:nvPr/>
        </p:nvSpPr>
        <p:spPr>
          <a:xfrm flipH="false" flipV="false" rot="-5680853">
            <a:off x="16374618" y="8501664"/>
            <a:ext cx="3826764" cy="4114800"/>
          </a:xfrm>
          <a:custGeom>
            <a:avLst/>
            <a:gdLst/>
            <a:ahLst/>
            <a:cxnLst/>
            <a:rect r="r" b="b" t="t" l="l"/>
            <a:pathLst>
              <a:path h="4114800" w="3826764">
                <a:moveTo>
                  <a:pt x="0" y="0"/>
                </a:moveTo>
                <a:lnTo>
                  <a:pt x="3826764" y="0"/>
                </a:lnTo>
                <a:lnTo>
                  <a:pt x="3826764" y="4114800"/>
                </a:lnTo>
                <a:lnTo>
                  <a:pt x="0" y="4114800"/>
                </a:lnTo>
                <a:lnTo>
                  <a:pt x="0" y="0"/>
                </a:lnTo>
                <a:close/>
              </a:path>
            </a:pathLst>
          </a:custGeom>
          <a:blipFill>
            <a:blip r:embed="rId3">
              <a:alphaModFix amt="21999"/>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7764710" y="6478862"/>
            <a:ext cx="5570290" cy="2005304"/>
          </a:xfrm>
          <a:custGeom>
            <a:avLst/>
            <a:gdLst/>
            <a:ahLst/>
            <a:cxnLst/>
            <a:rect r="r" b="b" t="t" l="l"/>
            <a:pathLst>
              <a:path h="2005304" w="5570290">
                <a:moveTo>
                  <a:pt x="0" y="0"/>
                </a:moveTo>
                <a:lnTo>
                  <a:pt x="5570290" y="0"/>
                </a:lnTo>
                <a:lnTo>
                  <a:pt x="5570290" y="2005305"/>
                </a:lnTo>
                <a:lnTo>
                  <a:pt x="0" y="2005305"/>
                </a:lnTo>
                <a:lnTo>
                  <a:pt x="0" y="0"/>
                </a:lnTo>
                <a:close/>
              </a:path>
            </a:pathLst>
          </a:custGeom>
          <a:blipFill>
            <a:blip r:embed="rId5"/>
            <a:stretch>
              <a:fillRect l="0" t="0" r="0" b="0"/>
            </a:stretch>
          </a:blipFill>
        </p:spPr>
      </p:sp>
      <p:sp>
        <p:nvSpPr>
          <p:cNvPr name="TextBox 6" id="6"/>
          <p:cNvSpPr txBox="true"/>
          <p:nvPr/>
        </p:nvSpPr>
        <p:spPr>
          <a:xfrm rot="0">
            <a:off x="667747" y="2865109"/>
            <a:ext cx="16106271" cy="2634777"/>
          </a:xfrm>
          <a:prstGeom prst="rect">
            <a:avLst/>
          </a:prstGeom>
        </p:spPr>
        <p:txBody>
          <a:bodyPr anchor="t" rtlCol="false" tIns="0" lIns="0" bIns="0" rIns="0">
            <a:spAutoFit/>
          </a:bodyPr>
          <a:lstStyle/>
          <a:p>
            <a:pPr algn="l" marL="844615" indent="-422308" lvl="1">
              <a:lnSpc>
                <a:spcPts val="7198"/>
              </a:lnSpc>
              <a:buFont typeface="Arial"/>
              <a:buChar char="•"/>
            </a:pPr>
            <a:r>
              <a:rPr lang="en-US" sz="3912">
                <a:solidFill>
                  <a:srgbClr val="000000"/>
                </a:solidFill>
                <a:latin typeface="Canva Sans"/>
                <a:ea typeface="Canva Sans"/>
                <a:cs typeface="Canva Sans"/>
                <a:sym typeface="Canva Sans"/>
              </a:rPr>
              <a:t>Europa pool</a:t>
            </a:r>
          </a:p>
          <a:p>
            <a:pPr algn="l" marL="844615" indent="-422308" lvl="1">
              <a:lnSpc>
                <a:spcPts val="7198"/>
              </a:lnSpc>
              <a:buFont typeface="Arial"/>
              <a:buChar char="•"/>
            </a:pPr>
            <a:r>
              <a:rPr lang="en-US" sz="3912">
                <a:solidFill>
                  <a:srgbClr val="000000"/>
                </a:solidFill>
                <a:latin typeface="Canva Sans"/>
                <a:ea typeface="Canva Sans"/>
                <a:cs typeface="Canva Sans"/>
                <a:sym typeface="Canva Sans"/>
              </a:rPr>
              <a:t>12.15 until end of day</a:t>
            </a:r>
          </a:p>
          <a:p>
            <a:pPr algn="l" marL="844615" indent="-422308" lvl="1">
              <a:lnSpc>
                <a:spcPts val="7198"/>
              </a:lnSpc>
              <a:buFont typeface="Arial"/>
              <a:buChar char="•"/>
            </a:pPr>
            <a:r>
              <a:rPr lang="en-US" sz="3912" u="sng">
                <a:solidFill>
                  <a:srgbClr val="000000"/>
                </a:solidFill>
                <a:latin typeface="Canva Sans"/>
                <a:ea typeface="Canva Sans"/>
                <a:cs typeface="Canva Sans"/>
                <a:sym typeface="Canva Sans"/>
              </a:rPr>
              <a:t>Everyday</a:t>
            </a:r>
            <a:r>
              <a:rPr lang="en-US" sz="3912">
                <a:solidFill>
                  <a:srgbClr val="000000"/>
                </a:solidFill>
                <a:latin typeface="Canva Sans"/>
                <a:ea typeface="Canva Sans"/>
                <a:cs typeface="Canva Sans"/>
                <a:sym typeface="Canva Sans"/>
              </a:rPr>
              <a:t> on the week of 30/11/26</a:t>
            </a:r>
          </a:p>
        </p:txBody>
      </p:sp>
      <p:sp>
        <p:nvSpPr>
          <p:cNvPr name="TextBox 7" id="7"/>
          <p:cNvSpPr txBox="true"/>
          <p:nvPr/>
        </p:nvSpPr>
        <p:spPr>
          <a:xfrm rot="0">
            <a:off x="1028700" y="1870917"/>
            <a:ext cx="15384365"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Swimming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grpSp>
        <p:nvGrpSpPr>
          <p:cNvPr name="Group 3" id="3"/>
          <p:cNvGrpSpPr/>
          <p:nvPr/>
        </p:nvGrpSpPr>
        <p:grpSpPr>
          <a:xfrm rot="0">
            <a:off x="670399" y="3780529"/>
            <a:ext cx="3086100" cy="1112820"/>
            <a:chOff x="0" y="0"/>
            <a:chExt cx="812800" cy="293088"/>
          </a:xfrm>
        </p:grpSpPr>
        <p:sp>
          <p:nvSpPr>
            <p:cNvPr name="Freeform 4" id="4"/>
            <p:cNvSpPr/>
            <p:nvPr/>
          </p:nvSpPr>
          <p:spPr>
            <a:xfrm flipH="false" flipV="false" rot="0">
              <a:off x="0" y="0"/>
              <a:ext cx="812800" cy="293088"/>
            </a:xfrm>
            <a:custGeom>
              <a:avLst/>
              <a:gdLst/>
              <a:ahLst/>
              <a:cxnLst/>
              <a:rect r="r" b="b" t="t" l="l"/>
              <a:pathLst>
                <a:path h="293088" w="812800">
                  <a:moveTo>
                    <a:pt x="95328" y="0"/>
                  </a:moveTo>
                  <a:lnTo>
                    <a:pt x="717472" y="0"/>
                  </a:lnTo>
                  <a:cubicBezTo>
                    <a:pt x="770120" y="0"/>
                    <a:pt x="812800" y="42680"/>
                    <a:pt x="812800" y="95328"/>
                  </a:cubicBezTo>
                  <a:lnTo>
                    <a:pt x="812800" y="197760"/>
                  </a:lnTo>
                  <a:cubicBezTo>
                    <a:pt x="812800" y="223043"/>
                    <a:pt x="802757" y="247290"/>
                    <a:pt x="784879" y="265167"/>
                  </a:cubicBezTo>
                  <a:cubicBezTo>
                    <a:pt x="767001" y="283045"/>
                    <a:pt x="742754" y="293088"/>
                    <a:pt x="717472" y="293088"/>
                  </a:cubicBezTo>
                  <a:lnTo>
                    <a:pt x="95328" y="293088"/>
                  </a:lnTo>
                  <a:cubicBezTo>
                    <a:pt x="42680" y="293088"/>
                    <a:pt x="0" y="250408"/>
                    <a:pt x="0" y="197760"/>
                  </a:cubicBezTo>
                  <a:lnTo>
                    <a:pt x="0" y="95328"/>
                  </a:lnTo>
                  <a:cubicBezTo>
                    <a:pt x="0" y="42680"/>
                    <a:pt x="42680" y="0"/>
                    <a:pt x="95328" y="0"/>
                  </a:cubicBezTo>
                  <a:close/>
                </a:path>
              </a:pathLst>
            </a:custGeom>
            <a:solidFill>
              <a:srgbClr val="7CA6D9"/>
            </a:solidFill>
          </p:spPr>
        </p:sp>
        <p:sp>
          <p:nvSpPr>
            <p:cNvPr name="TextBox 5" id="5"/>
            <p:cNvSpPr txBox="true"/>
            <p:nvPr/>
          </p:nvSpPr>
          <p:spPr>
            <a:xfrm>
              <a:off x="0" y="9525"/>
              <a:ext cx="812800" cy="283563"/>
            </a:xfrm>
            <a:prstGeom prst="rect">
              <a:avLst/>
            </a:prstGeom>
          </p:spPr>
          <p:txBody>
            <a:bodyPr anchor="ctr" rtlCol="false" tIns="50800" lIns="50800" bIns="50800" rIns="50800"/>
            <a:lstStyle/>
            <a:p>
              <a:pPr algn="ctr">
                <a:lnSpc>
                  <a:spcPts val="2640"/>
                </a:lnSpc>
              </a:pPr>
            </a:p>
          </p:txBody>
        </p:sp>
      </p:grpSp>
      <p:grpSp>
        <p:nvGrpSpPr>
          <p:cNvPr name="Group 6" id="6"/>
          <p:cNvGrpSpPr/>
          <p:nvPr/>
        </p:nvGrpSpPr>
        <p:grpSpPr>
          <a:xfrm rot="0">
            <a:off x="4139709" y="3780529"/>
            <a:ext cx="3086100" cy="1112820"/>
            <a:chOff x="0" y="0"/>
            <a:chExt cx="812800" cy="293088"/>
          </a:xfrm>
        </p:grpSpPr>
        <p:sp>
          <p:nvSpPr>
            <p:cNvPr name="Freeform 7" id="7"/>
            <p:cNvSpPr/>
            <p:nvPr/>
          </p:nvSpPr>
          <p:spPr>
            <a:xfrm flipH="false" flipV="false" rot="0">
              <a:off x="0" y="0"/>
              <a:ext cx="812800" cy="293088"/>
            </a:xfrm>
            <a:custGeom>
              <a:avLst/>
              <a:gdLst/>
              <a:ahLst/>
              <a:cxnLst/>
              <a:rect r="r" b="b" t="t" l="l"/>
              <a:pathLst>
                <a:path h="293088" w="812800">
                  <a:moveTo>
                    <a:pt x="95328" y="0"/>
                  </a:moveTo>
                  <a:lnTo>
                    <a:pt x="717472" y="0"/>
                  </a:lnTo>
                  <a:cubicBezTo>
                    <a:pt x="770120" y="0"/>
                    <a:pt x="812800" y="42680"/>
                    <a:pt x="812800" y="95328"/>
                  </a:cubicBezTo>
                  <a:lnTo>
                    <a:pt x="812800" y="197760"/>
                  </a:lnTo>
                  <a:cubicBezTo>
                    <a:pt x="812800" y="223043"/>
                    <a:pt x="802757" y="247290"/>
                    <a:pt x="784879" y="265167"/>
                  </a:cubicBezTo>
                  <a:cubicBezTo>
                    <a:pt x="767001" y="283045"/>
                    <a:pt x="742754" y="293088"/>
                    <a:pt x="717472" y="293088"/>
                  </a:cubicBezTo>
                  <a:lnTo>
                    <a:pt x="95328" y="293088"/>
                  </a:lnTo>
                  <a:cubicBezTo>
                    <a:pt x="42680" y="293088"/>
                    <a:pt x="0" y="250408"/>
                    <a:pt x="0" y="197760"/>
                  </a:cubicBezTo>
                  <a:lnTo>
                    <a:pt x="0" y="95328"/>
                  </a:lnTo>
                  <a:cubicBezTo>
                    <a:pt x="0" y="42680"/>
                    <a:pt x="42680" y="0"/>
                    <a:pt x="95328" y="0"/>
                  </a:cubicBezTo>
                  <a:close/>
                </a:path>
              </a:pathLst>
            </a:custGeom>
            <a:solidFill>
              <a:srgbClr val="B18ED6"/>
            </a:solidFill>
          </p:spPr>
        </p:sp>
        <p:sp>
          <p:nvSpPr>
            <p:cNvPr name="TextBox 8" id="8"/>
            <p:cNvSpPr txBox="true"/>
            <p:nvPr/>
          </p:nvSpPr>
          <p:spPr>
            <a:xfrm>
              <a:off x="0" y="9525"/>
              <a:ext cx="812800" cy="283563"/>
            </a:xfrm>
            <a:prstGeom prst="rect">
              <a:avLst/>
            </a:prstGeom>
          </p:spPr>
          <p:txBody>
            <a:bodyPr anchor="ctr" rtlCol="false" tIns="50800" lIns="50800" bIns="50800" rIns="50800"/>
            <a:lstStyle/>
            <a:p>
              <a:pPr algn="ctr">
                <a:lnSpc>
                  <a:spcPts val="2640"/>
                </a:lnSpc>
              </a:pPr>
            </a:p>
          </p:txBody>
        </p:sp>
      </p:grpSp>
      <p:sp>
        <p:nvSpPr>
          <p:cNvPr name="Freeform 9" id="9"/>
          <p:cNvSpPr/>
          <p:nvPr/>
        </p:nvSpPr>
        <p:spPr>
          <a:xfrm flipH="false" flipV="false" rot="0">
            <a:off x="362169" y="5583863"/>
            <a:ext cx="3667125" cy="2094845"/>
          </a:xfrm>
          <a:custGeom>
            <a:avLst/>
            <a:gdLst/>
            <a:ahLst/>
            <a:cxnLst/>
            <a:rect r="r" b="b" t="t" l="l"/>
            <a:pathLst>
              <a:path h="2094845" w="3667125">
                <a:moveTo>
                  <a:pt x="0" y="0"/>
                </a:moveTo>
                <a:lnTo>
                  <a:pt x="3667125" y="0"/>
                </a:lnTo>
                <a:lnTo>
                  <a:pt x="3667125" y="2094845"/>
                </a:lnTo>
                <a:lnTo>
                  <a:pt x="0" y="2094845"/>
                </a:lnTo>
                <a:lnTo>
                  <a:pt x="0" y="0"/>
                </a:lnTo>
                <a:close/>
              </a:path>
            </a:pathLst>
          </a:custGeom>
          <a:blipFill>
            <a:blip r:embed="rId3">
              <a:alphaModFix amt="27000"/>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10" id="10"/>
          <p:cNvGrpSpPr/>
          <p:nvPr/>
        </p:nvGrpSpPr>
        <p:grpSpPr>
          <a:xfrm rot="0">
            <a:off x="670399" y="4560457"/>
            <a:ext cx="3086100" cy="5173305"/>
            <a:chOff x="0" y="0"/>
            <a:chExt cx="812800" cy="1362517"/>
          </a:xfrm>
        </p:grpSpPr>
        <p:sp>
          <p:nvSpPr>
            <p:cNvPr name="Freeform 11" id="11"/>
            <p:cNvSpPr/>
            <p:nvPr/>
          </p:nvSpPr>
          <p:spPr>
            <a:xfrm flipH="false" flipV="false" rot="0">
              <a:off x="0" y="0"/>
              <a:ext cx="812800" cy="1362517"/>
            </a:xfrm>
            <a:custGeom>
              <a:avLst/>
              <a:gdLst/>
              <a:ahLst/>
              <a:cxnLst/>
              <a:rect r="r" b="b" t="t" l="l"/>
              <a:pathLst>
                <a:path h="1362517" w="812800">
                  <a:moveTo>
                    <a:pt x="0" y="0"/>
                  </a:moveTo>
                  <a:lnTo>
                    <a:pt x="812800" y="0"/>
                  </a:lnTo>
                  <a:lnTo>
                    <a:pt x="812800" y="1362517"/>
                  </a:lnTo>
                  <a:lnTo>
                    <a:pt x="0" y="1362517"/>
                  </a:lnTo>
                  <a:close/>
                </a:path>
              </a:pathLst>
            </a:custGeom>
            <a:solidFill>
              <a:srgbClr val="FFFFFF"/>
            </a:solidFill>
          </p:spPr>
        </p:sp>
        <p:sp>
          <p:nvSpPr>
            <p:cNvPr name="TextBox 12" id="12"/>
            <p:cNvSpPr txBox="true"/>
            <p:nvPr/>
          </p:nvSpPr>
          <p:spPr>
            <a:xfrm>
              <a:off x="0" y="9525"/>
              <a:ext cx="812800" cy="1352992"/>
            </a:xfrm>
            <a:prstGeom prst="rect">
              <a:avLst/>
            </a:prstGeom>
          </p:spPr>
          <p:txBody>
            <a:bodyPr anchor="ctr" rtlCol="false" tIns="50800" lIns="50800" bIns="50800" rIns="50800"/>
            <a:lstStyle/>
            <a:p>
              <a:pPr algn="ctr">
                <a:lnSpc>
                  <a:spcPts val="2640"/>
                </a:lnSpc>
              </a:pPr>
            </a:p>
          </p:txBody>
        </p:sp>
      </p:grpSp>
      <p:sp>
        <p:nvSpPr>
          <p:cNvPr name="Freeform 13" id="13"/>
          <p:cNvSpPr/>
          <p:nvPr/>
        </p:nvSpPr>
        <p:spPr>
          <a:xfrm flipH="false" flipV="false" rot="0">
            <a:off x="3793989" y="5583863"/>
            <a:ext cx="3667125" cy="2094845"/>
          </a:xfrm>
          <a:custGeom>
            <a:avLst/>
            <a:gdLst/>
            <a:ahLst/>
            <a:cxnLst/>
            <a:rect r="r" b="b" t="t" l="l"/>
            <a:pathLst>
              <a:path h="2094845" w="3667125">
                <a:moveTo>
                  <a:pt x="0" y="0"/>
                </a:moveTo>
                <a:lnTo>
                  <a:pt x="3667125" y="0"/>
                </a:lnTo>
                <a:lnTo>
                  <a:pt x="3667125" y="2094845"/>
                </a:lnTo>
                <a:lnTo>
                  <a:pt x="0" y="2094845"/>
                </a:lnTo>
                <a:lnTo>
                  <a:pt x="0" y="0"/>
                </a:lnTo>
                <a:close/>
              </a:path>
            </a:pathLst>
          </a:custGeom>
          <a:blipFill>
            <a:blip r:embed="rId3">
              <a:alphaModFix amt="27000"/>
              <a:extLst>
                <a:ext uri="{96DAC541-7B7A-43D3-8B79-37D633B846F1}">
                  <asvg:svgBlip xmlns:asvg="http://schemas.microsoft.com/office/drawing/2016/SVG/main" r:embed="rId4"/>
                </a:ext>
              </a:extLst>
            </a:blip>
            <a:stretch>
              <a:fillRect l="0" t="0" r="0" b="0"/>
            </a:stretch>
          </a:blipFill>
        </p:spPr>
      </p:sp>
      <p:grpSp>
        <p:nvGrpSpPr>
          <p:cNvPr name="Group 14" id="14"/>
          <p:cNvGrpSpPr/>
          <p:nvPr/>
        </p:nvGrpSpPr>
        <p:grpSpPr>
          <a:xfrm rot="0">
            <a:off x="4139709" y="4560457"/>
            <a:ext cx="3086100" cy="5173305"/>
            <a:chOff x="0" y="0"/>
            <a:chExt cx="812800" cy="1362517"/>
          </a:xfrm>
        </p:grpSpPr>
        <p:sp>
          <p:nvSpPr>
            <p:cNvPr name="Freeform 15" id="15"/>
            <p:cNvSpPr/>
            <p:nvPr/>
          </p:nvSpPr>
          <p:spPr>
            <a:xfrm flipH="false" flipV="false" rot="0">
              <a:off x="0" y="0"/>
              <a:ext cx="812800" cy="1362517"/>
            </a:xfrm>
            <a:custGeom>
              <a:avLst/>
              <a:gdLst/>
              <a:ahLst/>
              <a:cxnLst/>
              <a:rect r="r" b="b" t="t" l="l"/>
              <a:pathLst>
                <a:path h="1362517" w="812800">
                  <a:moveTo>
                    <a:pt x="0" y="0"/>
                  </a:moveTo>
                  <a:lnTo>
                    <a:pt x="812800" y="0"/>
                  </a:lnTo>
                  <a:lnTo>
                    <a:pt x="812800" y="1362517"/>
                  </a:lnTo>
                  <a:lnTo>
                    <a:pt x="0" y="1362517"/>
                  </a:lnTo>
                  <a:close/>
                </a:path>
              </a:pathLst>
            </a:custGeom>
            <a:solidFill>
              <a:srgbClr val="FFFFFF"/>
            </a:solidFill>
          </p:spPr>
        </p:sp>
        <p:sp>
          <p:nvSpPr>
            <p:cNvPr name="TextBox 16" id="16"/>
            <p:cNvSpPr txBox="true"/>
            <p:nvPr/>
          </p:nvSpPr>
          <p:spPr>
            <a:xfrm>
              <a:off x="0" y="9525"/>
              <a:ext cx="812800" cy="1352992"/>
            </a:xfrm>
            <a:prstGeom prst="rect">
              <a:avLst/>
            </a:prstGeom>
          </p:spPr>
          <p:txBody>
            <a:bodyPr anchor="ctr" rtlCol="false" tIns="50800" lIns="50800" bIns="50800" rIns="50800"/>
            <a:lstStyle/>
            <a:p>
              <a:pPr algn="ctr">
                <a:lnSpc>
                  <a:spcPts val="2640"/>
                </a:lnSpc>
              </a:pPr>
            </a:p>
          </p:txBody>
        </p:sp>
      </p:grpSp>
      <p:grpSp>
        <p:nvGrpSpPr>
          <p:cNvPr name="Group 17" id="17"/>
          <p:cNvGrpSpPr/>
          <p:nvPr/>
        </p:nvGrpSpPr>
        <p:grpSpPr>
          <a:xfrm rot="0">
            <a:off x="7606809" y="3780529"/>
            <a:ext cx="3086100" cy="1112820"/>
            <a:chOff x="0" y="0"/>
            <a:chExt cx="812800" cy="293088"/>
          </a:xfrm>
        </p:grpSpPr>
        <p:sp>
          <p:nvSpPr>
            <p:cNvPr name="Freeform 18" id="18"/>
            <p:cNvSpPr/>
            <p:nvPr/>
          </p:nvSpPr>
          <p:spPr>
            <a:xfrm flipH="false" flipV="false" rot="0">
              <a:off x="0" y="0"/>
              <a:ext cx="812800" cy="293088"/>
            </a:xfrm>
            <a:custGeom>
              <a:avLst/>
              <a:gdLst/>
              <a:ahLst/>
              <a:cxnLst/>
              <a:rect r="r" b="b" t="t" l="l"/>
              <a:pathLst>
                <a:path h="293088" w="812800">
                  <a:moveTo>
                    <a:pt x="95328" y="0"/>
                  </a:moveTo>
                  <a:lnTo>
                    <a:pt x="717472" y="0"/>
                  </a:lnTo>
                  <a:cubicBezTo>
                    <a:pt x="770120" y="0"/>
                    <a:pt x="812800" y="42680"/>
                    <a:pt x="812800" y="95328"/>
                  </a:cubicBezTo>
                  <a:lnTo>
                    <a:pt x="812800" y="197760"/>
                  </a:lnTo>
                  <a:cubicBezTo>
                    <a:pt x="812800" y="223043"/>
                    <a:pt x="802757" y="247290"/>
                    <a:pt x="784879" y="265167"/>
                  </a:cubicBezTo>
                  <a:cubicBezTo>
                    <a:pt x="767001" y="283045"/>
                    <a:pt x="742754" y="293088"/>
                    <a:pt x="717472" y="293088"/>
                  </a:cubicBezTo>
                  <a:lnTo>
                    <a:pt x="95328" y="293088"/>
                  </a:lnTo>
                  <a:cubicBezTo>
                    <a:pt x="42680" y="293088"/>
                    <a:pt x="0" y="250408"/>
                    <a:pt x="0" y="197760"/>
                  </a:cubicBezTo>
                  <a:lnTo>
                    <a:pt x="0" y="95328"/>
                  </a:lnTo>
                  <a:cubicBezTo>
                    <a:pt x="0" y="42680"/>
                    <a:pt x="42680" y="0"/>
                    <a:pt x="95328" y="0"/>
                  </a:cubicBezTo>
                  <a:close/>
                </a:path>
              </a:pathLst>
            </a:custGeom>
            <a:solidFill>
              <a:srgbClr val="924DB2"/>
            </a:solidFill>
          </p:spPr>
        </p:sp>
        <p:sp>
          <p:nvSpPr>
            <p:cNvPr name="TextBox 19" id="19"/>
            <p:cNvSpPr txBox="true"/>
            <p:nvPr/>
          </p:nvSpPr>
          <p:spPr>
            <a:xfrm>
              <a:off x="0" y="9525"/>
              <a:ext cx="812800" cy="283563"/>
            </a:xfrm>
            <a:prstGeom prst="rect">
              <a:avLst/>
            </a:prstGeom>
          </p:spPr>
          <p:txBody>
            <a:bodyPr anchor="ctr" rtlCol="false" tIns="50800" lIns="50800" bIns="50800" rIns="50800"/>
            <a:lstStyle/>
            <a:p>
              <a:pPr algn="ctr">
                <a:lnSpc>
                  <a:spcPts val="2640"/>
                </a:lnSpc>
              </a:pPr>
            </a:p>
          </p:txBody>
        </p:sp>
      </p:grpSp>
      <p:sp>
        <p:nvSpPr>
          <p:cNvPr name="Freeform 20" id="20"/>
          <p:cNvSpPr/>
          <p:nvPr/>
        </p:nvSpPr>
        <p:spPr>
          <a:xfrm flipH="false" flipV="false" rot="0">
            <a:off x="7157765" y="5583863"/>
            <a:ext cx="3667125" cy="2094845"/>
          </a:xfrm>
          <a:custGeom>
            <a:avLst/>
            <a:gdLst/>
            <a:ahLst/>
            <a:cxnLst/>
            <a:rect r="r" b="b" t="t" l="l"/>
            <a:pathLst>
              <a:path h="2094845" w="3667125">
                <a:moveTo>
                  <a:pt x="0" y="0"/>
                </a:moveTo>
                <a:lnTo>
                  <a:pt x="3667125" y="0"/>
                </a:lnTo>
                <a:lnTo>
                  <a:pt x="3667125" y="2094845"/>
                </a:lnTo>
                <a:lnTo>
                  <a:pt x="0" y="2094845"/>
                </a:lnTo>
                <a:lnTo>
                  <a:pt x="0" y="0"/>
                </a:lnTo>
                <a:close/>
              </a:path>
            </a:pathLst>
          </a:custGeom>
          <a:blipFill>
            <a:blip r:embed="rId3">
              <a:alphaModFix amt="27000"/>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21" id="21"/>
          <p:cNvGrpSpPr/>
          <p:nvPr/>
        </p:nvGrpSpPr>
        <p:grpSpPr>
          <a:xfrm rot="0">
            <a:off x="7606809" y="4560457"/>
            <a:ext cx="3086100" cy="5173305"/>
            <a:chOff x="0" y="0"/>
            <a:chExt cx="812800" cy="1362517"/>
          </a:xfrm>
        </p:grpSpPr>
        <p:sp>
          <p:nvSpPr>
            <p:cNvPr name="Freeform 22" id="22"/>
            <p:cNvSpPr/>
            <p:nvPr/>
          </p:nvSpPr>
          <p:spPr>
            <a:xfrm flipH="false" flipV="false" rot="0">
              <a:off x="0" y="0"/>
              <a:ext cx="812800" cy="1362517"/>
            </a:xfrm>
            <a:custGeom>
              <a:avLst/>
              <a:gdLst/>
              <a:ahLst/>
              <a:cxnLst/>
              <a:rect r="r" b="b" t="t" l="l"/>
              <a:pathLst>
                <a:path h="1362517" w="812800">
                  <a:moveTo>
                    <a:pt x="0" y="0"/>
                  </a:moveTo>
                  <a:lnTo>
                    <a:pt x="812800" y="0"/>
                  </a:lnTo>
                  <a:lnTo>
                    <a:pt x="812800" y="1362517"/>
                  </a:lnTo>
                  <a:lnTo>
                    <a:pt x="0" y="1362517"/>
                  </a:lnTo>
                  <a:close/>
                </a:path>
              </a:pathLst>
            </a:custGeom>
            <a:solidFill>
              <a:srgbClr val="FFFFFF"/>
            </a:solidFill>
          </p:spPr>
        </p:sp>
        <p:sp>
          <p:nvSpPr>
            <p:cNvPr name="TextBox 23" id="23"/>
            <p:cNvSpPr txBox="true"/>
            <p:nvPr/>
          </p:nvSpPr>
          <p:spPr>
            <a:xfrm>
              <a:off x="0" y="9525"/>
              <a:ext cx="812800" cy="1352992"/>
            </a:xfrm>
            <a:prstGeom prst="rect">
              <a:avLst/>
            </a:prstGeom>
          </p:spPr>
          <p:txBody>
            <a:bodyPr anchor="ctr" rtlCol="false" tIns="50800" lIns="50800" bIns="50800" rIns="50800"/>
            <a:lstStyle/>
            <a:p>
              <a:pPr algn="ctr">
                <a:lnSpc>
                  <a:spcPts val="2640"/>
                </a:lnSpc>
              </a:pPr>
            </a:p>
          </p:txBody>
        </p:sp>
      </p:grpSp>
      <p:grpSp>
        <p:nvGrpSpPr>
          <p:cNvPr name="Group 24" id="24"/>
          <p:cNvGrpSpPr/>
          <p:nvPr/>
        </p:nvGrpSpPr>
        <p:grpSpPr>
          <a:xfrm rot="0">
            <a:off x="11073909" y="3780529"/>
            <a:ext cx="3086100" cy="1112820"/>
            <a:chOff x="0" y="0"/>
            <a:chExt cx="812800" cy="293088"/>
          </a:xfrm>
        </p:grpSpPr>
        <p:sp>
          <p:nvSpPr>
            <p:cNvPr name="Freeform 25" id="25"/>
            <p:cNvSpPr/>
            <p:nvPr/>
          </p:nvSpPr>
          <p:spPr>
            <a:xfrm flipH="false" flipV="false" rot="0">
              <a:off x="0" y="0"/>
              <a:ext cx="812800" cy="293088"/>
            </a:xfrm>
            <a:custGeom>
              <a:avLst/>
              <a:gdLst/>
              <a:ahLst/>
              <a:cxnLst/>
              <a:rect r="r" b="b" t="t" l="l"/>
              <a:pathLst>
                <a:path h="293088" w="812800">
                  <a:moveTo>
                    <a:pt x="95328" y="0"/>
                  </a:moveTo>
                  <a:lnTo>
                    <a:pt x="717472" y="0"/>
                  </a:lnTo>
                  <a:cubicBezTo>
                    <a:pt x="770120" y="0"/>
                    <a:pt x="812800" y="42680"/>
                    <a:pt x="812800" y="95328"/>
                  </a:cubicBezTo>
                  <a:lnTo>
                    <a:pt x="812800" y="197760"/>
                  </a:lnTo>
                  <a:cubicBezTo>
                    <a:pt x="812800" y="223043"/>
                    <a:pt x="802757" y="247290"/>
                    <a:pt x="784879" y="265167"/>
                  </a:cubicBezTo>
                  <a:cubicBezTo>
                    <a:pt x="767001" y="283045"/>
                    <a:pt x="742754" y="293088"/>
                    <a:pt x="717472" y="293088"/>
                  </a:cubicBezTo>
                  <a:lnTo>
                    <a:pt x="95328" y="293088"/>
                  </a:lnTo>
                  <a:cubicBezTo>
                    <a:pt x="42680" y="293088"/>
                    <a:pt x="0" y="250408"/>
                    <a:pt x="0" y="197760"/>
                  </a:cubicBezTo>
                  <a:lnTo>
                    <a:pt x="0" y="95328"/>
                  </a:lnTo>
                  <a:cubicBezTo>
                    <a:pt x="0" y="42680"/>
                    <a:pt x="42680" y="0"/>
                    <a:pt x="95328" y="0"/>
                  </a:cubicBezTo>
                  <a:close/>
                </a:path>
              </a:pathLst>
            </a:custGeom>
            <a:solidFill>
              <a:srgbClr val="F28C6D"/>
            </a:solidFill>
          </p:spPr>
        </p:sp>
        <p:sp>
          <p:nvSpPr>
            <p:cNvPr name="TextBox 26" id="26"/>
            <p:cNvSpPr txBox="true"/>
            <p:nvPr/>
          </p:nvSpPr>
          <p:spPr>
            <a:xfrm>
              <a:off x="0" y="9525"/>
              <a:ext cx="812800" cy="283563"/>
            </a:xfrm>
            <a:prstGeom prst="rect">
              <a:avLst/>
            </a:prstGeom>
          </p:spPr>
          <p:txBody>
            <a:bodyPr anchor="ctr" rtlCol="false" tIns="50800" lIns="50800" bIns="50800" rIns="50800"/>
            <a:lstStyle/>
            <a:p>
              <a:pPr algn="ctr">
                <a:lnSpc>
                  <a:spcPts val="2640"/>
                </a:lnSpc>
              </a:pPr>
            </a:p>
          </p:txBody>
        </p:sp>
      </p:grpSp>
      <p:grpSp>
        <p:nvGrpSpPr>
          <p:cNvPr name="Group 27" id="27"/>
          <p:cNvGrpSpPr/>
          <p:nvPr/>
        </p:nvGrpSpPr>
        <p:grpSpPr>
          <a:xfrm rot="0">
            <a:off x="14541009" y="3780529"/>
            <a:ext cx="3086100" cy="1112820"/>
            <a:chOff x="0" y="0"/>
            <a:chExt cx="812800" cy="293088"/>
          </a:xfrm>
        </p:grpSpPr>
        <p:sp>
          <p:nvSpPr>
            <p:cNvPr name="Freeform 28" id="28"/>
            <p:cNvSpPr/>
            <p:nvPr/>
          </p:nvSpPr>
          <p:spPr>
            <a:xfrm flipH="false" flipV="false" rot="0">
              <a:off x="0" y="0"/>
              <a:ext cx="812800" cy="293088"/>
            </a:xfrm>
            <a:custGeom>
              <a:avLst/>
              <a:gdLst/>
              <a:ahLst/>
              <a:cxnLst/>
              <a:rect r="r" b="b" t="t" l="l"/>
              <a:pathLst>
                <a:path h="293088" w="812800">
                  <a:moveTo>
                    <a:pt x="95328" y="0"/>
                  </a:moveTo>
                  <a:lnTo>
                    <a:pt x="717472" y="0"/>
                  </a:lnTo>
                  <a:cubicBezTo>
                    <a:pt x="770120" y="0"/>
                    <a:pt x="812800" y="42680"/>
                    <a:pt x="812800" y="95328"/>
                  </a:cubicBezTo>
                  <a:lnTo>
                    <a:pt x="812800" y="197760"/>
                  </a:lnTo>
                  <a:cubicBezTo>
                    <a:pt x="812800" y="223043"/>
                    <a:pt x="802757" y="247290"/>
                    <a:pt x="784879" y="265167"/>
                  </a:cubicBezTo>
                  <a:cubicBezTo>
                    <a:pt x="767001" y="283045"/>
                    <a:pt x="742754" y="293088"/>
                    <a:pt x="717472" y="293088"/>
                  </a:cubicBezTo>
                  <a:lnTo>
                    <a:pt x="95328" y="293088"/>
                  </a:lnTo>
                  <a:cubicBezTo>
                    <a:pt x="42680" y="293088"/>
                    <a:pt x="0" y="250408"/>
                    <a:pt x="0" y="197760"/>
                  </a:cubicBezTo>
                  <a:lnTo>
                    <a:pt x="0" y="95328"/>
                  </a:lnTo>
                  <a:cubicBezTo>
                    <a:pt x="0" y="42680"/>
                    <a:pt x="42680" y="0"/>
                    <a:pt x="95328" y="0"/>
                  </a:cubicBezTo>
                  <a:close/>
                </a:path>
              </a:pathLst>
            </a:custGeom>
            <a:solidFill>
              <a:srgbClr val="F2A6A6"/>
            </a:solidFill>
          </p:spPr>
        </p:sp>
        <p:sp>
          <p:nvSpPr>
            <p:cNvPr name="TextBox 29" id="29"/>
            <p:cNvSpPr txBox="true"/>
            <p:nvPr/>
          </p:nvSpPr>
          <p:spPr>
            <a:xfrm>
              <a:off x="0" y="9525"/>
              <a:ext cx="812800" cy="283563"/>
            </a:xfrm>
            <a:prstGeom prst="rect">
              <a:avLst/>
            </a:prstGeom>
          </p:spPr>
          <p:txBody>
            <a:bodyPr anchor="ctr" rtlCol="false" tIns="50800" lIns="50800" bIns="50800" rIns="50800"/>
            <a:lstStyle/>
            <a:p>
              <a:pPr algn="ctr">
                <a:lnSpc>
                  <a:spcPts val="2640"/>
                </a:lnSpc>
              </a:pPr>
            </a:p>
          </p:txBody>
        </p:sp>
      </p:grpSp>
      <p:sp>
        <p:nvSpPr>
          <p:cNvPr name="Freeform 30" id="30"/>
          <p:cNvSpPr/>
          <p:nvPr/>
        </p:nvSpPr>
        <p:spPr>
          <a:xfrm flipH="false" flipV="false" rot="0">
            <a:off x="10867641" y="5583863"/>
            <a:ext cx="3667125" cy="2094845"/>
          </a:xfrm>
          <a:custGeom>
            <a:avLst/>
            <a:gdLst/>
            <a:ahLst/>
            <a:cxnLst/>
            <a:rect r="r" b="b" t="t" l="l"/>
            <a:pathLst>
              <a:path h="2094845" w="3667125">
                <a:moveTo>
                  <a:pt x="0" y="0"/>
                </a:moveTo>
                <a:lnTo>
                  <a:pt x="3667125" y="0"/>
                </a:lnTo>
                <a:lnTo>
                  <a:pt x="3667125" y="2094845"/>
                </a:lnTo>
                <a:lnTo>
                  <a:pt x="0" y="2094845"/>
                </a:lnTo>
                <a:lnTo>
                  <a:pt x="0" y="0"/>
                </a:lnTo>
                <a:close/>
              </a:path>
            </a:pathLst>
          </a:custGeom>
          <a:blipFill>
            <a:blip r:embed="rId3">
              <a:alphaModFix amt="27000"/>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31" id="31"/>
          <p:cNvGrpSpPr/>
          <p:nvPr/>
        </p:nvGrpSpPr>
        <p:grpSpPr>
          <a:xfrm rot="0">
            <a:off x="11073909" y="4560457"/>
            <a:ext cx="3086100" cy="5173305"/>
            <a:chOff x="0" y="0"/>
            <a:chExt cx="812800" cy="1362517"/>
          </a:xfrm>
        </p:grpSpPr>
        <p:sp>
          <p:nvSpPr>
            <p:cNvPr name="Freeform 32" id="32"/>
            <p:cNvSpPr/>
            <p:nvPr/>
          </p:nvSpPr>
          <p:spPr>
            <a:xfrm flipH="false" flipV="false" rot="0">
              <a:off x="0" y="0"/>
              <a:ext cx="812800" cy="1362517"/>
            </a:xfrm>
            <a:custGeom>
              <a:avLst/>
              <a:gdLst/>
              <a:ahLst/>
              <a:cxnLst/>
              <a:rect r="r" b="b" t="t" l="l"/>
              <a:pathLst>
                <a:path h="1362517" w="812800">
                  <a:moveTo>
                    <a:pt x="0" y="0"/>
                  </a:moveTo>
                  <a:lnTo>
                    <a:pt x="812800" y="0"/>
                  </a:lnTo>
                  <a:lnTo>
                    <a:pt x="812800" y="1362517"/>
                  </a:lnTo>
                  <a:lnTo>
                    <a:pt x="0" y="1362517"/>
                  </a:lnTo>
                  <a:close/>
                </a:path>
              </a:pathLst>
            </a:custGeom>
            <a:solidFill>
              <a:srgbClr val="FFFFFF"/>
            </a:solidFill>
          </p:spPr>
        </p:sp>
        <p:sp>
          <p:nvSpPr>
            <p:cNvPr name="TextBox 33" id="33"/>
            <p:cNvSpPr txBox="true"/>
            <p:nvPr/>
          </p:nvSpPr>
          <p:spPr>
            <a:xfrm>
              <a:off x="0" y="9525"/>
              <a:ext cx="812800" cy="1352992"/>
            </a:xfrm>
            <a:prstGeom prst="rect">
              <a:avLst/>
            </a:prstGeom>
          </p:spPr>
          <p:txBody>
            <a:bodyPr anchor="ctr" rtlCol="false" tIns="50800" lIns="50800" bIns="50800" rIns="50800"/>
            <a:lstStyle/>
            <a:p>
              <a:pPr algn="ctr">
                <a:lnSpc>
                  <a:spcPts val="2640"/>
                </a:lnSpc>
              </a:pPr>
            </a:p>
          </p:txBody>
        </p:sp>
      </p:grpSp>
      <p:sp>
        <p:nvSpPr>
          <p:cNvPr name="Freeform 34" id="34"/>
          <p:cNvSpPr/>
          <p:nvPr/>
        </p:nvSpPr>
        <p:spPr>
          <a:xfrm flipH="false" flipV="false" rot="0">
            <a:off x="14258706" y="5583863"/>
            <a:ext cx="3667125" cy="2094845"/>
          </a:xfrm>
          <a:custGeom>
            <a:avLst/>
            <a:gdLst/>
            <a:ahLst/>
            <a:cxnLst/>
            <a:rect r="r" b="b" t="t" l="l"/>
            <a:pathLst>
              <a:path h="2094845" w="3667125">
                <a:moveTo>
                  <a:pt x="0" y="0"/>
                </a:moveTo>
                <a:lnTo>
                  <a:pt x="3667125" y="0"/>
                </a:lnTo>
                <a:lnTo>
                  <a:pt x="3667125" y="2094845"/>
                </a:lnTo>
                <a:lnTo>
                  <a:pt x="0" y="2094845"/>
                </a:lnTo>
                <a:lnTo>
                  <a:pt x="0" y="0"/>
                </a:lnTo>
                <a:close/>
              </a:path>
            </a:pathLst>
          </a:custGeom>
          <a:blipFill>
            <a:blip r:embed="rId3">
              <a:alphaModFix amt="27000"/>
              <a:extLst>
                <a:ext uri="{96DAC541-7B7A-43D3-8B79-37D633B846F1}">
                  <asvg:svgBlip xmlns:asvg="http://schemas.microsoft.com/office/drawing/2016/SVG/main" r:embed="rId7"/>
                </a:ext>
              </a:extLst>
            </a:blip>
            <a:stretch>
              <a:fillRect l="0" t="0" r="0" b="0"/>
            </a:stretch>
          </a:blipFill>
          <a:ln cap="sq">
            <a:noFill/>
            <a:prstDash val="solid"/>
            <a:miter/>
          </a:ln>
        </p:spPr>
      </p:sp>
      <p:grpSp>
        <p:nvGrpSpPr>
          <p:cNvPr name="Group 35" id="35"/>
          <p:cNvGrpSpPr/>
          <p:nvPr/>
        </p:nvGrpSpPr>
        <p:grpSpPr>
          <a:xfrm rot="0">
            <a:off x="14541009" y="4560457"/>
            <a:ext cx="3086100" cy="5173305"/>
            <a:chOff x="0" y="0"/>
            <a:chExt cx="812800" cy="1362517"/>
          </a:xfrm>
        </p:grpSpPr>
        <p:sp>
          <p:nvSpPr>
            <p:cNvPr name="Freeform 36" id="36"/>
            <p:cNvSpPr/>
            <p:nvPr/>
          </p:nvSpPr>
          <p:spPr>
            <a:xfrm flipH="false" flipV="false" rot="0">
              <a:off x="0" y="0"/>
              <a:ext cx="812800" cy="1362517"/>
            </a:xfrm>
            <a:custGeom>
              <a:avLst/>
              <a:gdLst/>
              <a:ahLst/>
              <a:cxnLst/>
              <a:rect r="r" b="b" t="t" l="l"/>
              <a:pathLst>
                <a:path h="1362517" w="812800">
                  <a:moveTo>
                    <a:pt x="0" y="0"/>
                  </a:moveTo>
                  <a:lnTo>
                    <a:pt x="812800" y="0"/>
                  </a:lnTo>
                  <a:lnTo>
                    <a:pt x="812800" y="1362517"/>
                  </a:lnTo>
                  <a:lnTo>
                    <a:pt x="0" y="1362517"/>
                  </a:lnTo>
                  <a:close/>
                </a:path>
              </a:pathLst>
            </a:custGeom>
            <a:solidFill>
              <a:srgbClr val="FFFFFF"/>
            </a:solidFill>
          </p:spPr>
        </p:sp>
        <p:sp>
          <p:nvSpPr>
            <p:cNvPr name="TextBox 37" id="37"/>
            <p:cNvSpPr txBox="true"/>
            <p:nvPr/>
          </p:nvSpPr>
          <p:spPr>
            <a:xfrm>
              <a:off x="0" y="9525"/>
              <a:ext cx="812800" cy="1352992"/>
            </a:xfrm>
            <a:prstGeom prst="rect">
              <a:avLst/>
            </a:prstGeom>
          </p:spPr>
          <p:txBody>
            <a:bodyPr anchor="ctr" rtlCol="false" tIns="50800" lIns="50800" bIns="50800" rIns="50800"/>
            <a:lstStyle/>
            <a:p>
              <a:pPr algn="ctr">
                <a:lnSpc>
                  <a:spcPts val="2640"/>
                </a:lnSpc>
              </a:pPr>
            </a:p>
          </p:txBody>
        </p:sp>
      </p:grpSp>
      <p:sp>
        <p:nvSpPr>
          <p:cNvPr name="AutoShape 38" id="38"/>
          <p:cNvSpPr/>
          <p:nvPr/>
        </p:nvSpPr>
        <p:spPr>
          <a:xfrm>
            <a:off x="0" y="3354057"/>
            <a:ext cx="18288000" cy="0"/>
          </a:xfrm>
          <a:prstGeom prst="line">
            <a:avLst/>
          </a:prstGeom>
          <a:ln cap="flat" w="28575">
            <a:solidFill>
              <a:srgbClr val="F2A6A6"/>
            </a:solidFill>
            <a:prstDash val="solid"/>
            <a:headEnd type="none" len="sm" w="sm"/>
            <a:tailEnd type="none" len="sm" w="sm"/>
          </a:ln>
        </p:spPr>
      </p:sp>
      <p:grpSp>
        <p:nvGrpSpPr>
          <p:cNvPr name="Group 39" id="39"/>
          <p:cNvGrpSpPr/>
          <p:nvPr/>
        </p:nvGrpSpPr>
        <p:grpSpPr>
          <a:xfrm rot="0">
            <a:off x="2080539" y="3225902"/>
            <a:ext cx="256311" cy="256311"/>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CA6D9"/>
            </a:solidFill>
          </p:spPr>
        </p:sp>
        <p:sp>
          <p:nvSpPr>
            <p:cNvPr name="TextBox 41" id="41"/>
            <p:cNvSpPr txBox="true"/>
            <p:nvPr/>
          </p:nvSpPr>
          <p:spPr>
            <a:xfrm>
              <a:off x="76200" y="85725"/>
              <a:ext cx="660400" cy="650875"/>
            </a:xfrm>
            <a:prstGeom prst="rect">
              <a:avLst/>
            </a:prstGeom>
          </p:spPr>
          <p:txBody>
            <a:bodyPr anchor="ctr" rtlCol="false" tIns="50800" lIns="50800" bIns="50800" rIns="50800"/>
            <a:lstStyle/>
            <a:p>
              <a:pPr algn="ctr">
                <a:lnSpc>
                  <a:spcPts val="2640"/>
                </a:lnSpc>
              </a:pPr>
            </a:p>
          </p:txBody>
        </p:sp>
      </p:grpSp>
      <p:grpSp>
        <p:nvGrpSpPr>
          <p:cNvPr name="Group 42" id="42"/>
          <p:cNvGrpSpPr/>
          <p:nvPr/>
        </p:nvGrpSpPr>
        <p:grpSpPr>
          <a:xfrm rot="0">
            <a:off x="5549849" y="3225902"/>
            <a:ext cx="256311" cy="256311"/>
            <a:chOff x="0" y="0"/>
            <a:chExt cx="812800" cy="812800"/>
          </a:xfrm>
        </p:grpSpPr>
        <p:sp>
          <p:nvSpPr>
            <p:cNvPr name="Freeform 43" id="4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18ED6"/>
            </a:solidFill>
          </p:spPr>
        </p:sp>
        <p:sp>
          <p:nvSpPr>
            <p:cNvPr name="TextBox 44" id="44"/>
            <p:cNvSpPr txBox="true"/>
            <p:nvPr/>
          </p:nvSpPr>
          <p:spPr>
            <a:xfrm>
              <a:off x="76200" y="85725"/>
              <a:ext cx="660400" cy="650875"/>
            </a:xfrm>
            <a:prstGeom prst="rect">
              <a:avLst/>
            </a:prstGeom>
          </p:spPr>
          <p:txBody>
            <a:bodyPr anchor="ctr" rtlCol="false" tIns="50800" lIns="50800" bIns="50800" rIns="50800"/>
            <a:lstStyle/>
            <a:p>
              <a:pPr algn="ctr">
                <a:lnSpc>
                  <a:spcPts val="2640"/>
                </a:lnSpc>
              </a:pPr>
            </a:p>
          </p:txBody>
        </p:sp>
      </p:grpSp>
      <p:grpSp>
        <p:nvGrpSpPr>
          <p:cNvPr name="Group 45" id="45"/>
          <p:cNvGrpSpPr/>
          <p:nvPr/>
        </p:nvGrpSpPr>
        <p:grpSpPr>
          <a:xfrm rot="0">
            <a:off x="9016949" y="3225902"/>
            <a:ext cx="256311" cy="256311"/>
            <a:chOff x="0" y="0"/>
            <a:chExt cx="812800" cy="812800"/>
          </a:xfrm>
        </p:grpSpPr>
        <p:sp>
          <p:nvSpPr>
            <p:cNvPr name="Freeform 46" id="4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24DB2"/>
            </a:solidFill>
          </p:spPr>
        </p:sp>
        <p:sp>
          <p:nvSpPr>
            <p:cNvPr name="TextBox 47" id="47"/>
            <p:cNvSpPr txBox="true"/>
            <p:nvPr/>
          </p:nvSpPr>
          <p:spPr>
            <a:xfrm>
              <a:off x="76200" y="85725"/>
              <a:ext cx="660400" cy="650875"/>
            </a:xfrm>
            <a:prstGeom prst="rect">
              <a:avLst/>
            </a:prstGeom>
          </p:spPr>
          <p:txBody>
            <a:bodyPr anchor="ctr" rtlCol="false" tIns="50800" lIns="50800" bIns="50800" rIns="50800"/>
            <a:lstStyle/>
            <a:p>
              <a:pPr algn="ctr">
                <a:lnSpc>
                  <a:spcPts val="2640"/>
                </a:lnSpc>
              </a:pPr>
            </a:p>
          </p:txBody>
        </p:sp>
      </p:grpSp>
      <p:grpSp>
        <p:nvGrpSpPr>
          <p:cNvPr name="Group 48" id="48"/>
          <p:cNvGrpSpPr/>
          <p:nvPr/>
        </p:nvGrpSpPr>
        <p:grpSpPr>
          <a:xfrm rot="0">
            <a:off x="12484049" y="3225902"/>
            <a:ext cx="256311" cy="256311"/>
            <a:chOff x="0" y="0"/>
            <a:chExt cx="812800" cy="812800"/>
          </a:xfrm>
        </p:grpSpPr>
        <p:sp>
          <p:nvSpPr>
            <p:cNvPr name="Freeform 49" id="4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8C6D"/>
            </a:solidFill>
          </p:spPr>
        </p:sp>
        <p:sp>
          <p:nvSpPr>
            <p:cNvPr name="TextBox 50" id="50"/>
            <p:cNvSpPr txBox="true"/>
            <p:nvPr/>
          </p:nvSpPr>
          <p:spPr>
            <a:xfrm>
              <a:off x="76200" y="85725"/>
              <a:ext cx="660400" cy="650875"/>
            </a:xfrm>
            <a:prstGeom prst="rect">
              <a:avLst/>
            </a:prstGeom>
          </p:spPr>
          <p:txBody>
            <a:bodyPr anchor="ctr" rtlCol="false" tIns="50800" lIns="50800" bIns="50800" rIns="50800"/>
            <a:lstStyle/>
            <a:p>
              <a:pPr algn="ctr">
                <a:lnSpc>
                  <a:spcPts val="2640"/>
                </a:lnSpc>
              </a:pPr>
            </a:p>
          </p:txBody>
        </p:sp>
      </p:grpSp>
      <p:grpSp>
        <p:nvGrpSpPr>
          <p:cNvPr name="Group 51" id="51"/>
          <p:cNvGrpSpPr/>
          <p:nvPr/>
        </p:nvGrpSpPr>
        <p:grpSpPr>
          <a:xfrm rot="0">
            <a:off x="15951149" y="3225902"/>
            <a:ext cx="256311" cy="256311"/>
            <a:chOff x="0" y="0"/>
            <a:chExt cx="812800" cy="812800"/>
          </a:xfrm>
        </p:grpSpPr>
        <p:sp>
          <p:nvSpPr>
            <p:cNvPr name="Freeform 52" id="5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A6A6"/>
            </a:solidFill>
          </p:spPr>
        </p:sp>
        <p:sp>
          <p:nvSpPr>
            <p:cNvPr name="TextBox 53" id="53"/>
            <p:cNvSpPr txBox="true"/>
            <p:nvPr/>
          </p:nvSpPr>
          <p:spPr>
            <a:xfrm>
              <a:off x="76200" y="85725"/>
              <a:ext cx="660400" cy="650875"/>
            </a:xfrm>
            <a:prstGeom prst="rect">
              <a:avLst/>
            </a:prstGeom>
          </p:spPr>
          <p:txBody>
            <a:bodyPr anchor="ctr" rtlCol="false" tIns="50800" lIns="50800" bIns="50800" rIns="50800"/>
            <a:lstStyle/>
            <a:p>
              <a:pPr algn="ctr">
                <a:lnSpc>
                  <a:spcPts val="2640"/>
                </a:lnSpc>
              </a:pPr>
            </a:p>
          </p:txBody>
        </p:sp>
      </p:grpSp>
      <p:sp>
        <p:nvSpPr>
          <p:cNvPr name="AutoShape 54" id="54"/>
          <p:cNvSpPr/>
          <p:nvPr/>
        </p:nvSpPr>
        <p:spPr>
          <a:xfrm>
            <a:off x="4400148" y="1047750"/>
            <a:ext cx="12859152" cy="0"/>
          </a:xfrm>
          <a:prstGeom prst="line">
            <a:avLst/>
          </a:prstGeom>
          <a:ln cap="flat" w="19050">
            <a:solidFill>
              <a:srgbClr val="FF8887"/>
            </a:solidFill>
            <a:prstDash val="solid"/>
            <a:headEnd type="none" len="sm" w="sm"/>
            <a:tailEnd type="none" len="sm" w="sm"/>
          </a:ln>
        </p:spPr>
      </p:sp>
      <p:sp>
        <p:nvSpPr>
          <p:cNvPr name="Freeform 55" id="55"/>
          <p:cNvSpPr/>
          <p:nvPr/>
        </p:nvSpPr>
        <p:spPr>
          <a:xfrm flipH="false" flipV="false" rot="0">
            <a:off x="16946073" y="-726705"/>
            <a:ext cx="2683854" cy="2365146"/>
          </a:xfrm>
          <a:custGeom>
            <a:avLst/>
            <a:gdLst/>
            <a:ahLst/>
            <a:cxnLst/>
            <a:rect r="r" b="b" t="t" l="l"/>
            <a:pathLst>
              <a:path h="2365146" w="2683854">
                <a:moveTo>
                  <a:pt x="0" y="0"/>
                </a:moveTo>
                <a:lnTo>
                  <a:pt x="2683854" y="0"/>
                </a:lnTo>
                <a:lnTo>
                  <a:pt x="2683854" y="2365147"/>
                </a:lnTo>
                <a:lnTo>
                  <a:pt x="0" y="2365147"/>
                </a:lnTo>
                <a:lnTo>
                  <a:pt x="0" y="0"/>
                </a:lnTo>
                <a:close/>
              </a:path>
            </a:pathLst>
          </a:custGeom>
          <a:blipFill>
            <a:blip r:embed="rId8">
              <a:alphaModFix amt="17000"/>
              <a:extLst>
                <a:ext uri="{96DAC541-7B7A-43D3-8B79-37D633B846F1}">
                  <asvg:svgBlip xmlns:asvg="http://schemas.microsoft.com/office/drawing/2016/SVG/main" r:embed="rId9"/>
                </a:ext>
              </a:extLst>
            </a:blip>
            <a:stretch>
              <a:fillRect l="0" t="0" r="0" b="0"/>
            </a:stretch>
          </a:blipFill>
        </p:spPr>
      </p:sp>
      <p:sp>
        <p:nvSpPr>
          <p:cNvPr name="TextBox 56" id="56"/>
          <p:cNvSpPr txBox="true"/>
          <p:nvPr/>
        </p:nvSpPr>
        <p:spPr>
          <a:xfrm rot="0">
            <a:off x="1028700" y="2179541"/>
            <a:ext cx="7412660" cy="909955"/>
          </a:xfrm>
          <a:prstGeom prst="rect">
            <a:avLst/>
          </a:prstGeom>
        </p:spPr>
        <p:txBody>
          <a:bodyPr anchor="t" rtlCol="false" tIns="0" lIns="0" bIns="0" rIns="0">
            <a:spAutoFit/>
          </a:bodyPr>
          <a:lstStyle/>
          <a:p>
            <a:pPr algn="l">
              <a:lnSpc>
                <a:spcPts val="7039"/>
              </a:lnSpc>
            </a:pPr>
            <a:r>
              <a:rPr lang="en-US" sz="6399">
                <a:solidFill>
                  <a:srgbClr val="000000"/>
                </a:solidFill>
                <a:latin typeface="Open Sans"/>
                <a:ea typeface="Open Sans"/>
                <a:cs typeface="Open Sans"/>
                <a:sym typeface="Open Sans"/>
              </a:rPr>
              <a:t>26/27 dates</a:t>
            </a:r>
          </a:p>
        </p:txBody>
      </p:sp>
      <p:sp>
        <p:nvSpPr>
          <p:cNvPr name="TextBox 57" id="57"/>
          <p:cNvSpPr txBox="true"/>
          <p:nvPr/>
        </p:nvSpPr>
        <p:spPr>
          <a:xfrm rot="0">
            <a:off x="777794" y="5023053"/>
            <a:ext cx="2843000" cy="3366636"/>
          </a:xfrm>
          <a:prstGeom prst="rect">
            <a:avLst/>
          </a:prstGeom>
        </p:spPr>
        <p:txBody>
          <a:bodyPr anchor="t" rtlCol="false" tIns="0" lIns="0" bIns="0" rIns="0">
            <a:spAutoFit/>
          </a:bodyPr>
          <a:lstStyle/>
          <a:p>
            <a:pPr algn="ctr">
              <a:lnSpc>
                <a:spcPts val="4487"/>
              </a:lnSpc>
            </a:pPr>
            <a:r>
              <a:rPr lang="en-US" sz="3205">
                <a:solidFill>
                  <a:srgbClr val="000000"/>
                </a:solidFill>
                <a:latin typeface="Roboto"/>
                <a:ea typeface="Roboto"/>
                <a:cs typeface="Roboto"/>
                <a:sym typeface="Roboto"/>
              </a:rPr>
              <a:t>The national deadline for Year 6 pupils to apply for a s</a:t>
            </a:r>
            <a:r>
              <a:rPr lang="en-US" sz="3205">
                <a:solidFill>
                  <a:srgbClr val="000000"/>
                </a:solidFill>
                <a:latin typeface="Roboto"/>
                <a:ea typeface="Roboto"/>
                <a:cs typeface="Roboto"/>
                <a:sym typeface="Roboto"/>
              </a:rPr>
              <a:t>econdary school</a:t>
            </a:r>
          </a:p>
        </p:txBody>
      </p:sp>
      <p:sp>
        <p:nvSpPr>
          <p:cNvPr name="TextBox 58" id="58"/>
          <p:cNvSpPr txBox="true"/>
          <p:nvPr/>
        </p:nvSpPr>
        <p:spPr>
          <a:xfrm rot="0">
            <a:off x="4485827" y="5304040"/>
            <a:ext cx="2452862" cy="2804661"/>
          </a:xfrm>
          <a:prstGeom prst="rect">
            <a:avLst/>
          </a:prstGeom>
        </p:spPr>
        <p:txBody>
          <a:bodyPr anchor="t" rtlCol="false" tIns="0" lIns="0" bIns="0" rIns="0">
            <a:spAutoFit/>
          </a:bodyPr>
          <a:lstStyle/>
          <a:p>
            <a:pPr algn="ctr">
              <a:lnSpc>
                <a:spcPts val="4487"/>
              </a:lnSpc>
            </a:pPr>
            <a:r>
              <a:rPr lang="en-US" sz="3205">
                <a:solidFill>
                  <a:srgbClr val="000000"/>
                </a:solidFill>
                <a:latin typeface="Roboto"/>
                <a:ea typeface="Roboto"/>
                <a:cs typeface="Roboto"/>
                <a:sym typeface="Roboto"/>
              </a:rPr>
              <a:t>Receive secondary school place offer</a:t>
            </a:r>
          </a:p>
          <a:p>
            <a:pPr algn="ctr">
              <a:lnSpc>
                <a:spcPts val="4487"/>
              </a:lnSpc>
            </a:pPr>
          </a:p>
        </p:txBody>
      </p:sp>
      <p:sp>
        <p:nvSpPr>
          <p:cNvPr name="TextBox 59" id="59"/>
          <p:cNvSpPr txBox="true"/>
          <p:nvPr/>
        </p:nvSpPr>
        <p:spPr>
          <a:xfrm rot="0">
            <a:off x="1228853" y="3980705"/>
            <a:ext cx="1969192" cy="356234"/>
          </a:xfrm>
          <a:prstGeom prst="rect">
            <a:avLst/>
          </a:prstGeom>
        </p:spPr>
        <p:txBody>
          <a:bodyPr anchor="t" rtlCol="false" tIns="0" lIns="0" bIns="0" rIns="0">
            <a:spAutoFit/>
          </a:bodyPr>
          <a:lstStyle/>
          <a:p>
            <a:pPr algn="ctr">
              <a:lnSpc>
                <a:spcPts val="2940"/>
              </a:lnSpc>
            </a:pPr>
            <a:r>
              <a:rPr lang="en-US" sz="2100" b="true">
                <a:solidFill>
                  <a:srgbClr val="FFFFFF"/>
                </a:solidFill>
                <a:latin typeface="Open Sans Bold"/>
                <a:ea typeface="Open Sans Bold"/>
                <a:cs typeface="Open Sans Bold"/>
                <a:sym typeface="Open Sans Bold"/>
              </a:rPr>
              <a:t>31 October</a:t>
            </a:r>
          </a:p>
        </p:txBody>
      </p:sp>
      <p:sp>
        <p:nvSpPr>
          <p:cNvPr name="TextBox 60" id="60"/>
          <p:cNvSpPr txBox="true"/>
          <p:nvPr/>
        </p:nvSpPr>
        <p:spPr>
          <a:xfrm rot="0">
            <a:off x="4698163" y="3980705"/>
            <a:ext cx="1969192" cy="356234"/>
          </a:xfrm>
          <a:prstGeom prst="rect">
            <a:avLst/>
          </a:prstGeom>
        </p:spPr>
        <p:txBody>
          <a:bodyPr anchor="t" rtlCol="false" tIns="0" lIns="0" bIns="0" rIns="0">
            <a:spAutoFit/>
          </a:bodyPr>
          <a:lstStyle/>
          <a:p>
            <a:pPr algn="ctr">
              <a:lnSpc>
                <a:spcPts val="2940"/>
              </a:lnSpc>
            </a:pPr>
            <a:r>
              <a:rPr lang="en-US" sz="2100" b="true">
                <a:solidFill>
                  <a:srgbClr val="FFFFFF"/>
                </a:solidFill>
                <a:latin typeface="Open Sans Bold"/>
                <a:ea typeface="Open Sans Bold"/>
                <a:cs typeface="Open Sans Bold"/>
                <a:sym typeface="Open Sans Bold"/>
              </a:rPr>
              <a:t>1 March</a:t>
            </a:r>
          </a:p>
        </p:txBody>
      </p:sp>
      <p:sp>
        <p:nvSpPr>
          <p:cNvPr name="TextBox 61" id="61"/>
          <p:cNvSpPr txBox="true"/>
          <p:nvPr/>
        </p:nvSpPr>
        <p:spPr>
          <a:xfrm rot="0">
            <a:off x="8124211" y="5585028"/>
            <a:ext cx="2298100" cy="2242686"/>
          </a:xfrm>
          <a:prstGeom prst="rect">
            <a:avLst/>
          </a:prstGeom>
        </p:spPr>
        <p:txBody>
          <a:bodyPr anchor="t" rtlCol="false" tIns="0" lIns="0" bIns="0" rIns="0">
            <a:spAutoFit/>
          </a:bodyPr>
          <a:lstStyle/>
          <a:p>
            <a:pPr algn="ctr">
              <a:lnSpc>
                <a:spcPts val="4487"/>
              </a:lnSpc>
            </a:pPr>
            <a:r>
              <a:rPr lang="en-US" sz="3205">
                <a:solidFill>
                  <a:srgbClr val="000000"/>
                </a:solidFill>
                <a:latin typeface="Roboto"/>
                <a:ea typeface="Roboto"/>
                <a:cs typeface="Roboto"/>
                <a:sym typeface="Roboto"/>
              </a:rPr>
              <a:t>Deadline for appeals or requested changes</a:t>
            </a:r>
          </a:p>
        </p:txBody>
      </p:sp>
      <p:sp>
        <p:nvSpPr>
          <p:cNvPr name="TextBox 62" id="62"/>
          <p:cNvSpPr txBox="true"/>
          <p:nvPr/>
        </p:nvSpPr>
        <p:spPr>
          <a:xfrm rot="0">
            <a:off x="8165263" y="3980705"/>
            <a:ext cx="1969192" cy="356234"/>
          </a:xfrm>
          <a:prstGeom prst="rect">
            <a:avLst/>
          </a:prstGeom>
        </p:spPr>
        <p:txBody>
          <a:bodyPr anchor="t" rtlCol="false" tIns="0" lIns="0" bIns="0" rIns="0">
            <a:spAutoFit/>
          </a:bodyPr>
          <a:lstStyle/>
          <a:p>
            <a:pPr algn="ctr">
              <a:lnSpc>
                <a:spcPts val="2940"/>
              </a:lnSpc>
            </a:pPr>
            <a:r>
              <a:rPr lang="en-US" sz="2100" b="true">
                <a:solidFill>
                  <a:srgbClr val="FFFFFF"/>
                </a:solidFill>
                <a:latin typeface="Open Sans Bold"/>
                <a:ea typeface="Open Sans Bold"/>
                <a:cs typeface="Open Sans Bold"/>
                <a:sym typeface="Open Sans Bold"/>
              </a:rPr>
              <a:t>15 March</a:t>
            </a:r>
          </a:p>
        </p:txBody>
      </p:sp>
      <p:sp>
        <p:nvSpPr>
          <p:cNvPr name="TextBox 63" id="63"/>
          <p:cNvSpPr txBox="true"/>
          <p:nvPr/>
        </p:nvSpPr>
        <p:spPr>
          <a:xfrm rot="0">
            <a:off x="11438705" y="6147003"/>
            <a:ext cx="2488489" cy="1118736"/>
          </a:xfrm>
          <a:prstGeom prst="rect">
            <a:avLst/>
          </a:prstGeom>
        </p:spPr>
        <p:txBody>
          <a:bodyPr anchor="t" rtlCol="false" tIns="0" lIns="0" bIns="0" rIns="0">
            <a:spAutoFit/>
          </a:bodyPr>
          <a:lstStyle/>
          <a:p>
            <a:pPr algn="ctr">
              <a:lnSpc>
                <a:spcPts val="4487"/>
              </a:lnSpc>
            </a:pPr>
            <a:r>
              <a:rPr lang="en-US" sz="3205">
                <a:solidFill>
                  <a:srgbClr val="000000"/>
                </a:solidFill>
                <a:latin typeface="Roboto"/>
                <a:ea typeface="Roboto"/>
                <a:cs typeface="Roboto"/>
                <a:sym typeface="Roboto"/>
              </a:rPr>
              <a:t>Y6 Residential</a:t>
            </a:r>
          </a:p>
        </p:txBody>
      </p:sp>
      <p:sp>
        <p:nvSpPr>
          <p:cNvPr name="TextBox 64" id="64"/>
          <p:cNvSpPr txBox="true"/>
          <p:nvPr/>
        </p:nvSpPr>
        <p:spPr>
          <a:xfrm rot="0">
            <a:off x="15094516" y="6427990"/>
            <a:ext cx="1974139" cy="556761"/>
          </a:xfrm>
          <a:prstGeom prst="rect">
            <a:avLst/>
          </a:prstGeom>
        </p:spPr>
        <p:txBody>
          <a:bodyPr anchor="t" rtlCol="false" tIns="0" lIns="0" bIns="0" rIns="0">
            <a:spAutoFit/>
          </a:bodyPr>
          <a:lstStyle/>
          <a:p>
            <a:pPr algn="ctr">
              <a:lnSpc>
                <a:spcPts val="4487"/>
              </a:lnSpc>
            </a:pPr>
            <a:r>
              <a:rPr lang="en-US" sz="3205">
                <a:solidFill>
                  <a:srgbClr val="000000"/>
                </a:solidFill>
                <a:latin typeface="Roboto"/>
                <a:ea typeface="Roboto"/>
                <a:cs typeface="Roboto"/>
                <a:sym typeface="Roboto"/>
              </a:rPr>
              <a:t>SATs week</a:t>
            </a:r>
          </a:p>
        </p:txBody>
      </p:sp>
      <p:sp>
        <p:nvSpPr>
          <p:cNvPr name="TextBox 65" id="65"/>
          <p:cNvSpPr txBox="true"/>
          <p:nvPr/>
        </p:nvSpPr>
        <p:spPr>
          <a:xfrm rot="0">
            <a:off x="11632363" y="3980705"/>
            <a:ext cx="1969192" cy="356234"/>
          </a:xfrm>
          <a:prstGeom prst="rect">
            <a:avLst/>
          </a:prstGeom>
        </p:spPr>
        <p:txBody>
          <a:bodyPr anchor="t" rtlCol="false" tIns="0" lIns="0" bIns="0" rIns="0">
            <a:spAutoFit/>
          </a:bodyPr>
          <a:lstStyle/>
          <a:p>
            <a:pPr algn="ctr">
              <a:lnSpc>
                <a:spcPts val="2940"/>
              </a:lnSpc>
            </a:pPr>
            <a:r>
              <a:rPr lang="en-US" sz="2100" b="true">
                <a:solidFill>
                  <a:srgbClr val="FFFFFF"/>
                </a:solidFill>
                <a:latin typeface="Open Sans Bold"/>
                <a:ea typeface="Open Sans Bold"/>
                <a:cs typeface="Open Sans Bold"/>
                <a:sym typeface="Open Sans Bold"/>
              </a:rPr>
              <a:t>17 - 19 March</a:t>
            </a:r>
          </a:p>
        </p:txBody>
      </p:sp>
      <p:sp>
        <p:nvSpPr>
          <p:cNvPr name="TextBox 66" id="66"/>
          <p:cNvSpPr txBox="true"/>
          <p:nvPr/>
        </p:nvSpPr>
        <p:spPr>
          <a:xfrm rot="0">
            <a:off x="15099463" y="3980705"/>
            <a:ext cx="1969192" cy="356234"/>
          </a:xfrm>
          <a:prstGeom prst="rect">
            <a:avLst/>
          </a:prstGeom>
        </p:spPr>
        <p:txBody>
          <a:bodyPr anchor="t" rtlCol="false" tIns="0" lIns="0" bIns="0" rIns="0">
            <a:spAutoFit/>
          </a:bodyPr>
          <a:lstStyle/>
          <a:p>
            <a:pPr algn="ctr">
              <a:lnSpc>
                <a:spcPts val="2940"/>
              </a:lnSpc>
            </a:pPr>
            <a:r>
              <a:rPr lang="en-US" sz="2100" b="true">
                <a:solidFill>
                  <a:srgbClr val="FFFFFF"/>
                </a:solidFill>
                <a:latin typeface="Open Sans Bold"/>
                <a:ea typeface="Open Sans Bold"/>
                <a:cs typeface="Open Sans Bold"/>
                <a:sym typeface="Open Sans Bold"/>
              </a:rPr>
              <a:t>10 - 13 May</a:t>
            </a:r>
          </a:p>
        </p:txBody>
      </p:sp>
      <p:sp>
        <p:nvSpPr>
          <p:cNvPr name="TextBox 67" id="67"/>
          <p:cNvSpPr txBox="true"/>
          <p:nvPr/>
        </p:nvSpPr>
        <p:spPr>
          <a:xfrm rot="0">
            <a:off x="1028700" y="856297"/>
            <a:ext cx="3010042" cy="354330"/>
          </a:xfrm>
          <a:prstGeom prst="rect">
            <a:avLst/>
          </a:prstGeom>
        </p:spPr>
        <p:txBody>
          <a:bodyPr anchor="t" rtlCol="false" tIns="0" lIns="0" bIns="0" rIns="0">
            <a:spAutoFit/>
          </a:bodyPr>
          <a:lstStyle/>
          <a:p>
            <a:pPr algn="l">
              <a:lnSpc>
                <a:spcPts val="2640"/>
              </a:lnSpc>
              <a:spcBef>
                <a:spcPct val="0"/>
              </a:spcBef>
            </a:pPr>
            <a:r>
              <a:rPr lang="en-US" sz="2400" spc="184">
                <a:solidFill>
                  <a:srgbClr val="000000"/>
                </a:solidFill>
                <a:latin typeface="Roboto"/>
                <a:ea typeface="Roboto"/>
                <a:cs typeface="Roboto"/>
                <a:sym typeface="Roboto"/>
              </a:rPr>
              <a:t>PRESENTATION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AutoShape 3" id="3"/>
          <p:cNvSpPr/>
          <p:nvPr/>
        </p:nvSpPr>
        <p:spPr>
          <a:xfrm>
            <a:off x="4400148" y="1047750"/>
            <a:ext cx="12859152" cy="0"/>
          </a:xfrm>
          <a:prstGeom prst="line">
            <a:avLst/>
          </a:prstGeom>
          <a:ln cap="flat" w="19050">
            <a:solidFill>
              <a:srgbClr val="FFFFFF"/>
            </a:solidFill>
            <a:prstDash val="solid"/>
            <a:headEnd type="none" len="sm" w="sm"/>
            <a:tailEnd type="none" len="sm" w="sm"/>
          </a:ln>
        </p:spPr>
      </p:sp>
      <p:sp>
        <p:nvSpPr>
          <p:cNvPr name="Freeform 4" id="4"/>
          <p:cNvSpPr/>
          <p:nvPr/>
        </p:nvSpPr>
        <p:spPr>
          <a:xfrm flipH="false" flipV="false" rot="2225754">
            <a:off x="-1123879" y="7641614"/>
            <a:ext cx="7315200" cy="2810256"/>
          </a:xfrm>
          <a:custGeom>
            <a:avLst/>
            <a:gdLst/>
            <a:ahLst/>
            <a:cxnLst/>
            <a:rect r="r" b="b" t="t" l="l"/>
            <a:pathLst>
              <a:path h="2810256" w="7315200">
                <a:moveTo>
                  <a:pt x="0" y="0"/>
                </a:moveTo>
                <a:lnTo>
                  <a:pt x="7315200" y="0"/>
                </a:lnTo>
                <a:lnTo>
                  <a:pt x="7315200" y="2810256"/>
                </a:lnTo>
                <a:lnTo>
                  <a:pt x="0" y="2810256"/>
                </a:lnTo>
                <a:lnTo>
                  <a:pt x="0" y="0"/>
                </a:lnTo>
                <a:close/>
              </a:path>
            </a:pathLst>
          </a:custGeom>
          <a:blipFill>
            <a:blip r:embed="rId3">
              <a:alphaModFix amt="27000"/>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TextBox 5" id="5"/>
          <p:cNvSpPr txBox="true"/>
          <p:nvPr/>
        </p:nvSpPr>
        <p:spPr>
          <a:xfrm rot="0">
            <a:off x="1362075" y="2065973"/>
            <a:ext cx="15563850" cy="6590664"/>
          </a:xfrm>
          <a:prstGeom prst="rect">
            <a:avLst/>
          </a:prstGeom>
        </p:spPr>
        <p:txBody>
          <a:bodyPr anchor="t" rtlCol="false" tIns="0" lIns="0" bIns="0" rIns="0">
            <a:spAutoFit/>
          </a:bodyPr>
          <a:lstStyle/>
          <a:p>
            <a:pPr algn="ctr">
              <a:lnSpc>
                <a:spcPts val="5499"/>
              </a:lnSpc>
              <a:spcBef>
                <a:spcPct val="0"/>
              </a:spcBef>
            </a:pPr>
            <a:r>
              <a:rPr lang="en-US" b="true" sz="4999" spc="384">
                <a:solidFill>
                  <a:srgbClr val="FFFFFF"/>
                </a:solidFill>
                <a:latin typeface="Canva Sans Bold"/>
                <a:ea typeface="Canva Sans Bold"/>
                <a:cs typeface="Canva Sans Bold"/>
                <a:sym typeface="Canva Sans Bold"/>
              </a:rPr>
              <a:t>We are very excited for the year ahead and we are confident the children will continue to work hard and enjoy their last year at Oxton St Saviour’s. </a:t>
            </a:r>
          </a:p>
          <a:p>
            <a:pPr algn="ctr">
              <a:lnSpc>
                <a:spcPts val="4289"/>
              </a:lnSpc>
              <a:spcBef>
                <a:spcPct val="0"/>
              </a:spcBef>
            </a:pPr>
          </a:p>
          <a:p>
            <a:pPr algn="ctr">
              <a:lnSpc>
                <a:spcPts val="4289"/>
              </a:lnSpc>
              <a:spcBef>
                <a:spcPct val="0"/>
              </a:spcBef>
            </a:pPr>
          </a:p>
          <a:p>
            <a:pPr algn="ctr">
              <a:lnSpc>
                <a:spcPts val="4289"/>
              </a:lnSpc>
              <a:spcBef>
                <a:spcPct val="0"/>
              </a:spcBef>
            </a:pPr>
            <a:r>
              <a:rPr lang="en-US" b="true" sz="3899" spc="300">
                <a:solidFill>
                  <a:srgbClr val="FFFFFF"/>
                </a:solidFill>
                <a:latin typeface="Canva Sans Bold"/>
                <a:ea typeface="Canva Sans Bold"/>
                <a:cs typeface="Canva Sans Bold"/>
                <a:sym typeface="Canva Sans Bold"/>
              </a:rPr>
              <a:t>We are always here to help in any way that we can. If you have any concerns, the best way to contact us is on the playground or via the office email.</a:t>
            </a:r>
          </a:p>
          <a:p>
            <a:pPr algn="ctr">
              <a:lnSpc>
                <a:spcPts val="4289"/>
              </a:lnSpc>
              <a:spcBef>
                <a:spcPct val="0"/>
              </a:spcBef>
            </a:pPr>
          </a:p>
          <a:p>
            <a:pPr algn="ctr">
              <a:lnSpc>
                <a:spcPts val="4289"/>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DAHVLtk7ha8</dc:identifier>
  <dcterms:modified xsi:type="dcterms:W3CDTF">2011-08-01T06:04:30Z</dcterms:modified>
  <cp:revision>1</cp:revision>
  <dc:title>Year 6 Rowan Class 2026 - 2027</dc:title>
</cp:coreProperties>
</file>