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56" r:id="rId2"/>
    <p:sldId id="257" r:id="rId3"/>
    <p:sldId id="270" r:id="rId4"/>
    <p:sldId id="258" r:id="rId5"/>
    <p:sldId id="272" r:id="rId6"/>
    <p:sldId id="266" r:id="rId7"/>
    <p:sldId id="261" r:id="rId8"/>
    <p:sldId id="271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53516-AA04-41C7-BD3D-715EAA46F5E7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5F69D-CACC-40BB-A1F0-4DD43DE59D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857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5F69D-CACC-40BB-A1F0-4DD43DE59D8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396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1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44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64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21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79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54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7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90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68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68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63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98C52-20D8-4361-A31D-3F94CDEBCCDC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97044-B210-4477-9A29-AF197EB48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9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pellingframe.co.uk/" TargetMode="External"/><Relationship Id="rId2" Type="http://schemas.openxmlformats.org/officeDocument/2006/relationships/hyperlink" Target="https://www.topmarks.co.uk/maths-games/hit-the-butt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ooksfortopics.com/year-2" TargetMode="External"/><Relationship Id="rId4" Type="http://schemas.openxmlformats.org/officeDocument/2006/relationships/hyperlink" Target="https://www.ictgame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1167" y="4352171"/>
            <a:ext cx="3947847" cy="2091210"/>
          </a:xfrm>
        </p:spPr>
        <p:txBody>
          <a:bodyPr>
            <a:normAutofit/>
          </a:bodyPr>
          <a:lstStyle/>
          <a:p>
            <a:r>
              <a:rPr lang="en-GB" sz="2400" b="1" u="sng" dirty="0" smtClean="0">
                <a:solidFill>
                  <a:schemeClr val="tx1"/>
                </a:solidFill>
              </a:rPr>
              <a:t>Staff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Miss Down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Miss </a:t>
            </a:r>
            <a:r>
              <a:rPr lang="en-GB" sz="2400" dirty="0" smtClean="0">
                <a:solidFill>
                  <a:schemeClr val="tx1"/>
                </a:solidFill>
              </a:rPr>
              <a:t>Miller</a:t>
            </a: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Miss Cowling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4401119" y="2011422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6121" y="2462333"/>
            <a:ext cx="64117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Welcome to Year Two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 are Poplar Class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1682" y="427665"/>
            <a:ext cx="2348878" cy="17544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65002" y="4469396"/>
            <a:ext cx="2481447" cy="18534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098711" y="300683"/>
            <a:ext cx="2604816" cy="19455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9116" y="4526459"/>
            <a:ext cx="2448174" cy="1828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55616" y="431313"/>
            <a:ext cx="2377706" cy="177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81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Two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823" y="131161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/>
              <a:t>Year Two </a:t>
            </a:r>
            <a:r>
              <a:rPr lang="en-GB" dirty="0"/>
              <a:t>is all about </a:t>
            </a:r>
            <a:r>
              <a:rPr lang="en-GB" dirty="0" smtClean="0"/>
              <a:t>continuing to develop </a:t>
            </a:r>
            <a:r>
              <a:rPr lang="en-GB" dirty="0"/>
              <a:t>independence so</a:t>
            </a:r>
            <a:r>
              <a:rPr lang="en-GB" dirty="0" smtClean="0"/>
              <a:t> the children are encouraged to look after their own possessions.</a:t>
            </a:r>
          </a:p>
          <a:p>
            <a:pPr marL="0" indent="0" algn="ctr">
              <a:buNone/>
            </a:pPr>
            <a:r>
              <a:rPr lang="en-GB" dirty="0" smtClean="0"/>
              <a:t>Each morning coats</a:t>
            </a:r>
            <a:r>
              <a:rPr lang="en-GB" dirty="0"/>
              <a:t>, lunch boxes, water </a:t>
            </a:r>
            <a:r>
              <a:rPr lang="en-GB" dirty="0" smtClean="0"/>
              <a:t>bottles, </a:t>
            </a:r>
            <a:r>
              <a:rPr lang="en-GB" dirty="0"/>
              <a:t>fruit </a:t>
            </a:r>
            <a:r>
              <a:rPr lang="en-GB" dirty="0" smtClean="0"/>
              <a:t>snacks and books </a:t>
            </a:r>
            <a:r>
              <a:rPr lang="en-GB" dirty="0"/>
              <a:t>are all </a:t>
            </a:r>
            <a:r>
              <a:rPr lang="en-GB" dirty="0" smtClean="0"/>
              <a:t>put in the correct places </a:t>
            </a:r>
            <a:r>
              <a:rPr lang="en-GB" dirty="0"/>
              <a:t>by the children</a:t>
            </a:r>
            <a:r>
              <a:rPr lang="en-GB" dirty="0" smtClean="0"/>
              <a:t>.</a:t>
            </a:r>
          </a:p>
          <a:p>
            <a:pPr marL="0" indent="0" algn="ctr">
              <a:buNone/>
            </a:pPr>
            <a:r>
              <a:rPr lang="en-GB" dirty="0" smtClean="0"/>
              <a:t>Children are rewarded with Dojos throughout the day for good behaviour and hard work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  <p:pic>
        <p:nvPicPr>
          <p:cNvPr id="9219" name="Picture 3" descr="C:\Users\jrodgers\AppData\Local\Microsoft\Windows\Temporary Internet Files\Content.IE5\I2HHXEDY\631904_orig-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480052"/>
            <a:ext cx="2890639" cy="137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38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Routines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Doors open at </a:t>
            </a:r>
            <a:r>
              <a:rPr lang="en-GB" dirty="0" smtClean="0"/>
              <a:t>8.45am. The </a:t>
            </a:r>
            <a:r>
              <a:rPr lang="en-GB" dirty="0"/>
              <a:t>earlier the children are in, the quicker learning can start</a:t>
            </a:r>
            <a:r>
              <a:rPr lang="en-GB" dirty="0" smtClean="0"/>
              <a:t>. The children have 4 maths problems and independent reading to complete before phonics and reading groups begin at 9am.</a:t>
            </a:r>
          </a:p>
          <a:p>
            <a:r>
              <a:rPr lang="en-GB" dirty="0" smtClean="0"/>
              <a:t>PE is </a:t>
            </a:r>
            <a:r>
              <a:rPr lang="en-GB" dirty="0" smtClean="0"/>
              <a:t>Wednesday and Thursday</a:t>
            </a:r>
            <a:r>
              <a:rPr lang="en-GB" dirty="0"/>
              <a:t>s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 smtClean="0"/>
              <a:t>Reading </a:t>
            </a:r>
            <a:r>
              <a:rPr lang="en-GB" dirty="0" smtClean="0"/>
              <a:t>books and spellings </a:t>
            </a:r>
            <a:r>
              <a:rPr lang="en-GB" dirty="0"/>
              <a:t>will be sent </a:t>
            </a:r>
            <a:r>
              <a:rPr lang="en-GB" dirty="0" smtClean="0"/>
              <a:t>home each </a:t>
            </a:r>
            <a:r>
              <a:rPr lang="en-GB" dirty="0" smtClean="0"/>
              <a:t>Friday.</a:t>
            </a:r>
            <a:endParaRPr lang="en-GB" dirty="0"/>
          </a:p>
          <a:p>
            <a:r>
              <a:rPr lang="en-GB" dirty="0" smtClean="0"/>
              <a:t>Homework ideas for each term will be posted on the class page of the website.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66375"/>
            <a:ext cx="1140051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7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Curriculum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9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Please view the school’s website for a detailed, termly summary of all curriculum </a:t>
            </a:r>
            <a:r>
              <a:rPr lang="en-GB" dirty="0" smtClean="0"/>
              <a:t>areas</a:t>
            </a:r>
          </a:p>
          <a:p>
            <a:pPr marL="0" indent="0" algn="ctr">
              <a:buNone/>
            </a:pPr>
            <a:endParaRPr lang="en-GB" dirty="0"/>
          </a:p>
          <a:p>
            <a:pPr algn="ctr"/>
            <a:r>
              <a:rPr lang="en-GB" dirty="0" smtClean="0"/>
              <a:t>English – RWI and Literacy Counts</a:t>
            </a:r>
            <a:endParaRPr lang="en-GB" b="1" dirty="0" smtClean="0"/>
          </a:p>
          <a:p>
            <a:pPr algn="ctr"/>
            <a:r>
              <a:rPr lang="en-GB" dirty="0" smtClean="0"/>
              <a:t>Maths – White Rose activities supplemented with a range of reasoning and problem solving </a:t>
            </a:r>
          </a:p>
          <a:p>
            <a:pPr algn="ctr"/>
            <a:r>
              <a:rPr lang="en-GB" dirty="0" smtClean="0"/>
              <a:t>History/geography and art/DT taught during alternative half terms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</p:txBody>
      </p:sp>
      <p:pic>
        <p:nvPicPr>
          <p:cNvPr id="3077" name="Picture 5" descr="C:\Users\jrodgers\AppData\Local\Microsoft\Windows\Temporary Internet Files\Content.IE5\VY2D3IFF\3292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05631"/>
            <a:ext cx="2577932" cy="130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43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Stage 1 SAT tests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These are now non statutory for KS1 but will still be used to inform assessment at the end of Year 2.</a:t>
            </a:r>
          </a:p>
          <a:p>
            <a:r>
              <a:rPr lang="en-GB" dirty="0" smtClean="0"/>
              <a:t>There are 2 maths papers and 2 reading papers along with an optional spelling, grammar and punctuation test</a:t>
            </a:r>
          </a:p>
          <a:p>
            <a:r>
              <a:rPr lang="en-GB" dirty="0" smtClean="0"/>
              <a:t>Writing is teacher assessed</a:t>
            </a:r>
          </a:p>
          <a:p>
            <a:r>
              <a:rPr lang="en-GB" dirty="0" smtClean="0"/>
              <a:t>Examples of past SAT papers are on the table for you to have a look at if you’d like.</a:t>
            </a:r>
          </a:p>
          <a:p>
            <a:r>
              <a:rPr lang="en-GB" dirty="0" smtClean="0"/>
              <a:t>No extra preparation at home is needed. The children will cover what they need to know in class over the year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42737"/>
            <a:ext cx="1716416" cy="8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38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Please provide a named water bottle for your child.</a:t>
            </a:r>
          </a:p>
          <a:p>
            <a:r>
              <a:rPr lang="en-GB" dirty="0" smtClean="0"/>
              <a:t>Vegetable or fruit snacks only please.</a:t>
            </a:r>
          </a:p>
          <a:p>
            <a:r>
              <a:rPr lang="en-GB" dirty="0" smtClean="0"/>
              <a:t>School fruit is available each day.</a:t>
            </a:r>
          </a:p>
          <a:p>
            <a:r>
              <a:rPr lang="en-GB" dirty="0" smtClean="0"/>
              <a:t>Please provide a coat every day as we often learn outside.</a:t>
            </a:r>
          </a:p>
          <a:p>
            <a:r>
              <a:rPr lang="en-GB" dirty="0" smtClean="0"/>
              <a:t>Please name all clothes, coats and possessions.</a:t>
            </a:r>
          </a:p>
          <a:p>
            <a:r>
              <a:rPr lang="en-GB" dirty="0" smtClean="0"/>
              <a:t>Reading books need to be back in school by Wednesday in order for them to be changed over and given out again by Friday.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42" name="Picture 2" descr="C:\Users\jrodgers\AppData\Local\Microsoft\Windows\Temporary Internet Files\Content.IE5\KP7ANHIG\6813883350_25c9c458c5_z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88640"/>
            <a:ext cx="2020433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jrodgers\AppData\Local\Microsoft\Windows\Temporary Internet Files\Content.IE5\CKWPOSZE\Single_appl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8640"/>
            <a:ext cx="1049423" cy="123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26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can you support at home?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GB" sz="8000" b="1" dirty="0"/>
              <a:t>Reading</a:t>
            </a:r>
          </a:p>
          <a:p>
            <a:pPr marL="0" indent="0" algn="ctr">
              <a:buNone/>
            </a:pPr>
            <a:r>
              <a:rPr lang="en-GB" sz="8000" dirty="0" smtClean="0"/>
              <a:t>Daily reading of books from school.</a:t>
            </a:r>
            <a:endParaRPr lang="en-GB" sz="8000" dirty="0"/>
          </a:p>
          <a:p>
            <a:pPr marL="0" indent="0" algn="ctr">
              <a:buNone/>
            </a:pPr>
            <a:r>
              <a:rPr lang="en-GB" sz="8000" dirty="0"/>
              <a:t>Use the Year 2 guided reading questions during reading </a:t>
            </a:r>
            <a:r>
              <a:rPr lang="en-GB" sz="8000" dirty="0" smtClean="0"/>
              <a:t>sessions to help develop comprehension skills.</a:t>
            </a:r>
            <a:endParaRPr lang="en-GB" sz="8000" dirty="0"/>
          </a:p>
          <a:p>
            <a:pPr marL="0" indent="0" algn="ctr">
              <a:buNone/>
            </a:pPr>
            <a:r>
              <a:rPr lang="en-GB" sz="8000" dirty="0" smtClean="0"/>
              <a:t>Share </a:t>
            </a:r>
            <a:r>
              <a:rPr lang="en-GB" sz="8000" dirty="0"/>
              <a:t>a wide range of books </a:t>
            </a:r>
            <a:r>
              <a:rPr lang="en-GB" sz="8000" dirty="0" smtClean="0"/>
              <a:t>together – note these in reading logs if you’d like.</a:t>
            </a:r>
            <a:endParaRPr lang="en-GB" sz="8000" dirty="0"/>
          </a:p>
          <a:p>
            <a:pPr marL="0" indent="0" algn="ctr">
              <a:buNone/>
            </a:pPr>
            <a:endParaRPr lang="en-GB" sz="8000" b="1" dirty="0" smtClean="0"/>
          </a:p>
          <a:p>
            <a:pPr marL="0" indent="0" algn="ctr">
              <a:buNone/>
            </a:pPr>
            <a:r>
              <a:rPr lang="en-GB" sz="8000" b="1" dirty="0" smtClean="0"/>
              <a:t>Writing</a:t>
            </a:r>
          </a:p>
          <a:p>
            <a:pPr marL="0" indent="0" algn="ctr">
              <a:buNone/>
            </a:pPr>
            <a:r>
              <a:rPr lang="en-GB" sz="8000" dirty="0" smtClean="0"/>
              <a:t>Revisit </a:t>
            </a:r>
            <a:r>
              <a:rPr lang="en-GB" sz="8000" dirty="0"/>
              <a:t>and practise Y1 &amp; 2 spellings regularly. Refer to them during homework activities and encourage children to copy them down correctly</a:t>
            </a:r>
            <a:r>
              <a:rPr lang="en-GB" sz="8000" dirty="0" smtClean="0"/>
              <a:t>.</a:t>
            </a:r>
          </a:p>
          <a:p>
            <a:pPr marL="0" indent="0" algn="ctr">
              <a:buNone/>
            </a:pPr>
            <a:endParaRPr lang="en-GB" sz="8000" dirty="0"/>
          </a:p>
          <a:p>
            <a:pPr marL="0" indent="0" algn="ctr">
              <a:buNone/>
            </a:pPr>
            <a:r>
              <a:rPr lang="en-GB" sz="8000" dirty="0"/>
              <a:t> </a:t>
            </a:r>
            <a:r>
              <a:rPr lang="en-GB" sz="8000" b="1" dirty="0" smtClean="0"/>
              <a:t>Maths</a:t>
            </a:r>
          </a:p>
          <a:p>
            <a:pPr marL="0" indent="0" algn="ctr">
              <a:buNone/>
            </a:pPr>
            <a:r>
              <a:rPr lang="en-GB" sz="8000" dirty="0" smtClean="0"/>
              <a:t>Mental </a:t>
            </a:r>
            <a:r>
              <a:rPr lang="en-GB" sz="8000" dirty="0"/>
              <a:t>strategies – </a:t>
            </a:r>
            <a:r>
              <a:rPr lang="en-GB" sz="8000" dirty="0" smtClean="0"/>
              <a:t>gradually moving </a:t>
            </a:r>
            <a:r>
              <a:rPr lang="en-GB" sz="8000" dirty="0"/>
              <a:t>away from relying on the hundred </a:t>
            </a:r>
            <a:r>
              <a:rPr lang="en-GB" sz="8000" dirty="0" smtClean="0"/>
              <a:t>square.</a:t>
            </a:r>
            <a:endParaRPr lang="en-GB" sz="8000" dirty="0"/>
          </a:p>
          <a:p>
            <a:pPr marL="0" indent="0" algn="ctr">
              <a:buNone/>
            </a:pPr>
            <a:r>
              <a:rPr lang="en-GB" sz="8000" dirty="0" smtClean="0"/>
              <a:t>Times </a:t>
            </a:r>
            <a:r>
              <a:rPr lang="en-GB" sz="8000" dirty="0"/>
              <a:t>tables and division facts</a:t>
            </a:r>
          </a:p>
          <a:p>
            <a:pPr marL="0" indent="0" algn="ctr">
              <a:buNone/>
            </a:pPr>
            <a:r>
              <a:rPr lang="en-GB" sz="8000" dirty="0" smtClean="0"/>
              <a:t>Telling </a:t>
            </a:r>
            <a:r>
              <a:rPr lang="en-GB" sz="8000" dirty="0"/>
              <a:t>the </a:t>
            </a:r>
            <a:r>
              <a:rPr lang="en-GB" sz="8000" dirty="0" smtClean="0"/>
              <a:t>time</a:t>
            </a:r>
          </a:p>
          <a:p>
            <a:pPr marL="0" indent="0" algn="ctr">
              <a:buNone/>
            </a:pPr>
            <a:r>
              <a:rPr lang="en-GB" sz="8000" dirty="0" smtClean="0"/>
              <a:t>Money</a:t>
            </a:r>
            <a:endParaRPr lang="en-GB" sz="8000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                                                                          </a:t>
            </a:r>
          </a:p>
          <a:p>
            <a:endParaRPr lang="en-GB" dirty="0"/>
          </a:p>
        </p:txBody>
      </p:sp>
      <p:pic>
        <p:nvPicPr>
          <p:cNvPr id="5122" name="Picture 2" descr="C:\Users\jrodgers\AppData\Local\Microsoft\Windows\Temporary Internet Files\Content.IE5\WN1KTIFI\clipart019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373216"/>
            <a:ext cx="1319698" cy="112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Useful websites/resources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Hit the button </a:t>
            </a:r>
            <a:r>
              <a:rPr lang="en-GB" dirty="0"/>
              <a:t>–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www.topmarks.co.uk/maths-games/hit-the-button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Times Tables </a:t>
            </a:r>
            <a:r>
              <a:rPr lang="en-GB" dirty="0" err="1"/>
              <a:t>Rockstars</a:t>
            </a:r>
            <a:r>
              <a:rPr lang="en-GB" dirty="0"/>
              <a:t> (for Year 2 from </a:t>
            </a:r>
            <a:r>
              <a:rPr lang="en-GB" dirty="0" smtClean="0"/>
              <a:t>the spring term)</a:t>
            </a:r>
            <a:endParaRPr lang="en-GB" dirty="0"/>
          </a:p>
          <a:p>
            <a:r>
              <a:rPr lang="en-GB" dirty="0" smtClean="0"/>
              <a:t>Spelling games and activities to support the Year 2 programme </a:t>
            </a:r>
            <a:r>
              <a:rPr lang="en-GB" dirty="0"/>
              <a:t>of study - </a:t>
            </a:r>
            <a:r>
              <a:rPr lang="en-GB" dirty="0">
                <a:hlinkClick r:id="rId3"/>
              </a:rPr>
              <a:t>https://spellingframe.co.uk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smtClean="0"/>
              <a:t>A range of English and maths interactive games can </a:t>
            </a:r>
            <a:r>
              <a:rPr lang="en-GB" dirty="0"/>
              <a:t>be found here - </a:t>
            </a:r>
            <a:r>
              <a:rPr lang="en-GB" dirty="0">
                <a:hlinkClick r:id="rId4"/>
              </a:rPr>
              <a:t>https://www.ictgames.com</a:t>
            </a:r>
            <a:r>
              <a:rPr lang="en-GB" dirty="0" smtClean="0">
                <a:hlinkClick r:id="rId4"/>
              </a:rPr>
              <a:t>/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BBC </a:t>
            </a:r>
            <a:r>
              <a:rPr lang="en-GB" dirty="0" err="1"/>
              <a:t>Bitesize</a:t>
            </a:r>
            <a:r>
              <a:rPr lang="en-GB" dirty="0"/>
              <a:t> </a:t>
            </a:r>
            <a:r>
              <a:rPr lang="en-GB" dirty="0" err="1"/>
              <a:t>Keystage</a:t>
            </a:r>
            <a:r>
              <a:rPr lang="en-GB" dirty="0"/>
              <a:t> </a:t>
            </a:r>
            <a:r>
              <a:rPr lang="en-GB" dirty="0" smtClean="0"/>
              <a:t>1 – Lots of English and Maths games here</a:t>
            </a:r>
            <a:endParaRPr lang="en-GB" dirty="0"/>
          </a:p>
          <a:p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www.booksfortopics.com/year-2</a:t>
            </a:r>
            <a:r>
              <a:rPr lang="en-GB" dirty="0" smtClean="0"/>
              <a:t>  - A </a:t>
            </a:r>
            <a:r>
              <a:rPr lang="en-GB" dirty="0"/>
              <a:t>brilliant </a:t>
            </a:r>
            <a:r>
              <a:rPr lang="en-GB" dirty="0" smtClean="0"/>
              <a:t>site for </a:t>
            </a:r>
            <a:r>
              <a:rPr lang="en-GB" dirty="0"/>
              <a:t>age appropriate book recommendations.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40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</TotalTime>
  <Words>538</Words>
  <Application>Microsoft Office PowerPoint</Application>
  <PresentationFormat>On-screen Show (4:3)</PresentationFormat>
  <Paragraphs>63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Year Two</vt:lpstr>
      <vt:lpstr>Routines</vt:lpstr>
      <vt:lpstr>Curriculum</vt:lpstr>
      <vt:lpstr>Key Stage 1 SAT tests</vt:lpstr>
      <vt:lpstr>Other information</vt:lpstr>
      <vt:lpstr>How can you support at home?</vt:lpstr>
      <vt:lpstr>Useful websites/resources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One</dc:title>
  <dc:creator>Ms Rodgers</dc:creator>
  <cp:lastModifiedBy>Ms Down</cp:lastModifiedBy>
  <cp:revision>78</cp:revision>
  <cp:lastPrinted>2019-09-10T15:08:00Z</cp:lastPrinted>
  <dcterms:created xsi:type="dcterms:W3CDTF">2018-09-16T19:40:54Z</dcterms:created>
  <dcterms:modified xsi:type="dcterms:W3CDTF">2025-09-24T20:09:51Z</dcterms:modified>
</cp:coreProperties>
</file>