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57" r:id="rId3"/>
    <p:sldId id="258" r:id="rId4"/>
    <p:sldId id="259" r:id="rId5"/>
    <p:sldId id="260" r:id="rId6"/>
    <p:sldId id="261" r:id="rId7"/>
    <p:sldId id="262" r:id="rId8"/>
    <p:sldId id="279" r:id="rId9"/>
    <p:sldId id="265" r:id="rId10"/>
    <p:sldId id="275" r:id="rId11"/>
    <p:sldId id="274" r:id="rId12"/>
    <p:sldId id="263" r:id="rId13"/>
    <p:sldId id="278" r:id="rId14"/>
    <p:sldId id="276" r:id="rId15"/>
    <p:sldId id="272" r:id="rId16"/>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364" autoAdjust="0"/>
  </p:normalViewPr>
  <p:slideViewPr>
    <p:cSldViewPr snapToGrid="0">
      <p:cViewPr varScale="1">
        <p:scale>
          <a:sx n="82" d="100"/>
          <a:sy n="82" d="100"/>
        </p:scale>
        <p:origin x="1502"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1" y="0"/>
            <a:ext cx="3077083" cy="512391"/>
          </a:xfrm>
          <a:prstGeom prst="rect">
            <a:avLst/>
          </a:prstGeom>
          <a:noFill/>
          <a:ln>
            <a:noFill/>
          </a:ln>
        </p:spPr>
        <p:txBody>
          <a:bodyPr vert="horz" wrap="square" lIns="95162" tIns="47581" rIns="95162" bIns="47581" anchor="t" anchorCtr="0" compatLnSpc="1">
            <a:noAutofit/>
          </a:bodyPr>
          <a:lstStyle/>
          <a:p>
            <a:pPr defTabSz="951616">
              <a:defRPr sz="1800" b="0" i="0" u="none" strike="noStrike" kern="0" cap="none" spc="0" baseline="0">
                <a:solidFill>
                  <a:srgbClr val="000000"/>
                </a:solidFill>
                <a:uFillTx/>
              </a:defRPr>
            </a:pPr>
            <a:endParaRPr lang="en-GB" sz="1200">
              <a:solidFill>
                <a:srgbClr val="000000"/>
              </a:solidFill>
              <a:latin typeface="Calibri"/>
              <a:ea typeface=""/>
              <a:cs typeface=""/>
            </a:endParaRPr>
          </a:p>
        </p:txBody>
      </p:sp>
      <p:sp>
        <p:nvSpPr>
          <p:cNvPr id="3" name="Date Placeholder 2"/>
          <p:cNvSpPr txBox="1">
            <a:spLocks noGrp="1"/>
          </p:cNvSpPr>
          <p:nvPr>
            <p:ph type="dt" sz="quarter" idx="1"/>
          </p:nvPr>
        </p:nvSpPr>
        <p:spPr>
          <a:xfrm>
            <a:off x="4020547" y="0"/>
            <a:ext cx="3077083" cy="512391"/>
          </a:xfrm>
          <a:prstGeom prst="rect">
            <a:avLst/>
          </a:prstGeom>
          <a:noFill/>
          <a:ln>
            <a:noFill/>
          </a:ln>
        </p:spPr>
        <p:txBody>
          <a:bodyPr vert="horz" wrap="square" lIns="95162" tIns="47581" rIns="95162" bIns="47581" anchor="t" anchorCtr="0" compatLnSpc="1">
            <a:noAutofit/>
          </a:bodyPr>
          <a:lstStyle/>
          <a:p>
            <a:pPr algn="r" defTabSz="951616">
              <a:defRPr sz="1800" b="0" i="0" u="none" strike="noStrike" kern="0" cap="none" spc="0" baseline="0">
                <a:solidFill>
                  <a:srgbClr val="000000"/>
                </a:solidFill>
                <a:uFillTx/>
              </a:defRPr>
            </a:pPr>
            <a:fld id="{70026103-CDE0-4E15-B9D4-2B92A8F6247F}" type="datetime1">
              <a:rPr lang="en-GB" sz="1200">
                <a:solidFill>
                  <a:srgbClr val="000000"/>
                </a:solidFill>
                <a:latin typeface="Calibri"/>
                <a:ea typeface=""/>
                <a:cs typeface=""/>
              </a:rPr>
              <a:pPr algn="r" defTabSz="951616">
                <a:defRPr sz="1800" b="0" i="0" u="none" strike="noStrike" kern="0" cap="none" spc="0" baseline="0">
                  <a:solidFill>
                    <a:srgbClr val="000000"/>
                  </a:solidFill>
                  <a:uFillTx/>
                </a:defRPr>
              </a:pPr>
              <a:t>20/09/2021</a:t>
            </a:fld>
            <a:endParaRPr lang="en-GB" sz="1200">
              <a:solidFill>
                <a:srgbClr val="000000"/>
              </a:solidFill>
              <a:latin typeface="Calibri"/>
              <a:ea typeface=""/>
              <a:cs typeface=""/>
            </a:endParaRPr>
          </a:p>
        </p:txBody>
      </p:sp>
      <p:sp>
        <p:nvSpPr>
          <p:cNvPr id="4" name="Footer Placeholder 3"/>
          <p:cNvSpPr txBox="1">
            <a:spLocks noGrp="1"/>
          </p:cNvSpPr>
          <p:nvPr>
            <p:ph type="ftr" sz="quarter" idx="2"/>
          </p:nvPr>
        </p:nvSpPr>
        <p:spPr>
          <a:xfrm>
            <a:off x="1" y="9720581"/>
            <a:ext cx="3077083" cy="512391"/>
          </a:xfrm>
          <a:prstGeom prst="rect">
            <a:avLst/>
          </a:prstGeom>
          <a:noFill/>
          <a:ln>
            <a:noFill/>
          </a:ln>
        </p:spPr>
        <p:txBody>
          <a:bodyPr vert="horz" wrap="square" lIns="95162" tIns="47581" rIns="95162" bIns="47581" anchor="b" anchorCtr="0" compatLnSpc="1">
            <a:noAutofit/>
          </a:bodyPr>
          <a:lstStyle/>
          <a:p>
            <a:pPr defTabSz="951616">
              <a:defRPr sz="1800" b="0" i="0" u="none" strike="noStrike" kern="0" cap="none" spc="0" baseline="0">
                <a:solidFill>
                  <a:srgbClr val="000000"/>
                </a:solidFill>
                <a:uFillTx/>
              </a:defRPr>
            </a:pPr>
            <a:endParaRPr lang="en-GB" sz="1200">
              <a:solidFill>
                <a:srgbClr val="000000"/>
              </a:solidFill>
              <a:latin typeface="Calibri"/>
              <a:ea typeface=""/>
              <a:cs typeface=""/>
            </a:endParaRPr>
          </a:p>
        </p:txBody>
      </p:sp>
      <p:sp>
        <p:nvSpPr>
          <p:cNvPr id="5" name="Slide Number Placeholder 4"/>
          <p:cNvSpPr txBox="1">
            <a:spLocks noGrp="1"/>
          </p:cNvSpPr>
          <p:nvPr>
            <p:ph type="sldNum" sz="quarter" idx="3"/>
          </p:nvPr>
        </p:nvSpPr>
        <p:spPr>
          <a:xfrm>
            <a:off x="4020547" y="9720581"/>
            <a:ext cx="3077083" cy="512391"/>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24BE2257-D644-40C2-A6AF-78F59C58BDEB}" type="slidenum">
              <a:pPr algn="r" defTabSz="951616">
                <a:defRPr sz="1800" b="0" i="0" u="none" strike="noStrike" kern="0" cap="none" spc="0" baseline="0">
                  <a:solidFill>
                    <a:srgbClr val="000000"/>
                  </a:solidFill>
                  <a:uFillTx/>
                </a:defRPr>
              </a:pPr>
              <a:t>‹#›</a:t>
            </a:fld>
            <a:endParaRPr lang="en-GB" sz="1200">
              <a:solidFill>
                <a:srgbClr val="000000"/>
              </a:solidFill>
              <a:latin typeface="Calibri"/>
              <a:ea typeface=""/>
              <a:cs typeface=""/>
            </a:endParaRPr>
          </a:p>
        </p:txBody>
      </p:sp>
    </p:spTree>
    <p:extLst>
      <p:ext uri="{BB962C8B-B14F-4D97-AF65-F5344CB8AC3E}">
        <p14:creationId xmlns:p14="http://schemas.microsoft.com/office/powerpoint/2010/main" val="27957741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076364" cy="511728"/>
          </a:xfrm>
          <a:prstGeom prst="rect">
            <a:avLst/>
          </a:prstGeom>
          <a:noFill/>
          <a:ln>
            <a:noFill/>
          </a:ln>
        </p:spPr>
        <p:txBody>
          <a:bodyPr vert="horz" wrap="square" lIns="95162" tIns="47581" rIns="95162" bIns="47581" anchor="t" anchorCtr="0" compatLnSpc="1">
            <a:noAutofit/>
          </a:bodyPr>
          <a:lstStyle>
            <a:lvl1pPr marL="0" marR="0" lvl="0" indent="0" algn="l" defTabSz="951616"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ea typeface=""/>
                <a:cs typeface=""/>
              </a:defRPr>
            </a:lvl1pPr>
          </a:lstStyle>
          <a:p>
            <a:pPr lvl="0"/>
            <a:endParaRPr lang="en-GB"/>
          </a:p>
        </p:txBody>
      </p:sp>
      <p:sp>
        <p:nvSpPr>
          <p:cNvPr id="3" name="Date Placeholder 2"/>
          <p:cNvSpPr txBox="1">
            <a:spLocks noGrp="1"/>
          </p:cNvSpPr>
          <p:nvPr>
            <p:ph type="dt" idx="1"/>
          </p:nvPr>
        </p:nvSpPr>
        <p:spPr>
          <a:xfrm>
            <a:off x="4021296" y="0"/>
            <a:ext cx="3076364" cy="511728"/>
          </a:xfrm>
          <a:prstGeom prst="rect">
            <a:avLst/>
          </a:prstGeom>
          <a:noFill/>
          <a:ln>
            <a:noFill/>
          </a:ln>
        </p:spPr>
        <p:txBody>
          <a:bodyPr vert="horz" wrap="square" lIns="95162" tIns="47581" rIns="95162" bIns="47581" anchor="t" anchorCtr="0" compatLnSpc="1">
            <a:noAutofit/>
          </a:bodyPr>
          <a:lstStyle>
            <a:lvl1pPr marL="0" marR="0" lvl="0" indent="0" algn="r" defTabSz="951616"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ea typeface=""/>
                <a:cs typeface=""/>
              </a:defRPr>
            </a:lvl1pPr>
          </a:lstStyle>
          <a:p>
            <a:pPr lvl="0"/>
            <a:fld id="{FE77A153-94B8-4C7F-A293-158A44603ECB}" type="datetime1">
              <a:rPr lang="en-GB"/>
              <a:pPr lvl="0"/>
              <a:t>20/09/2021</a:t>
            </a:fld>
            <a:endParaRPr lang="en-GB"/>
          </a:p>
        </p:txBody>
      </p:sp>
      <p:sp>
        <p:nvSpPr>
          <p:cNvPr id="4" name="Slide Image Placeholder 3"/>
          <p:cNvSpPr>
            <a:spLocks noGrp="1" noRot="1" noChangeAspect="1"/>
          </p:cNvSpPr>
          <p:nvPr>
            <p:ph type="sldImg" idx="2"/>
          </p:nvPr>
        </p:nvSpPr>
        <p:spPr>
          <a:xfrm>
            <a:off x="990600" y="766763"/>
            <a:ext cx="5118100" cy="3838575"/>
          </a:xfrm>
          <a:prstGeom prst="rect">
            <a:avLst/>
          </a:prstGeom>
          <a:noFill/>
          <a:ln w="12701">
            <a:solidFill>
              <a:srgbClr val="000000"/>
            </a:solidFill>
            <a:prstDash val="solid"/>
          </a:ln>
        </p:spPr>
      </p:sp>
      <p:sp>
        <p:nvSpPr>
          <p:cNvPr id="5" name="Notes Placeholder 4"/>
          <p:cNvSpPr txBox="1">
            <a:spLocks noGrp="1"/>
          </p:cNvSpPr>
          <p:nvPr>
            <p:ph type="body" sz="quarter" idx="3"/>
          </p:nvPr>
        </p:nvSpPr>
        <p:spPr>
          <a:xfrm>
            <a:off x="709930" y="4861445"/>
            <a:ext cx="5679442" cy="4605575"/>
          </a:xfrm>
          <a:prstGeom prst="rect">
            <a:avLst/>
          </a:prstGeom>
          <a:noFill/>
          <a:ln>
            <a:noFill/>
          </a:ln>
        </p:spPr>
        <p:txBody>
          <a:bodyPr vert="horz" wrap="square" lIns="95162" tIns="47581" rIns="95162" bIns="47581"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txBox="1">
            <a:spLocks noGrp="1"/>
          </p:cNvSpPr>
          <p:nvPr>
            <p:ph type="ftr" sz="quarter" idx="4"/>
          </p:nvPr>
        </p:nvSpPr>
        <p:spPr>
          <a:xfrm>
            <a:off x="0" y="9721111"/>
            <a:ext cx="3076364" cy="511728"/>
          </a:xfrm>
          <a:prstGeom prst="rect">
            <a:avLst/>
          </a:prstGeom>
          <a:noFill/>
          <a:ln>
            <a:noFill/>
          </a:ln>
        </p:spPr>
        <p:txBody>
          <a:bodyPr vert="horz" wrap="square" lIns="95162" tIns="47581" rIns="95162" bIns="47581" anchor="b" anchorCtr="0" compatLnSpc="1">
            <a:noAutofit/>
          </a:bodyPr>
          <a:lstStyle>
            <a:lvl1pPr marL="0" marR="0" lvl="0" indent="0" algn="l" defTabSz="951616"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ea typeface=""/>
                <a:cs typeface=""/>
              </a:defRPr>
            </a:lvl1pPr>
          </a:lstStyle>
          <a:p>
            <a:pPr lvl="0"/>
            <a:endParaRPr lang="en-GB"/>
          </a:p>
        </p:txBody>
      </p:sp>
      <p:sp>
        <p:nvSpPr>
          <p:cNvPr id="7" name="Slide Number Placeholder 6"/>
          <p:cNvSpPr txBox="1">
            <a:spLocks noGrp="1"/>
          </p:cNvSpPr>
          <p:nvPr>
            <p:ph type="sldNum" sz="quarter" idx="5"/>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lvl1pPr marL="0" marR="0" lvl="0" indent="0" algn="r" defTabSz="951616"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ea typeface=""/>
                <a:cs typeface=""/>
              </a:defRPr>
            </a:lvl1pPr>
          </a:lstStyle>
          <a:p>
            <a:pPr lvl="0"/>
            <a:fld id="{18E7BA54-7783-437F-BF96-D9369CEA51CA}" type="slidenum">
              <a:t>‹#›</a:t>
            </a:fld>
            <a:endParaRPr lang="en-GB"/>
          </a:p>
        </p:txBody>
      </p:sp>
    </p:spTree>
    <p:extLst>
      <p:ext uri="{BB962C8B-B14F-4D97-AF65-F5344CB8AC3E}">
        <p14:creationId xmlns:p14="http://schemas.microsoft.com/office/powerpoint/2010/main" val="1655771526"/>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p:spPr>
      </p:sp>
      <p:sp>
        <p:nvSpPr>
          <p:cNvPr id="3" name="Notes Placeholder 2"/>
          <p:cNvSpPr txBox="1">
            <a:spLocks noGrp="1"/>
          </p:cNvSpPr>
          <p:nvPr>
            <p:ph type="body" sz="quarter" idx="1"/>
          </p:nvPr>
        </p:nvSpPr>
        <p:spPr/>
        <p:txBody>
          <a:bodyPr/>
          <a:lstStyle/>
          <a:p>
            <a:pPr marL="178428" indent="-178428">
              <a:buSzPct val="100000"/>
              <a:buFont typeface="Arial" pitchFamily="34"/>
              <a:buChar char="•"/>
            </a:pPr>
            <a:endParaRPr lang="en-GB" dirty="0"/>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3BC09CCE-9564-479F-91DB-B7F8C326877D}" type="slidenum">
              <a:pPr algn="r" defTabSz="951616">
                <a:defRPr sz="1800" b="0" i="0" u="none" strike="noStrike" kern="0" cap="none" spc="0" baseline="0">
                  <a:solidFill>
                    <a:srgbClr val="000000"/>
                  </a:solidFill>
                  <a:uFillTx/>
                </a:defRPr>
              </a:pPr>
              <a:t>1</a:t>
            </a:fld>
            <a:endParaRPr lang="en-GB" sz="1200">
              <a:solidFill>
                <a:srgbClr val="000000"/>
              </a:solidFill>
              <a:latin typeface="Calibri"/>
              <a:ea typeface=""/>
              <a:cs typeface=""/>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p:spPr>
      </p:sp>
      <p:sp>
        <p:nvSpPr>
          <p:cNvPr id="3" name="Notes Placeholder 2"/>
          <p:cNvSpPr txBox="1">
            <a:spLocks noGrp="1"/>
          </p:cNvSpPr>
          <p:nvPr>
            <p:ph type="body" sz="quarter" idx="1"/>
          </p:nvPr>
        </p:nvSpPr>
        <p:spPr/>
        <p:txBody>
          <a:bodyPr/>
          <a:lstStyle/>
          <a:p>
            <a:pPr lvl="0"/>
            <a:endParaRPr lang="en-GB" dirty="0"/>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C92C7269-6A3D-4476-873C-BDA756448FF0}" type="slidenum">
              <a:pPr algn="r" defTabSz="951616">
                <a:defRPr sz="1800" b="0" i="0" u="none" strike="noStrike" kern="0" cap="none" spc="0" baseline="0">
                  <a:solidFill>
                    <a:srgbClr val="000000"/>
                  </a:solidFill>
                  <a:uFillTx/>
                </a:defRPr>
              </a:pPr>
              <a:t>12</a:t>
            </a:fld>
            <a:endParaRPr lang="en-GB" sz="1200">
              <a:solidFill>
                <a:srgbClr val="000000"/>
              </a:solidFill>
              <a:latin typeface="Calibri"/>
              <a:ea typeface=""/>
              <a:cs typeface=""/>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p:spPr>
      </p:sp>
      <p:sp>
        <p:nvSpPr>
          <p:cNvPr id="3" name="Notes Placeholder 2"/>
          <p:cNvSpPr txBox="1">
            <a:spLocks noGrp="1"/>
          </p:cNvSpPr>
          <p:nvPr>
            <p:ph type="body" sz="quarter" idx="1"/>
          </p:nvPr>
        </p:nvSpPr>
        <p:spPr/>
        <p:txBody>
          <a:bodyPr/>
          <a:lstStyle/>
          <a:p>
            <a:pPr lvl="0"/>
            <a:endParaRPr lang="en-GB" dirty="0"/>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C92C7269-6A3D-4476-873C-BDA756448FF0}" type="slidenum">
              <a:pPr algn="r" defTabSz="951616">
                <a:defRPr sz="1800" b="0" i="0" u="none" strike="noStrike" kern="0" cap="none" spc="0" baseline="0">
                  <a:solidFill>
                    <a:srgbClr val="000000"/>
                  </a:solidFill>
                  <a:uFillTx/>
                </a:defRPr>
              </a:pPr>
              <a:t>14</a:t>
            </a:fld>
            <a:endParaRPr lang="en-GB" sz="1200">
              <a:solidFill>
                <a:srgbClr val="000000"/>
              </a:solidFill>
              <a:latin typeface="Calibri"/>
              <a:ea typeface=""/>
              <a:cs typeface=""/>
            </a:endParaRPr>
          </a:p>
        </p:txBody>
      </p:sp>
    </p:spTree>
    <p:extLst>
      <p:ext uri="{BB962C8B-B14F-4D97-AF65-F5344CB8AC3E}">
        <p14:creationId xmlns:p14="http://schemas.microsoft.com/office/powerpoint/2010/main" val="2889261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p:spPr>
      </p:sp>
      <p:sp>
        <p:nvSpPr>
          <p:cNvPr id="3" name="Notes Placeholder 2"/>
          <p:cNvSpPr txBox="1">
            <a:spLocks noGrp="1"/>
          </p:cNvSpPr>
          <p:nvPr>
            <p:ph type="body" sz="quarter" idx="1"/>
          </p:nvPr>
        </p:nvSpPr>
        <p:spPr/>
        <p:txBody>
          <a:bodyPr/>
          <a:lstStyle/>
          <a:p>
            <a:pPr lvl="0"/>
            <a:r>
              <a:rPr lang="en-GB"/>
              <a:t>AH</a:t>
            </a:r>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EC7F912F-9DB5-4106-ACA0-80E0FF45448B}" type="slidenum">
              <a:pPr algn="r" defTabSz="951616">
                <a:defRPr sz="1800" b="0" i="0" u="none" strike="noStrike" kern="0" cap="none" spc="0" baseline="0">
                  <a:solidFill>
                    <a:srgbClr val="000000"/>
                  </a:solidFill>
                  <a:uFillTx/>
                </a:defRPr>
              </a:pPr>
              <a:t>15</a:t>
            </a:fld>
            <a:endParaRPr lang="en-GB" sz="1200">
              <a:solidFill>
                <a:srgbClr val="000000"/>
              </a:solidFill>
              <a:latin typeface="Calibri"/>
              <a:ea typeface=""/>
              <a:cs typeface=""/>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p:spPr>
      </p:sp>
      <p:sp>
        <p:nvSpPr>
          <p:cNvPr id="3" name="Notes Placeholder 2"/>
          <p:cNvSpPr txBox="1">
            <a:spLocks noGrp="1"/>
          </p:cNvSpPr>
          <p:nvPr>
            <p:ph type="body" sz="quarter" idx="1"/>
          </p:nvPr>
        </p:nvSpPr>
        <p:spPr/>
        <p:txBody>
          <a:bodyPr/>
          <a:lstStyle/>
          <a:p>
            <a:pPr>
              <a:buSzPct val="100000"/>
            </a:pPr>
            <a:r>
              <a:rPr lang="en-GB" dirty="0" smtClean="0"/>
              <a:t>Year 1 screening check statutory and all children across the country have to take the check.</a:t>
            </a:r>
          </a:p>
          <a:p>
            <a:pPr lvl="0"/>
            <a:endParaRPr lang="en-GB" dirty="0"/>
          </a:p>
          <a:p>
            <a:pPr lvl="0"/>
            <a:r>
              <a:rPr lang="en-GB" dirty="0"/>
              <a:t>If for any reason a child is going to be absent school MUST know. </a:t>
            </a:r>
          </a:p>
          <a:p>
            <a:pPr lvl="0"/>
            <a:endParaRPr lang="en-GB" dirty="0"/>
          </a:p>
          <a:p>
            <a:pPr lvl="0"/>
            <a:r>
              <a:rPr lang="en-GB" dirty="0"/>
              <a:t>EMPHASISE not to pressurise children and talk about the test during the week</a:t>
            </a:r>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90CD70D8-80C9-4A5E-B147-BB2CC8FCC7EB}" type="slidenum">
              <a:pPr algn="r" defTabSz="951616">
                <a:defRPr sz="1800" b="0" i="0" u="none" strike="noStrike" kern="0" cap="none" spc="0" baseline="0">
                  <a:solidFill>
                    <a:srgbClr val="000000"/>
                  </a:solidFill>
                  <a:uFillTx/>
                </a:defRPr>
              </a:pPr>
              <a:t>2</a:t>
            </a:fld>
            <a:endParaRPr lang="en-GB" sz="1200">
              <a:solidFill>
                <a:srgbClr val="000000"/>
              </a:solidFill>
              <a:latin typeface="Calibri"/>
              <a:ea typeface=""/>
              <a:cs typeface=""/>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p:spPr>
      </p:sp>
      <p:sp>
        <p:nvSpPr>
          <p:cNvPr id="3" name="Notes Placeholder 2"/>
          <p:cNvSpPr txBox="1">
            <a:spLocks noGrp="1"/>
          </p:cNvSpPr>
          <p:nvPr>
            <p:ph type="body" sz="quarter" idx="1"/>
          </p:nvPr>
        </p:nvSpPr>
        <p:spPr/>
        <p:txBody>
          <a:bodyPr/>
          <a:lstStyle/>
          <a:p>
            <a:pPr lvl="0"/>
            <a:endParaRPr lang="en-GB" dirty="0"/>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8C7C614A-3E8E-494F-8206-B6D8CF062003}" type="slidenum">
              <a:pPr algn="r" defTabSz="951616">
                <a:defRPr sz="1800" b="0" i="0" u="none" strike="noStrike" kern="0" cap="none" spc="0" baseline="0">
                  <a:solidFill>
                    <a:srgbClr val="000000"/>
                  </a:solidFill>
                  <a:uFillTx/>
                </a:defRPr>
              </a:pPr>
              <a:t>3</a:t>
            </a:fld>
            <a:endParaRPr lang="en-GB" sz="1200">
              <a:solidFill>
                <a:srgbClr val="000000"/>
              </a:solidFill>
              <a:latin typeface="Calibri"/>
              <a:ea typeface=""/>
              <a:cs typeface=""/>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p:spPr>
      </p:sp>
      <p:sp>
        <p:nvSpPr>
          <p:cNvPr id="3" name="Notes Placeholder 2"/>
          <p:cNvSpPr txBox="1">
            <a:spLocks noGrp="1"/>
          </p:cNvSpPr>
          <p:nvPr>
            <p:ph type="body" sz="quarter" idx="1"/>
          </p:nvPr>
        </p:nvSpPr>
        <p:spPr>
          <a:xfrm>
            <a:off x="222846" y="4861445"/>
            <a:ext cx="6577999" cy="4605575"/>
          </a:xfrm>
        </p:spPr>
        <p:txBody>
          <a:bodyPr/>
          <a:lstStyle/>
          <a:p>
            <a:pPr marL="178428" indent="-178428">
              <a:buSzPct val="100000"/>
              <a:buFont typeface="Arial" pitchFamily="34"/>
              <a:buChar char="•"/>
            </a:pPr>
            <a:r>
              <a:rPr lang="en-US" dirty="0" smtClean="0"/>
              <a:t>CB </a:t>
            </a:r>
            <a:r>
              <a:rPr lang="en-US" dirty="0"/>
              <a:t>are calling it a </a:t>
            </a:r>
            <a:r>
              <a:rPr lang="en-US" b="1" dirty="0"/>
              <a:t>CHECK</a:t>
            </a:r>
            <a:r>
              <a:rPr lang="en-US" dirty="0"/>
              <a:t> not a test – it is for our use and we want to CHECK not TEST the children</a:t>
            </a:r>
          </a:p>
          <a:p>
            <a:pPr marL="178428" indent="-178428">
              <a:buSzPct val="100000"/>
              <a:buFont typeface="Arial" pitchFamily="34"/>
              <a:buChar char="•"/>
            </a:pPr>
            <a:r>
              <a:rPr lang="en-US" dirty="0"/>
              <a:t>The check assesses only </a:t>
            </a:r>
            <a:r>
              <a:rPr lang="en-US" b="1" dirty="0"/>
              <a:t>decoding</a:t>
            </a:r>
            <a:r>
              <a:rPr lang="en-US" dirty="0"/>
              <a:t> using phonics because this is the crucial skill which enables children to become effective readers. </a:t>
            </a:r>
          </a:p>
          <a:p>
            <a:pPr marL="178428" indent="-178428">
              <a:buSzPct val="100000"/>
              <a:buFont typeface="Arial" pitchFamily="34"/>
              <a:buChar char="•"/>
            </a:pPr>
            <a:r>
              <a:rPr lang="en-US" dirty="0"/>
              <a:t>At CB we do not underestimate the importance of teaching </a:t>
            </a:r>
            <a:r>
              <a:rPr lang="en-US" b="1" dirty="0"/>
              <a:t>wider</a:t>
            </a:r>
            <a:r>
              <a:rPr lang="en-US" dirty="0"/>
              <a:t> </a:t>
            </a:r>
            <a:r>
              <a:rPr lang="en-US" b="1" dirty="0"/>
              <a:t>reading</a:t>
            </a:r>
            <a:r>
              <a:rPr lang="en-US" dirty="0"/>
              <a:t> </a:t>
            </a:r>
            <a:r>
              <a:rPr lang="en-US" b="1" dirty="0"/>
              <a:t>skills</a:t>
            </a:r>
            <a:r>
              <a:rPr lang="en-US" dirty="0"/>
              <a:t>. All children should be taught to </a:t>
            </a:r>
            <a:r>
              <a:rPr lang="en-US" b="1" dirty="0"/>
              <a:t>read for meaning and pleasure  as well as to decode </a:t>
            </a:r>
            <a:r>
              <a:rPr lang="en-US" dirty="0"/>
              <a:t>throughout school. If you are reading at home, when children come across an unfamiliar word its important that you at home encourage the children to decode it (sound it out) using phonics.</a:t>
            </a:r>
          </a:p>
          <a:p>
            <a:pPr marL="178428" indent="-178428">
              <a:buSzPct val="100000"/>
              <a:buFont typeface="Arial" pitchFamily="34"/>
              <a:buChar char="•"/>
            </a:pPr>
            <a:r>
              <a:rPr lang="en-US" dirty="0"/>
              <a:t>Numerous reading strategies in place – not like when you were in school – phonics, guided reading and individual readers.</a:t>
            </a:r>
          </a:p>
          <a:p>
            <a:pPr marL="178428" indent="-178428">
              <a:buSzPct val="100000"/>
              <a:buFont typeface="Arial" pitchFamily="34"/>
              <a:buChar char="•"/>
            </a:pPr>
            <a:r>
              <a:rPr lang="en-US" dirty="0"/>
              <a:t>Introducing a check of phonic decoding in Year 1 does not mean that we will delay teaching children wider literacy and comprehension skills. </a:t>
            </a:r>
          </a:p>
          <a:p>
            <a:pPr marL="178428" indent="-178428">
              <a:buSzPct val="100000"/>
              <a:buFont typeface="Arial" pitchFamily="34"/>
              <a:buChar char="•"/>
            </a:pPr>
            <a:r>
              <a:rPr lang="en-US" dirty="0" smtClean="0"/>
              <a:t>Our </a:t>
            </a:r>
            <a:r>
              <a:rPr lang="en-US" dirty="0"/>
              <a:t>children are used to being assessed </a:t>
            </a:r>
            <a:r>
              <a:rPr lang="en-US" dirty="0" smtClean="0"/>
              <a:t>each half term – </a:t>
            </a:r>
            <a:r>
              <a:rPr lang="en-US" dirty="0"/>
              <a:t>it’s not a formal process but we regularly check where the children are up to and what their next steps for learning are.</a:t>
            </a:r>
          </a:p>
          <a:p>
            <a:pPr marL="178428" indent="-178428">
              <a:buSzPct val="100000"/>
              <a:buFont typeface="Arial" pitchFamily="34"/>
              <a:buChar char="•"/>
            </a:pPr>
            <a:r>
              <a:rPr lang="en-US" dirty="0"/>
              <a:t>Nonsense-words are an established assessment method in our school and they are included in ‘Letters and Sounds’ – the scheme that is suggested and we follow.  We play lots of games with nonsense words in so they won’t be phased by this</a:t>
            </a:r>
          </a:p>
          <a:p>
            <a:pPr marL="178428" indent="-178428">
              <a:buSzPct val="100000"/>
              <a:buFont typeface="Arial" pitchFamily="34"/>
              <a:buChar char="•"/>
            </a:pPr>
            <a:endParaRPr lang="en-US" dirty="0"/>
          </a:p>
          <a:p>
            <a:pPr marL="178428" indent="-178428">
              <a:buSzPct val="100000"/>
              <a:buFont typeface="Arial" pitchFamily="34"/>
              <a:buChar char="•"/>
            </a:pPr>
            <a:endParaRPr lang="en-GB" dirty="0"/>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12C5BA04-C2B5-4474-A796-3B18091B7423}" type="slidenum">
              <a:pPr algn="r" defTabSz="951616">
                <a:defRPr sz="1800" b="0" i="0" u="none" strike="noStrike" kern="0" cap="none" spc="0" baseline="0">
                  <a:solidFill>
                    <a:srgbClr val="000000"/>
                  </a:solidFill>
                  <a:uFillTx/>
                </a:defRPr>
              </a:pPr>
              <a:t>4</a:t>
            </a:fld>
            <a:endParaRPr lang="en-GB" sz="1200">
              <a:solidFill>
                <a:srgbClr val="000000"/>
              </a:solidFill>
              <a:latin typeface="Calibri"/>
              <a:ea typeface=""/>
              <a:cs typeface=""/>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p:spPr>
      </p:sp>
      <p:sp>
        <p:nvSpPr>
          <p:cNvPr id="3" name="Notes Placeholder 2"/>
          <p:cNvSpPr txBox="1">
            <a:spLocks noGrp="1"/>
          </p:cNvSpPr>
          <p:nvPr>
            <p:ph type="body" sz="quarter" idx="1"/>
          </p:nvPr>
        </p:nvSpPr>
        <p:spPr>
          <a:xfrm>
            <a:off x="222846" y="4861445"/>
            <a:ext cx="6577999" cy="4605575"/>
          </a:xfrm>
        </p:spPr>
        <p:txBody>
          <a:bodyPr/>
          <a:lstStyle/>
          <a:p>
            <a:pPr marL="178428" indent="-178428">
              <a:buSzPct val="100000"/>
              <a:buFont typeface="Arial" pitchFamily="34"/>
              <a:buChar char="•"/>
            </a:pPr>
            <a:r>
              <a:rPr lang="en-US" dirty="0" smtClean="0"/>
              <a:t>In </a:t>
            </a:r>
            <a:r>
              <a:rPr lang="en-US" dirty="0"/>
              <a:t>the check,  where a child immediately self-corrects their answer they will receive credit for reading the word. This is something we are teaching the children from very early on and we hope that you can do this too at home.  So when reading try to get the children to think for themselves – is this a real word?  Does this sound similar to a word I know?</a:t>
            </a:r>
          </a:p>
          <a:p>
            <a:pPr marL="178428" indent="-178428">
              <a:buSzPct val="100000"/>
              <a:buFont typeface="Arial" pitchFamily="34"/>
              <a:buChar char="•"/>
            </a:pPr>
            <a:r>
              <a:rPr lang="en-US" dirty="0"/>
              <a:t>Pupils can’t be prompted to ‘have another go’ or ‘try again’.</a:t>
            </a:r>
          </a:p>
          <a:p>
            <a:pPr marL="178428" indent="-178428">
              <a:buSzPct val="100000"/>
              <a:buFont typeface="Arial" pitchFamily="34"/>
              <a:buChar char="•"/>
            </a:pPr>
            <a:r>
              <a:rPr lang="en-US" dirty="0"/>
              <a:t>The results of the check will </a:t>
            </a:r>
            <a:r>
              <a:rPr lang="en-US" u="sng" dirty="0"/>
              <a:t>not </a:t>
            </a:r>
            <a:r>
              <a:rPr lang="en-US" dirty="0"/>
              <a:t>be published on a school by school basis in Performance Tables. The information is for us as a school – something which we’ve always done anyway really – reflective practice.</a:t>
            </a:r>
          </a:p>
          <a:p>
            <a:pPr marL="178428" indent="-178428">
              <a:buSzPct val="100000"/>
              <a:buFont typeface="Arial" pitchFamily="34"/>
              <a:buChar char="•"/>
            </a:pPr>
            <a:r>
              <a:rPr lang="en-US" dirty="0"/>
              <a:t>Teachers can’t indicate whether a pupil has decoded a word correctly or incorrectly during the administration of the screening check but may offer encouragement or support to ensure children remain focused on the task. </a:t>
            </a:r>
          </a:p>
          <a:p>
            <a:pPr lvl="0"/>
            <a:endParaRPr lang="en-GB" dirty="0"/>
          </a:p>
          <a:p>
            <a:pPr marL="178428" indent="-178428">
              <a:buSzPct val="100000"/>
              <a:buFont typeface="Arial" pitchFamily="34"/>
              <a:buChar char="•"/>
            </a:pPr>
            <a:endParaRPr lang="en-GB" dirty="0"/>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959E287E-6FAF-4476-A126-7C015CC5694E}" type="slidenum">
              <a:pPr algn="r" defTabSz="951616">
                <a:defRPr sz="1800" b="0" i="0" u="none" strike="noStrike" kern="0" cap="none" spc="0" baseline="0">
                  <a:solidFill>
                    <a:srgbClr val="000000"/>
                  </a:solidFill>
                  <a:uFillTx/>
                </a:defRPr>
              </a:pPr>
              <a:t>5</a:t>
            </a:fld>
            <a:endParaRPr lang="en-GB" sz="1200">
              <a:solidFill>
                <a:srgbClr val="000000"/>
              </a:solidFill>
              <a:latin typeface="Calibri"/>
              <a:ea typeface=""/>
              <a:cs typeface=""/>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p:spPr>
      </p:sp>
      <p:sp>
        <p:nvSpPr>
          <p:cNvPr id="3" name="Notes Placeholder 2"/>
          <p:cNvSpPr txBox="1">
            <a:spLocks noGrp="1"/>
          </p:cNvSpPr>
          <p:nvPr>
            <p:ph type="body" sz="quarter" idx="1"/>
          </p:nvPr>
        </p:nvSpPr>
        <p:spPr/>
        <p:txBody>
          <a:bodyPr/>
          <a:lstStyle/>
          <a:p>
            <a:pPr marL="178428" indent="-178428">
              <a:buSzPct val="100000"/>
              <a:buFont typeface="Arial" pitchFamily="34"/>
              <a:buChar char="•"/>
            </a:pPr>
            <a:r>
              <a:rPr lang="en-US" dirty="0" smtClean="0"/>
              <a:t>They </a:t>
            </a:r>
            <a:r>
              <a:rPr lang="en-US" dirty="0"/>
              <a:t>are used to assess grapheme recognition and blending</a:t>
            </a:r>
          </a:p>
          <a:p>
            <a:pPr marL="178428" indent="-178428">
              <a:buSzPct val="100000"/>
              <a:buFont typeface="Arial" pitchFamily="34"/>
              <a:buChar char="•"/>
            </a:pPr>
            <a:r>
              <a:rPr lang="en-US" dirty="0"/>
              <a:t>In the test these words will have a symbol next to them so that the children know they are </a:t>
            </a:r>
            <a:r>
              <a:rPr lang="en-US" dirty="0" smtClean="0"/>
              <a:t>alien/nonsense </a:t>
            </a:r>
            <a:r>
              <a:rPr lang="en-US" dirty="0"/>
              <a:t>words – this way they will know that once they have sounded it out, it won’t be a word they know, and they won’t try to self correct if it doesn’t sound familiar.</a:t>
            </a:r>
          </a:p>
          <a:p>
            <a:pPr marL="178428" indent="-178428">
              <a:buSzPct val="100000"/>
              <a:buFont typeface="Arial" pitchFamily="34"/>
              <a:buChar char="•"/>
            </a:pPr>
            <a:r>
              <a:rPr lang="en-US" dirty="0"/>
              <a:t>Children become really familiar with the process and during phonics they are expected to segment and blend each word to avoid </a:t>
            </a:r>
            <a:r>
              <a:rPr lang="en-US" dirty="0" smtClean="0"/>
              <a:t>sight </a:t>
            </a:r>
            <a:r>
              <a:rPr lang="en-US" dirty="0"/>
              <a:t>recognition which can sometimes lead children to say something incorrect when nonsense words are very similar to real words. </a:t>
            </a:r>
            <a:r>
              <a:rPr lang="en-US" dirty="0" err="1"/>
              <a:t>Eg</a:t>
            </a:r>
            <a:r>
              <a:rPr lang="en-US" dirty="0"/>
              <a:t> </a:t>
            </a:r>
            <a:r>
              <a:rPr lang="en-US" dirty="0" err="1"/>
              <a:t>osk</a:t>
            </a:r>
            <a:r>
              <a:rPr lang="en-US" dirty="0"/>
              <a:t>, some could read as ask. </a:t>
            </a:r>
          </a:p>
          <a:p>
            <a:pPr marL="178428" indent="-178428">
              <a:buSzPct val="100000"/>
              <a:buFont typeface="Arial" pitchFamily="34"/>
              <a:buChar char="•"/>
            </a:pPr>
            <a:endParaRPr lang="en-GB" dirty="0"/>
          </a:p>
          <a:p>
            <a:pPr lvl="0"/>
            <a:endParaRPr lang="en-GB" dirty="0"/>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0FD09193-1E3A-4558-84BA-03B6452811A3}" type="slidenum">
              <a:pPr algn="r" defTabSz="951616">
                <a:defRPr sz="1800" b="0" i="0" u="none" strike="noStrike" kern="0" cap="none" spc="0" baseline="0">
                  <a:solidFill>
                    <a:srgbClr val="000000"/>
                  </a:solidFill>
                  <a:uFillTx/>
                </a:defRPr>
              </a:pPr>
              <a:t>6</a:t>
            </a:fld>
            <a:endParaRPr lang="en-GB" sz="1200">
              <a:solidFill>
                <a:srgbClr val="000000"/>
              </a:solidFill>
              <a:latin typeface="Calibri"/>
              <a:ea typeface=""/>
              <a:cs typeface=""/>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p:spPr>
      </p:sp>
      <p:sp>
        <p:nvSpPr>
          <p:cNvPr id="3" name="Notes Placeholder 2"/>
          <p:cNvSpPr txBox="1">
            <a:spLocks noGrp="1"/>
          </p:cNvSpPr>
          <p:nvPr>
            <p:ph type="body" sz="quarter" idx="1"/>
          </p:nvPr>
        </p:nvSpPr>
        <p:spPr/>
        <p:txBody>
          <a:bodyPr/>
          <a:lstStyle/>
          <a:p>
            <a:pPr lvl="0"/>
            <a:endParaRPr lang="en-GB" dirty="0"/>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B357718F-CAA4-489E-96D3-C50BDCF79096}" type="slidenum">
              <a:pPr algn="r" defTabSz="951616">
                <a:defRPr sz="1800" b="0" i="0" u="none" strike="noStrike" kern="0" cap="none" spc="0" baseline="0">
                  <a:solidFill>
                    <a:srgbClr val="000000"/>
                  </a:solidFill>
                  <a:uFillTx/>
                </a:defRPr>
              </a:pPr>
              <a:t>7</a:t>
            </a:fld>
            <a:endParaRPr lang="en-GB" sz="1200">
              <a:solidFill>
                <a:srgbClr val="000000"/>
              </a:solidFill>
              <a:latin typeface="Calibri"/>
              <a:ea typeface=""/>
              <a:cs typeface=""/>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a:ln w="12701">
            <a:solidFill>
              <a:srgbClr val="000000"/>
            </a:solidFill>
            <a:prstDash val="solid"/>
            <a:miter/>
          </a:ln>
        </p:spPr>
      </p:sp>
      <p:sp>
        <p:nvSpPr>
          <p:cNvPr id="3" name="Notes Placeholder 2"/>
          <p:cNvSpPr txBox="1">
            <a:spLocks noGrp="1"/>
          </p:cNvSpPr>
          <p:nvPr>
            <p:ph type="body" sz="quarter" idx="1"/>
          </p:nvPr>
        </p:nvSpPr>
        <p:spPr/>
        <p:txBody>
          <a:bodyPr/>
          <a:lstStyle/>
          <a:p>
            <a:pPr lvl="0"/>
            <a:endParaRPr lang="en-GB" dirty="0"/>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6AE7B3AA-6DAD-4A8C-987C-1D9A0589D65F}" type="slidenum">
              <a:pPr algn="r" defTabSz="951616">
                <a:defRPr sz="1800" b="0" i="0" u="none" strike="noStrike" kern="0" cap="none" spc="0" baseline="0">
                  <a:solidFill>
                    <a:srgbClr val="000000"/>
                  </a:solidFill>
                  <a:uFillTx/>
                </a:defRPr>
              </a:pPr>
              <a:t>9</a:t>
            </a:fld>
            <a:endParaRPr lang="en-GB" sz="1200">
              <a:solidFill>
                <a:srgbClr val="000000"/>
              </a:solidFill>
              <a:latin typeface="Times New Roman" pitchFamily="18"/>
              <a:ea typeface=""/>
              <a:cs typeface=""/>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p:spPr>
      </p:sp>
      <p:sp>
        <p:nvSpPr>
          <p:cNvPr id="3" name="Notes Placeholder 2"/>
          <p:cNvSpPr txBox="1">
            <a:spLocks noGrp="1"/>
          </p:cNvSpPr>
          <p:nvPr>
            <p:ph type="body" sz="quarter" idx="1"/>
          </p:nvPr>
        </p:nvSpPr>
        <p:spPr/>
        <p:txBody>
          <a:bodyPr/>
          <a:lstStyle/>
          <a:p>
            <a:pPr lvl="0"/>
            <a:endParaRPr lang="en-GB" dirty="0"/>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89A44C35-B438-4521-8D78-E1327082EAFE}" type="slidenum">
              <a:pPr algn="r" defTabSz="951616">
                <a:defRPr sz="1800" b="0" i="0" u="none" strike="noStrike" kern="0" cap="none" spc="0" baseline="0">
                  <a:solidFill>
                    <a:srgbClr val="000000"/>
                  </a:solidFill>
                  <a:uFillTx/>
                </a:defRPr>
              </a:pPr>
              <a:t>11</a:t>
            </a:fld>
            <a:endParaRPr lang="en-GB" sz="1200">
              <a:solidFill>
                <a:srgbClr val="000000"/>
              </a:solidFill>
              <a:latin typeface="Calibri"/>
              <a:ea typeface=""/>
              <a:cs typeface=""/>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800" y="2130423"/>
            <a:ext cx="7772400" cy="1470026"/>
          </a:xfrm>
        </p:spPr>
        <p:txBody>
          <a:bodyPr/>
          <a:lstStyle>
            <a:lvl1pPr>
              <a:defRPr/>
            </a:lvl1pPr>
          </a:lstStyle>
          <a:p>
            <a:pPr lvl="0"/>
            <a:r>
              <a:rPr lang="en-US"/>
              <a:t>Click to edit Master title style</a:t>
            </a:r>
            <a:endParaRPr lang="en-GB"/>
          </a:p>
        </p:txBody>
      </p:sp>
      <p:sp>
        <p:nvSpPr>
          <p:cNvPr id="3" name="Subtitle 2"/>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en-US"/>
              <a:t>Click to edit Master subtitle style</a:t>
            </a:r>
            <a:endParaRPr lang="en-GB"/>
          </a:p>
        </p:txBody>
      </p:sp>
      <p:sp>
        <p:nvSpPr>
          <p:cNvPr id="4" name="Date Placeholder 3"/>
          <p:cNvSpPr txBox="1">
            <a:spLocks noGrp="1"/>
          </p:cNvSpPr>
          <p:nvPr>
            <p:ph type="dt" sz="half" idx="7"/>
          </p:nvPr>
        </p:nvSpPr>
        <p:spPr/>
        <p:txBody>
          <a:bodyPr/>
          <a:lstStyle>
            <a:lvl1pPr>
              <a:defRPr/>
            </a:lvl1pPr>
          </a:lstStyle>
          <a:p>
            <a:pPr lvl="0"/>
            <a:fld id="{2B16DF04-D2AB-4C6A-BAE8-B3E84E19360A}" type="datetime1">
              <a:rPr lang="en-GB"/>
              <a:pPr lvl="0"/>
              <a:t>20/09/2021</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6C5DAADB-BBD6-49B6-9E94-46722B1FCE72}" type="slidenum">
              <a:t>‹#›</a:t>
            </a:fld>
            <a:endParaRPr lang="en-GB"/>
          </a:p>
        </p:txBody>
      </p:sp>
    </p:spTree>
    <p:extLst>
      <p:ext uri="{BB962C8B-B14F-4D97-AF65-F5344CB8AC3E}">
        <p14:creationId xmlns:p14="http://schemas.microsoft.com/office/powerpoint/2010/main" val="19536729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en-GB"/>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txBox="1">
            <a:spLocks noGrp="1"/>
          </p:cNvSpPr>
          <p:nvPr>
            <p:ph type="dt" sz="half" idx="7"/>
          </p:nvPr>
        </p:nvSpPr>
        <p:spPr/>
        <p:txBody>
          <a:bodyPr/>
          <a:lstStyle>
            <a:lvl1pPr>
              <a:defRPr/>
            </a:lvl1pPr>
          </a:lstStyle>
          <a:p>
            <a:pPr lvl="0"/>
            <a:fld id="{DBBA9F89-2A0F-486E-ABD4-23B346859F66}" type="datetime1">
              <a:rPr lang="en-GB"/>
              <a:pPr lvl="0"/>
              <a:t>20/09/2021</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08616283-3EC1-4B12-8E42-447518DD2A9C}" type="slidenum">
              <a:t>‹#›</a:t>
            </a:fld>
            <a:endParaRPr lang="en-GB"/>
          </a:p>
        </p:txBody>
      </p:sp>
    </p:spTree>
    <p:extLst>
      <p:ext uri="{BB962C8B-B14F-4D97-AF65-F5344CB8AC3E}">
        <p14:creationId xmlns:p14="http://schemas.microsoft.com/office/powerpoint/2010/main" val="27766679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29400" y="274640"/>
            <a:ext cx="2057400" cy="5851529"/>
          </a:xfrm>
        </p:spPr>
        <p:txBody>
          <a:bodyPr vert="eaVert"/>
          <a:lstStyle>
            <a:lvl1pPr>
              <a:defRPr/>
            </a:lvl1pPr>
          </a:lstStyle>
          <a:p>
            <a:pPr lvl="0"/>
            <a:r>
              <a:rPr lang="en-US"/>
              <a:t>Click to edit Master title style</a:t>
            </a:r>
            <a:endParaRPr lang="en-GB"/>
          </a:p>
        </p:txBody>
      </p:sp>
      <p:sp>
        <p:nvSpPr>
          <p:cNvPr id="3" name="Vertical Text Placeholder 2"/>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txBox="1">
            <a:spLocks noGrp="1"/>
          </p:cNvSpPr>
          <p:nvPr>
            <p:ph type="dt" sz="half" idx="7"/>
          </p:nvPr>
        </p:nvSpPr>
        <p:spPr/>
        <p:txBody>
          <a:bodyPr/>
          <a:lstStyle>
            <a:lvl1pPr>
              <a:defRPr/>
            </a:lvl1pPr>
          </a:lstStyle>
          <a:p>
            <a:pPr lvl="0"/>
            <a:fld id="{27335A10-04DE-4CA2-9A0C-1311C1EF9500}" type="datetime1">
              <a:rPr lang="en-GB"/>
              <a:pPr lvl="0"/>
              <a:t>20/09/2021</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821C54E3-272F-480F-9E0C-BAF749D77907}" type="slidenum">
              <a:t>‹#›</a:t>
            </a:fld>
            <a:endParaRPr lang="en-GB"/>
          </a:p>
        </p:txBody>
      </p:sp>
    </p:spTree>
    <p:extLst>
      <p:ext uri="{BB962C8B-B14F-4D97-AF65-F5344CB8AC3E}">
        <p14:creationId xmlns:p14="http://schemas.microsoft.com/office/powerpoint/2010/main" val="38873800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txBox="1">
            <a:spLocks noGrp="1"/>
          </p:cNvSpPr>
          <p:nvPr>
            <p:ph type="dt" sz="half" idx="7"/>
          </p:nvPr>
        </p:nvSpPr>
        <p:spPr/>
        <p:txBody>
          <a:bodyPr/>
          <a:lstStyle>
            <a:lvl1pPr>
              <a:defRPr/>
            </a:lvl1pPr>
          </a:lstStyle>
          <a:p>
            <a:pPr lvl="0"/>
            <a:fld id="{75916AA6-76FE-4F94-B7E5-7F56C086F359}" type="datetime1">
              <a:rPr lang="en-GB"/>
              <a:pPr lvl="0"/>
              <a:t>20/09/2021</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938069CA-48AB-4798-9C02-015EE3379841}" type="slidenum">
              <a:t>‹#›</a:t>
            </a:fld>
            <a:endParaRPr lang="en-GB"/>
          </a:p>
        </p:txBody>
      </p:sp>
    </p:spTree>
    <p:extLst>
      <p:ext uri="{BB962C8B-B14F-4D97-AF65-F5344CB8AC3E}">
        <p14:creationId xmlns:p14="http://schemas.microsoft.com/office/powerpoint/2010/main" val="24124322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311" y="4406895"/>
            <a:ext cx="7772400" cy="1362071"/>
          </a:xfrm>
        </p:spPr>
        <p:txBody>
          <a:bodyPr anchor="t" anchorCtr="0"/>
          <a:lstStyle>
            <a:lvl1pPr algn="l">
              <a:defRPr sz="4000" b="1" cap="all"/>
            </a:lvl1pPr>
          </a:lstStyle>
          <a:p>
            <a:pPr lvl="0"/>
            <a:r>
              <a:rPr lang="en-US"/>
              <a:t>Click to edit Master title style</a:t>
            </a:r>
            <a:endParaRPr lang="en-GB"/>
          </a:p>
        </p:txBody>
      </p:sp>
      <p:sp>
        <p:nvSpPr>
          <p:cNvPr id="3" name="Text Placeholder 2"/>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en-US"/>
              <a:t>Click to edit Master text styles</a:t>
            </a:r>
          </a:p>
        </p:txBody>
      </p:sp>
      <p:sp>
        <p:nvSpPr>
          <p:cNvPr id="4" name="Date Placeholder 3"/>
          <p:cNvSpPr txBox="1">
            <a:spLocks noGrp="1"/>
          </p:cNvSpPr>
          <p:nvPr>
            <p:ph type="dt" sz="half" idx="7"/>
          </p:nvPr>
        </p:nvSpPr>
        <p:spPr/>
        <p:txBody>
          <a:bodyPr/>
          <a:lstStyle>
            <a:lvl1pPr>
              <a:defRPr/>
            </a:lvl1pPr>
          </a:lstStyle>
          <a:p>
            <a:pPr lvl="0"/>
            <a:fld id="{28295C0F-129A-41F4-93A6-9389A65D1779}" type="datetime1">
              <a:rPr lang="en-GB"/>
              <a:pPr lvl="0"/>
              <a:t>20/09/2021</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A7F78EFB-DF69-4E29-BB11-91EE07DD0547}" type="slidenum">
              <a:t>‹#›</a:t>
            </a:fld>
            <a:endParaRPr lang="en-GB"/>
          </a:p>
        </p:txBody>
      </p:sp>
    </p:spTree>
    <p:extLst>
      <p:ext uri="{BB962C8B-B14F-4D97-AF65-F5344CB8AC3E}">
        <p14:creationId xmlns:p14="http://schemas.microsoft.com/office/powerpoint/2010/main" val="6889965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txBox="1">
            <a:spLocks noGrp="1"/>
          </p:cNvSpPr>
          <p:nvPr>
            <p:ph type="dt" sz="half" idx="7"/>
          </p:nvPr>
        </p:nvSpPr>
        <p:spPr/>
        <p:txBody>
          <a:bodyPr/>
          <a:lstStyle>
            <a:lvl1pPr>
              <a:defRPr/>
            </a:lvl1pPr>
          </a:lstStyle>
          <a:p>
            <a:pPr lvl="0"/>
            <a:fld id="{6E5E0BD0-C2CF-4F56-B4DD-82F8D68DBB32}" type="datetime1">
              <a:rPr lang="en-GB"/>
              <a:pPr lvl="0"/>
              <a:t>20/09/2021</a:t>
            </a:fld>
            <a:endParaRPr lang="en-GB"/>
          </a:p>
        </p:txBody>
      </p:sp>
      <p:sp>
        <p:nvSpPr>
          <p:cNvPr id="6" name="Footer Placeholder 5"/>
          <p:cNvSpPr txBox="1">
            <a:spLocks noGrp="1"/>
          </p:cNvSpPr>
          <p:nvPr>
            <p:ph type="ftr" sz="quarter" idx="9"/>
          </p:nvPr>
        </p:nvSpPr>
        <p:spPr/>
        <p:txBody>
          <a:bodyPr/>
          <a:lstStyle>
            <a:lvl1pPr>
              <a:defRPr/>
            </a:lvl1pPr>
          </a:lstStyle>
          <a:p>
            <a:pPr lvl="0"/>
            <a:endParaRPr lang="en-GB"/>
          </a:p>
        </p:txBody>
      </p:sp>
      <p:sp>
        <p:nvSpPr>
          <p:cNvPr id="7" name="Slide Number Placeholder 6"/>
          <p:cNvSpPr txBox="1">
            <a:spLocks noGrp="1"/>
          </p:cNvSpPr>
          <p:nvPr>
            <p:ph type="sldNum" sz="quarter" idx="8"/>
          </p:nvPr>
        </p:nvSpPr>
        <p:spPr/>
        <p:txBody>
          <a:bodyPr/>
          <a:lstStyle>
            <a:lvl1pPr>
              <a:defRPr/>
            </a:lvl1pPr>
          </a:lstStyle>
          <a:p>
            <a:pPr lvl="0"/>
            <a:fld id="{7DD692A5-2A4F-4693-B93E-AA1140C5CDEA}" type="slidenum">
              <a:t>‹#›</a:t>
            </a:fld>
            <a:endParaRPr lang="en-GB"/>
          </a:p>
        </p:txBody>
      </p:sp>
    </p:spTree>
    <p:extLst>
      <p:ext uri="{BB962C8B-B14F-4D97-AF65-F5344CB8AC3E}">
        <p14:creationId xmlns:p14="http://schemas.microsoft.com/office/powerpoint/2010/main" val="26910104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en-GB"/>
          </a:p>
        </p:txBody>
      </p:sp>
      <p:sp>
        <p:nvSpPr>
          <p:cNvPr id="3" name="Text Placeholder 2"/>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en-US"/>
              <a:t>Click to edit Master text styles</a:t>
            </a:r>
          </a:p>
        </p:txBody>
      </p:sp>
      <p:sp>
        <p:nvSpPr>
          <p:cNvPr id="4" name="Content Placeholder 3"/>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en-US"/>
              <a:t>Click to edit Master text styles</a:t>
            </a:r>
          </a:p>
        </p:txBody>
      </p:sp>
      <p:sp>
        <p:nvSpPr>
          <p:cNvPr id="6" name="Content Placeholder 5"/>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txBox="1">
            <a:spLocks noGrp="1"/>
          </p:cNvSpPr>
          <p:nvPr>
            <p:ph type="dt" sz="half" idx="7"/>
          </p:nvPr>
        </p:nvSpPr>
        <p:spPr/>
        <p:txBody>
          <a:bodyPr/>
          <a:lstStyle>
            <a:lvl1pPr>
              <a:defRPr/>
            </a:lvl1pPr>
          </a:lstStyle>
          <a:p>
            <a:pPr lvl="0"/>
            <a:fld id="{21E37390-4D1A-4ACE-9802-1EB263D2DD0C}" type="datetime1">
              <a:rPr lang="en-GB"/>
              <a:pPr lvl="0"/>
              <a:t>20/09/2021</a:t>
            </a:fld>
            <a:endParaRPr lang="en-GB"/>
          </a:p>
        </p:txBody>
      </p:sp>
      <p:sp>
        <p:nvSpPr>
          <p:cNvPr id="8" name="Footer Placeholder 7"/>
          <p:cNvSpPr txBox="1">
            <a:spLocks noGrp="1"/>
          </p:cNvSpPr>
          <p:nvPr>
            <p:ph type="ftr" sz="quarter" idx="9"/>
          </p:nvPr>
        </p:nvSpPr>
        <p:spPr/>
        <p:txBody>
          <a:bodyPr/>
          <a:lstStyle>
            <a:lvl1pPr>
              <a:defRPr/>
            </a:lvl1pPr>
          </a:lstStyle>
          <a:p>
            <a:pPr lvl="0"/>
            <a:endParaRPr lang="en-GB"/>
          </a:p>
        </p:txBody>
      </p:sp>
      <p:sp>
        <p:nvSpPr>
          <p:cNvPr id="9" name="Slide Number Placeholder 8"/>
          <p:cNvSpPr txBox="1">
            <a:spLocks noGrp="1"/>
          </p:cNvSpPr>
          <p:nvPr>
            <p:ph type="sldNum" sz="quarter" idx="8"/>
          </p:nvPr>
        </p:nvSpPr>
        <p:spPr/>
        <p:txBody>
          <a:bodyPr/>
          <a:lstStyle>
            <a:lvl1pPr>
              <a:defRPr/>
            </a:lvl1pPr>
          </a:lstStyle>
          <a:p>
            <a:pPr lvl="0"/>
            <a:fld id="{8993BD31-3997-4736-A291-E7FEE565DB88}" type="slidenum">
              <a:t>‹#›</a:t>
            </a:fld>
            <a:endParaRPr lang="en-GB"/>
          </a:p>
        </p:txBody>
      </p:sp>
    </p:spTree>
    <p:extLst>
      <p:ext uri="{BB962C8B-B14F-4D97-AF65-F5344CB8AC3E}">
        <p14:creationId xmlns:p14="http://schemas.microsoft.com/office/powerpoint/2010/main" val="4621340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en-GB"/>
          </a:p>
        </p:txBody>
      </p:sp>
      <p:sp>
        <p:nvSpPr>
          <p:cNvPr id="3" name="Date Placeholder 2"/>
          <p:cNvSpPr txBox="1">
            <a:spLocks noGrp="1"/>
          </p:cNvSpPr>
          <p:nvPr>
            <p:ph type="dt" sz="half" idx="7"/>
          </p:nvPr>
        </p:nvSpPr>
        <p:spPr/>
        <p:txBody>
          <a:bodyPr/>
          <a:lstStyle>
            <a:lvl1pPr>
              <a:defRPr/>
            </a:lvl1pPr>
          </a:lstStyle>
          <a:p>
            <a:pPr lvl="0"/>
            <a:fld id="{FD4D81A4-2BD8-4F93-916D-04597686EB20}" type="datetime1">
              <a:rPr lang="en-GB"/>
              <a:pPr lvl="0"/>
              <a:t>20/09/2021</a:t>
            </a:fld>
            <a:endParaRPr lang="en-GB"/>
          </a:p>
        </p:txBody>
      </p:sp>
      <p:sp>
        <p:nvSpPr>
          <p:cNvPr id="4" name="Footer Placeholder 3"/>
          <p:cNvSpPr txBox="1">
            <a:spLocks noGrp="1"/>
          </p:cNvSpPr>
          <p:nvPr>
            <p:ph type="ftr" sz="quarter" idx="9"/>
          </p:nvPr>
        </p:nvSpPr>
        <p:spPr/>
        <p:txBody>
          <a:bodyPr/>
          <a:lstStyle>
            <a:lvl1pPr>
              <a:defRPr/>
            </a:lvl1pPr>
          </a:lstStyle>
          <a:p>
            <a:pPr lvl="0"/>
            <a:endParaRPr lang="en-GB"/>
          </a:p>
        </p:txBody>
      </p:sp>
      <p:sp>
        <p:nvSpPr>
          <p:cNvPr id="5" name="Slide Number Placeholder 4"/>
          <p:cNvSpPr txBox="1">
            <a:spLocks noGrp="1"/>
          </p:cNvSpPr>
          <p:nvPr>
            <p:ph type="sldNum" sz="quarter" idx="8"/>
          </p:nvPr>
        </p:nvSpPr>
        <p:spPr/>
        <p:txBody>
          <a:bodyPr/>
          <a:lstStyle>
            <a:lvl1pPr>
              <a:defRPr/>
            </a:lvl1pPr>
          </a:lstStyle>
          <a:p>
            <a:pPr lvl="0"/>
            <a:fld id="{EB8E7075-9C78-4602-8E6C-042AF747008A}" type="slidenum">
              <a:t>‹#›</a:t>
            </a:fld>
            <a:endParaRPr lang="en-GB"/>
          </a:p>
        </p:txBody>
      </p:sp>
    </p:spTree>
    <p:extLst>
      <p:ext uri="{BB962C8B-B14F-4D97-AF65-F5344CB8AC3E}">
        <p14:creationId xmlns:p14="http://schemas.microsoft.com/office/powerpoint/2010/main" val="5825756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txBox="1">
            <a:spLocks noGrp="1"/>
          </p:cNvSpPr>
          <p:nvPr>
            <p:ph type="dt" sz="half" idx="7"/>
          </p:nvPr>
        </p:nvSpPr>
        <p:spPr/>
        <p:txBody>
          <a:bodyPr/>
          <a:lstStyle>
            <a:lvl1pPr>
              <a:defRPr/>
            </a:lvl1pPr>
          </a:lstStyle>
          <a:p>
            <a:pPr lvl="0"/>
            <a:fld id="{B81C4A4E-8156-4C8A-B83E-67248D9E7419}" type="datetime1">
              <a:rPr lang="en-GB"/>
              <a:pPr lvl="0"/>
              <a:t>20/09/2021</a:t>
            </a:fld>
            <a:endParaRPr lang="en-GB"/>
          </a:p>
        </p:txBody>
      </p:sp>
      <p:sp>
        <p:nvSpPr>
          <p:cNvPr id="3" name="Footer Placeholder 2"/>
          <p:cNvSpPr txBox="1">
            <a:spLocks noGrp="1"/>
          </p:cNvSpPr>
          <p:nvPr>
            <p:ph type="ftr" sz="quarter" idx="9"/>
          </p:nvPr>
        </p:nvSpPr>
        <p:spPr/>
        <p:txBody>
          <a:bodyPr/>
          <a:lstStyle>
            <a:lvl1pPr>
              <a:defRPr/>
            </a:lvl1pPr>
          </a:lstStyle>
          <a:p>
            <a:pPr lvl="0"/>
            <a:endParaRPr lang="en-GB"/>
          </a:p>
        </p:txBody>
      </p:sp>
      <p:sp>
        <p:nvSpPr>
          <p:cNvPr id="4" name="Slide Number Placeholder 3"/>
          <p:cNvSpPr txBox="1">
            <a:spLocks noGrp="1"/>
          </p:cNvSpPr>
          <p:nvPr>
            <p:ph type="sldNum" sz="quarter" idx="8"/>
          </p:nvPr>
        </p:nvSpPr>
        <p:spPr/>
        <p:txBody>
          <a:bodyPr/>
          <a:lstStyle>
            <a:lvl1pPr>
              <a:defRPr/>
            </a:lvl1pPr>
          </a:lstStyle>
          <a:p>
            <a:pPr lvl="0"/>
            <a:fld id="{EBCB11F3-6ED9-4563-AD21-BE14CA627B9E}" type="slidenum">
              <a:t>‹#›</a:t>
            </a:fld>
            <a:endParaRPr lang="en-GB"/>
          </a:p>
        </p:txBody>
      </p:sp>
    </p:spTree>
    <p:extLst>
      <p:ext uri="{BB962C8B-B14F-4D97-AF65-F5344CB8AC3E}">
        <p14:creationId xmlns:p14="http://schemas.microsoft.com/office/powerpoint/2010/main" val="16207462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273048"/>
            <a:ext cx="3008311" cy="1162046"/>
          </a:xfrm>
        </p:spPr>
        <p:txBody>
          <a:bodyPr anchor="b" anchorCtr="0"/>
          <a:lstStyle>
            <a:lvl1pPr algn="l">
              <a:defRPr sz="2000" b="1"/>
            </a:lvl1pPr>
          </a:lstStyle>
          <a:p>
            <a:pPr lvl="0"/>
            <a:r>
              <a:rPr lang="en-US"/>
              <a:t>Click to edit Master title style</a:t>
            </a:r>
            <a:endParaRPr lang="en-GB"/>
          </a:p>
        </p:txBody>
      </p:sp>
      <p:sp>
        <p:nvSpPr>
          <p:cNvPr id="3" name="Content Placeholder 2"/>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en-US"/>
              <a:t>Click to edit Master text styles</a:t>
            </a:r>
          </a:p>
        </p:txBody>
      </p:sp>
      <p:sp>
        <p:nvSpPr>
          <p:cNvPr id="5" name="Date Placeholder 4"/>
          <p:cNvSpPr txBox="1">
            <a:spLocks noGrp="1"/>
          </p:cNvSpPr>
          <p:nvPr>
            <p:ph type="dt" sz="half" idx="7"/>
          </p:nvPr>
        </p:nvSpPr>
        <p:spPr/>
        <p:txBody>
          <a:bodyPr/>
          <a:lstStyle>
            <a:lvl1pPr>
              <a:defRPr/>
            </a:lvl1pPr>
          </a:lstStyle>
          <a:p>
            <a:pPr lvl="0"/>
            <a:fld id="{374D192B-7F46-443A-9372-6E06DC4A6B54}" type="datetime1">
              <a:rPr lang="en-GB"/>
              <a:pPr lvl="0"/>
              <a:t>20/09/2021</a:t>
            </a:fld>
            <a:endParaRPr lang="en-GB"/>
          </a:p>
        </p:txBody>
      </p:sp>
      <p:sp>
        <p:nvSpPr>
          <p:cNvPr id="6" name="Footer Placeholder 5"/>
          <p:cNvSpPr txBox="1">
            <a:spLocks noGrp="1"/>
          </p:cNvSpPr>
          <p:nvPr>
            <p:ph type="ftr" sz="quarter" idx="9"/>
          </p:nvPr>
        </p:nvSpPr>
        <p:spPr/>
        <p:txBody>
          <a:bodyPr/>
          <a:lstStyle>
            <a:lvl1pPr>
              <a:defRPr/>
            </a:lvl1pPr>
          </a:lstStyle>
          <a:p>
            <a:pPr lvl="0"/>
            <a:endParaRPr lang="en-GB"/>
          </a:p>
        </p:txBody>
      </p:sp>
      <p:sp>
        <p:nvSpPr>
          <p:cNvPr id="7" name="Slide Number Placeholder 6"/>
          <p:cNvSpPr txBox="1">
            <a:spLocks noGrp="1"/>
          </p:cNvSpPr>
          <p:nvPr>
            <p:ph type="sldNum" sz="quarter" idx="8"/>
          </p:nvPr>
        </p:nvSpPr>
        <p:spPr/>
        <p:txBody>
          <a:bodyPr/>
          <a:lstStyle>
            <a:lvl1pPr>
              <a:defRPr/>
            </a:lvl1pPr>
          </a:lstStyle>
          <a:p>
            <a:pPr lvl="0"/>
            <a:fld id="{CF3E250F-DEBA-4E69-9BA8-7FB552E4075A}" type="slidenum">
              <a:t>‹#›</a:t>
            </a:fld>
            <a:endParaRPr lang="en-GB"/>
          </a:p>
        </p:txBody>
      </p:sp>
    </p:spTree>
    <p:extLst>
      <p:ext uri="{BB962C8B-B14F-4D97-AF65-F5344CB8AC3E}">
        <p14:creationId xmlns:p14="http://schemas.microsoft.com/office/powerpoint/2010/main" val="37902802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288" y="4800600"/>
            <a:ext cx="5486400" cy="566735"/>
          </a:xfrm>
        </p:spPr>
        <p:txBody>
          <a:bodyPr anchor="b" anchorCtr="0"/>
          <a:lstStyle>
            <a:lvl1pPr algn="l">
              <a:defRPr sz="2000" b="1"/>
            </a:lvl1pPr>
          </a:lstStyle>
          <a:p>
            <a:pPr lvl="0"/>
            <a:r>
              <a:rPr lang="en-US"/>
              <a:t>Click to edit Master title style</a:t>
            </a:r>
            <a:endParaRPr lang="en-GB"/>
          </a:p>
        </p:txBody>
      </p:sp>
      <p:sp>
        <p:nvSpPr>
          <p:cNvPr id="3" name="Picture Placeholder 2"/>
          <p:cNvSpPr txBox="1">
            <a:spLocks noGrp="1"/>
          </p:cNvSpPr>
          <p:nvPr>
            <p:ph type="pic" idx="1"/>
          </p:nvPr>
        </p:nvSpPr>
        <p:spPr>
          <a:xfrm>
            <a:off x="1792288" y="612776"/>
            <a:ext cx="5486400" cy="4114800"/>
          </a:xfrm>
        </p:spPr>
        <p:txBody>
          <a:bodyPr/>
          <a:lstStyle>
            <a:lvl1pPr marL="0" indent="0">
              <a:buNone/>
              <a:defRPr lang="en-GB"/>
            </a:lvl1pPr>
          </a:lstStyle>
          <a:p>
            <a:pPr lvl="0"/>
            <a:endParaRPr lang="en-GB"/>
          </a:p>
        </p:txBody>
      </p:sp>
      <p:sp>
        <p:nvSpPr>
          <p:cNvPr id="4" name="Text Placeholder 3"/>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en-US"/>
              <a:t>Click to edit Master text styles</a:t>
            </a:r>
          </a:p>
        </p:txBody>
      </p:sp>
      <p:sp>
        <p:nvSpPr>
          <p:cNvPr id="5" name="Date Placeholder 4"/>
          <p:cNvSpPr txBox="1">
            <a:spLocks noGrp="1"/>
          </p:cNvSpPr>
          <p:nvPr>
            <p:ph type="dt" sz="half" idx="7"/>
          </p:nvPr>
        </p:nvSpPr>
        <p:spPr/>
        <p:txBody>
          <a:bodyPr/>
          <a:lstStyle>
            <a:lvl1pPr>
              <a:defRPr/>
            </a:lvl1pPr>
          </a:lstStyle>
          <a:p>
            <a:pPr lvl="0"/>
            <a:fld id="{D8265C85-377D-4232-85E8-8DE748464B9E}" type="datetime1">
              <a:rPr lang="en-GB"/>
              <a:pPr lvl="0"/>
              <a:t>20/09/2021</a:t>
            </a:fld>
            <a:endParaRPr lang="en-GB"/>
          </a:p>
        </p:txBody>
      </p:sp>
      <p:sp>
        <p:nvSpPr>
          <p:cNvPr id="6" name="Footer Placeholder 5"/>
          <p:cNvSpPr txBox="1">
            <a:spLocks noGrp="1"/>
          </p:cNvSpPr>
          <p:nvPr>
            <p:ph type="ftr" sz="quarter" idx="9"/>
          </p:nvPr>
        </p:nvSpPr>
        <p:spPr/>
        <p:txBody>
          <a:bodyPr/>
          <a:lstStyle>
            <a:lvl1pPr>
              <a:defRPr/>
            </a:lvl1pPr>
          </a:lstStyle>
          <a:p>
            <a:pPr lvl="0"/>
            <a:endParaRPr lang="en-GB"/>
          </a:p>
        </p:txBody>
      </p:sp>
      <p:sp>
        <p:nvSpPr>
          <p:cNvPr id="7" name="Slide Number Placeholder 6"/>
          <p:cNvSpPr txBox="1">
            <a:spLocks noGrp="1"/>
          </p:cNvSpPr>
          <p:nvPr>
            <p:ph type="sldNum" sz="quarter" idx="8"/>
          </p:nvPr>
        </p:nvSpPr>
        <p:spPr/>
        <p:txBody>
          <a:bodyPr/>
          <a:lstStyle>
            <a:lvl1pPr>
              <a:defRPr/>
            </a:lvl1pPr>
          </a:lstStyle>
          <a:p>
            <a:pPr lvl="0"/>
            <a:fld id="{207FC3C0-1888-4B9D-83E6-891BED5190A5}" type="slidenum">
              <a:t>‹#›</a:t>
            </a:fld>
            <a:endParaRPr lang="en-GB"/>
          </a:p>
        </p:txBody>
      </p:sp>
    </p:spTree>
    <p:extLst>
      <p:ext uri="{BB962C8B-B14F-4D97-AF65-F5344CB8AC3E}">
        <p14:creationId xmlns:p14="http://schemas.microsoft.com/office/powerpoint/2010/main" val="5847366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AB5E4"/>
            </a:gs>
            <a:gs pos="100000">
              <a:srgbClr val="C2D1ED"/>
            </a:gs>
          </a:gsLst>
          <a:lin ang="5400000"/>
        </a:gra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noAutofit/>
          </a:bodyPr>
          <a:lstStyle/>
          <a:p>
            <a:pPr lvl="0"/>
            <a:r>
              <a:rPr lang="en-US"/>
              <a:t>Click to edit Master title style</a:t>
            </a:r>
            <a:endParaRPr lang="en-GB"/>
          </a:p>
        </p:txBody>
      </p:sp>
      <p:sp>
        <p:nvSpPr>
          <p:cNvPr id="3" name="Text Placeholder 2"/>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ea typeface=""/>
                <a:cs typeface=""/>
              </a:defRPr>
            </a:lvl1pPr>
          </a:lstStyle>
          <a:p>
            <a:pPr lvl="0"/>
            <a:fld id="{04AB49F4-73FE-4FFA-9876-96F54FA9DC53}" type="datetime1">
              <a:rPr lang="en-GB"/>
              <a:pPr lvl="0"/>
              <a:t>20/09/2021</a:t>
            </a:fld>
            <a:endParaRPr lang="en-GB"/>
          </a:p>
        </p:txBody>
      </p:sp>
      <p:sp>
        <p:nvSpPr>
          <p:cNvPr id="5" name="Footer Placeholder 4"/>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ea typeface=""/>
                <a:cs typeface=""/>
              </a:defRPr>
            </a:lvl1pPr>
          </a:lstStyle>
          <a:p>
            <a:pPr lvl="0"/>
            <a:endParaRPr lang="en-GB"/>
          </a:p>
        </p:txBody>
      </p:sp>
      <p:sp>
        <p:nvSpPr>
          <p:cNvPr id="6" name="Slide Number Placeholder 5"/>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ea typeface=""/>
                <a:cs typeface=""/>
              </a:defRPr>
            </a:lvl1pPr>
          </a:lstStyle>
          <a:p>
            <a:pPr lvl="0"/>
            <a:fld id="{5D51EB61-53F8-48BB-B631-120F5FEE3E54}" type="slidenum">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lvl="0" indent="0" algn="ctr" defTabSz="914400" rtl="0" fontAlgn="auto" hangingPunct="1">
        <a:lnSpc>
          <a:spcPct val="100000"/>
        </a:lnSpc>
        <a:spcBef>
          <a:spcPts val="0"/>
        </a:spcBef>
        <a:spcAft>
          <a:spcPts val="0"/>
        </a:spcAft>
        <a:buNone/>
        <a:tabLst/>
        <a:defRPr lang="en-US" sz="4400" b="0" i="0" u="none" strike="noStrike" kern="1200" cap="none" spc="0" baseline="0">
          <a:solidFill>
            <a:srgbClr val="000000"/>
          </a:solidFill>
          <a:uFillTx/>
          <a:latin typeface="Calibri"/>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en-US" sz="3200" b="0" i="0" u="none" strike="noStrike" kern="1200" cap="none" spc="0" baseline="0">
          <a:solidFill>
            <a:srgbClr val="000000"/>
          </a:solidFill>
          <a:uFillTx/>
          <a:latin typeface="Calibri"/>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s://www.phonicsplay.co.uk/freeIndex.htm" TargetMode="External"/><Relationship Id="rId3" Type="http://schemas.openxmlformats.org/officeDocument/2006/relationships/hyperlink" Target="https://www.mrthornenetwork.com/" TargetMode="External"/><Relationship Id="rId7" Type="http://schemas.openxmlformats.org/officeDocument/2006/relationships/hyperlink" Target="https://www.bbc.co.uk/education/topics/zcqqtfr" TargetMode="External"/><Relationship Id="rId12" Type="http://schemas.openxmlformats.org/officeDocument/2006/relationships/hyperlink" Target="http://www.primaryresources.co.uk/english/english.htm#A"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www.bbc.co.uk/schools/wordsandpictures/phonics/" TargetMode="External"/><Relationship Id="rId11" Type="http://schemas.openxmlformats.org/officeDocument/2006/relationships/hyperlink" Target="http://www.getreadingright.com.au/phoneme-pronunciation/" TargetMode="External"/><Relationship Id="rId5" Type="http://schemas.openxmlformats.org/officeDocument/2006/relationships/hyperlink" Target="https://www.bbc.co.uk/cbeebies/shows/alphablocks" TargetMode="External"/><Relationship Id="rId10" Type="http://schemas.openxmlformats.org/officeDocument/2006/relationships/hyperlink" Target="http://www.ictgames.com/literacy.html" TargetMode="External"/><Relationship Id="rId4" Type="http://schemas.openxmlformats.org/officeDocument/2006/relationships/hyperlink" Target="http://www.coxhoe.durham.sch.uk/curriculum-links/literacy" TargetMode="External"/><Relationship Id="rId9" Type="http://schemas.openxmlformats.org/officeDocument/2006/relationships/hyperlink" Target="http://www.sparklebox.co.uk/literacy/letters-and-sounds/#.WeyNzGhSzIU"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tmp"/></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le 1"/>
          <p:cNvSpPr txBox="1">
            <a:spLocks noGrp="1"/>
          </p:cNvSpPr>
          <p:nvPr>
            <p:ph type="ctrTitle"/>
          </p:nvPr>
        </p:nvSpPr>
        <p:spPr>
          <a:xfrm>
            <a:off x="401784" y="825594"/>
            <a:ext cx="8332608" cy="1470026"/>
          </a:xfrm>
        </p:spPr>
        <p:txBody>
          <a:bodyPr/>
          <a:lstStyle/>
          <a:p>
            <a:pPr lvl="0">
              <a:lnSpc>
                <a:spcPct val="150000"/>
              </a:lnSpc>
            </a:pPr>
            <a:r>
              <a:rPr lang="en-GB" b="1" dirty="0">
                <a:solidFill>
                  <a:srgbClr val="0070C0"/>
                </a:solidFill>
                <a:latin typeface="SassoonPrimaryInfant" pitchFamily="2"/>
              </a:rPr>
              <a:t>Year 1 Phonics Screening </a:t>
            </a:r>
            <a:r>
              <a:rPr lang="en-GB" b="1" dirty="0" smtClean="0">
                <a:solidFill>
                  <a:srgbClr val="0070C0"/>
                </a:solidFill>
                <a:latin typeface="SassoonPrimaryInfant" pitchFamily="2"/>
              </a:rPr>
              <a:t>Check</a:t>
            </a:r>
            <a:r>
              <a:rPr lang="en-GB" b="1" dirty="0">
                <a:solidFill>
                  <a:srgbClr val="0070C0"/>
                </a:solidFill>
                <a:latin typeface="SassoonPrimaryInfant" pitchFamily="2"/>
              </a:rPr>
              <a:t/>
            </a:r>
            <a:br>
              <a:rPr lang="en-GB" b="1" dirty="0">
                <a:solidFill>
                  <a:srgbClr val="0070C0"/>
                </a:solidFill>
                <a:latin typeface="SassoonPrimaryInfant" pitchFamily="2"/>
              </a:rPr>
            </a:br>
            <a:r>
              <a:rPr lang="en-GB" b="1" dirty="0" smtClean="0">
                <a:solidFill>
                  <a:srgbClr val="0070C0"/>
                </a:solidFill>
                <a:latin typeface="SassoonPrimaryInfant" pitchFamily="2"/>
              </a:rPr>
              <a:t>2022</a:t>
            </a:r>
            <a:endParaRPr lang="en-GB" b="1" dirty="0">
              <a:solidFill>
                <a:srgbClr val="0070C0"/>
              </a:solidFill>
              <a:latin typeface="SassoonPrimaryInfant" pitchFamily="2"/>
            </a:endParaRPr>
          </a:p>
        </p:txBody>
      </p:sp>
      <p:sp>
        <p:nvSpPr>
          <p:cNvPr id="3" name="Subtitle 2"/>
          <p:cNvSpPr txBox="1">
            <a:spLocks noGrp="1"/>
          </p:cNvSpPr>
          <p:nvPr>
            <p:ph type="subTitle" idx="1"/>
          </p:nvPr>
        </p:nvSpPr>
        <p:spPr>
          <a:xfrm>
            <a:off x="1403649" y="3140963"/>
            <a:ext cx="6400800" cy="1752603"/>
          </a:xfrm>
        </p:spPr>
        <p:txBody>
          <a:bodyPr/>
          <a:lstStyle/>
          <a:p>
            <a:pPr lvl="0">
              <a:lnSpc>
                <a:spcPct val="150000"/>
              </a:lnSpc>
              <a:spcBef>
                <a:spcPts val="600"/>
              </a:spcBef>
            </a:pPr>
            <a:r>
              <a:rPr lang="en-GB" sz="3600" dirty="0" smtClean="0">
                <a:solidFill>
                  <a:srgbClr val="000000"/>
                </a:solidFill>
                <a:latin typeface="SassoonPrimaryInfant" pitchFamily="2"/>
              </a:rPr>
              <a:t>Miss Adamson and Miss </a:t>
            </a:r>
            <a:r>
              <a:rPr lang="en-GB" sz="3600" dirty="0" smtClean="0">
                <a:solidFill>
                  <a:srgbClr val="000000"/>
                </a:solidFill>
                <a:latin typeface="SassoonPrimaryInfant" pitchFamily="2"/>
              </a:rPr>
              <a:t>Bardsley</a:t>
            </a:r>
            <a:endParaRPr lang="en-GB" sz="3600" dirty="0" smtClean="0">
              <a:solidFill>
                <a:srgbClr val="000000"/>
              </a:solidFill>
              <a:latin typeface="SassoonPrimaryInfant" pitchFamily="2"/>
            </a:endParaRPr>
          </a:p>
        </p:txBody>
      </p:sp>
      <p:pic>
        <p:nvPicPr>
          <p:cNvPr id="4" name="Picture 2" descr="S:\CB symbol.jpg">
            <a:extLst>
              <a:ext uri="{FF2B5EF4-FFF2-40B4-BE49-F238E27FC236}">
                <a16:creationId xmlns:a16="http://schemas.microsoft.com/office/drawing/2014/main" id="{00000000-0000-0000-0000-000000000000}"/>
              </a:ext>
            </a:extLst>
          </p:cNvPr>
          <p:cNvPicPr>
            <a:picLocks noChangeAspect="1"/>
          </p:cNvPicPr>
          <p:nvPr/>
        </p:nvPicPr>
        <p:blipFill>
          <a:blip r:embed="rId3"/>
          <a:srcRect/>
          <a:stretch>
            <a:fillRect/>
          </a:stretch>
        </p:blipFill>
        <p:spPr>
          <a:xfrm>
            <a:off x="6909234" y="4620392"/>
            <a:ext cx="2234766" cy="2237033"/>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6131" y="343120"/>
            <a:ext cx="8659505" cy="6465873"/>
          </a:xfrm>
          <a:prstGeom prst="rect">
            <a:avLst/>
          </a:prstGeom>
        </p:spPr>
        <p:txBody>
          <a:bodyPr wrap="square">
            <a:spAutoFit/>
          </a:bodyPr>
          <a:lstStyle/>
          <a:p>
            <a:pPr marL="342900" indent="-342900">
              <a:spcBef>
                <a:spcPts val="500"/>
              </a:spcBef>
              <a:buFont typeface="Arial" panose="020B0604020202020204" pitchFamily="34" charset="0"/>
              <a:buChar char="•"/>
              <a:defRPr sz="1800" b="0" i="0" u="none" strike="noStrike" kern="0" cap="none" spc="0" baseline="0">
                <a:solidFill>
                  <a:srgbClr val="000000"/>
                </a:solidFill>
                <a:uFillTx/>
              </a:defRPr>
            </a:pPr>
            <a:r>
              <a:rPr lang="en-GB" sz="2000" dirty="0">
                <a:solidFill>
                  <a:srgbClr val="0070C0"/>
                </a:solidFill>
                <a:latin typeface="SassoonPrimaryInfant" pitchFamily="2" charset="0"/>
                <a:ea typeface=""/>
                <a:cs typeface=""/>
              </a:rPr>
              <a:t>Each phase </a:t>
            </a:r>
            <a:r>
              <a:rPr lang="en-GB" sz="2000" dirty="0" smtClean="0">
                <a:solidFill>
                  <a:srgbClr val="0070C0"/>
                </a:solidFill>
                <a:latin typeface="SassoonPrimaryInfant" pitchFamily="2" charset="0"/>
                <a:ea typeface=""/>
                <a:cs typeface=""/>
              </a:rPr>
              <a:t>provides a range of activities, including:</a:t>
            </a:r>
            <a:endParaRPr lang="en-GB" sz="2000" dirty="0">
              <a:solidFill>
                <a:srgbClr val="0070C0"/>
              </a:solidFill>
              <a:latin typeface="SassoonPrimaryInfant" pitchFamily="2" charset="0"/>
              <a:ea typeface=""/>
              <a:cs typeface=""/>
            </a:endParaRPr>
          </a:p>
          <a:p>
            <a:pPr lvl="2">
              <a:spcBef>
                <a:spcPts val="500"/>
              </a:spcBef>
              <a:defRPr sz="1800" b="0" i="0" u="none" strike="noStrike" kern="0" cap="none" spc="0" baseline="0">
                <a:solidFill>
                  <a:srgbClr val="000000"/>
                </a:solidFill>
                <a:uFillTx/>
              </a:defRPr>
            </a:pPr>
            <a:endParaRPr lang="en-GB" sz="2000" dirty="0">
              <a:solidFill>
                <a:srgbClr val="0070C0"/>
              </a:solidFill>
              <a:latin typeface="SassoonPrimaryInfant" pitchFamily="2" charset="0"/>
              <a:ea typeface=""/>
              <a:cs typeface=""/>
            </a:endParaRPr>
          </a:p>
          <a:p>
            <a:pPr marL="720000"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r>
              <a:rPr lang="en-GB" sz="2000" dirty="0" smtClean="0">
                <a:solidFill>
                  <a:srgbClr val="0070C0"/>
                </a:solidFill>
                <a:latin typeface="SassoonPrimaryInfant" pitchFamily="2" charset="0"/>
                <a:ea typeface=""/>
                <a:cs typeface=""/>
              </a:rPr>
              <a:t>Letter </a:t>
            </a:r>
            <a:r>
              <a:rPr lang="en-GB" sz="2000" dirty="0">
                <a:solidFill>
                  <a:srgbClr val="0070C0"/>
                </a:solidFill>
                <a:latin typeface="SassoonPrimaryInfant" pitchFamily="2" charset="0"/>
                <a:ea typeface=""/>
                <a:cs typeface=""/>
              </a:rPr>
              <a:t>recognition – sounds and letter names</a:t>
            </a:r>
          </a:p>
          <a:p>
            <a:pPr marL="720000"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r>
              <a:rPr lang="en-GB" sz="2000" dirty="0">
                <a:solidFill>
                  <a:srgbClr val="0070C0"/>
                </a:solidFill>
                <a:latin typeface="SassoonPrimaryInfant" pitchFamily="2" charset="0"/>
                <a:ea typeface=""/>
                <a:cs typeface=""/>
              </a:rPr>
              <a:t>Oral blending </a:t>
            </a:r>
            <a:r>
              <a:rPr lang="en-GB" sz="2000" dirty="0" smtClean="0">
                <a:solidFill>
                  <a:srgbClr val="0070C0"/>
                </a:solidFill>
                <a:latin typeface="SassoonPrimaryInfant" pitchFamily="2" charset="0"/>
                <a:ea typeface=""/>
                <a:cs typeface=""/>
              </a:rPr>
              <a:t>for </a:t>
            </a:r>
            <a:r>
              <a:rPr lang="en-GB" sz="2000" dirty="0">
                <a:solidFill>
                  <a:srgbClr val="0070C0"/>
                </a:solidFill>
                <a:latin typeface="SassoonPrimaryInfant" pitchFamily="2" charset="0"/>
                <a:ea typeface=""/>
                <a:cs typeface=""/>
              </a:rPr>
              <a:t>reading</a:t>
            </a:r>
          </a:p>
          <a:p>
            <a:pPr marL="720000"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r>
              <a:rPr lang="en-GB" sz="2000" dirty="0" smtClean="0">
                <a:solidFill>
                  <a:srgbClr val="0070C0"/>
                </a:solidFill>
                <a:latin typeface="SassoonPrimaryInfant" pitchFamily="2" charset="0"/>
                <a:ea typeface=""/>
                <a:cs typeface=""/>
              </a:rPr>
              <a:t>Oral segmenting </a:t>
            </a:r>
            <a:r>
              <a:rPr lang="en-GB" sz="2000" dirty="0">
                <a:solidFill>
                  <a:srgbClr val="0070C0"/>
                </a:solidFill>
                <a:latin typeface="SassoonPrimaryInfant" pitchFamily="2" charset="0"/>
                <a:ea typeface=""/>
                <a:cs typeface=""/>
              </a:rPr>
              <a:t>for spelling</a:t>
            </a:r>
          </a:p>
          <a:p>
            <a:pPr marL="720000"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r>
              <a:rPr lang="en-GB" sz="2000" dirty="0" smtClean="0">
                <a:solidFill>
                  <a:srgbClr val="0070C0"/>
                </a:solidFill>
                <a:latin typeface="SassoonPrimaryInfant" pitchFamily="2" charset="0"/>
                <a:ea typeface=""/>
                <a:cs typeface=""/>
              </a:rPr>
              <a:t>Reading and spelling high frequency and tricky words</a:t>
            </a:r>
          </a:p>
          <a:p>
            <a:pPr marL="720000"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r>
              <a:rPr lang="en-GB" sz="2000" dirty="0" smtClean="0">
                <a:solidFill>
                  <a:srgbClr val="0070C0"/>
                </a:solidFill>
                <a:latin typeface="SassoonPrimaryInfant" pitchFamily="2" charset="0"/>
              </a:rPr>
              <a:t>Identifying </a:t>
            </a:r>
            <a:r>
              <a:rPr lang="en-GB" sz="2000" dirty="0">
                <a:solidFill>
                  <a:srgbClr val="0070C0"/>
                </a:solidFill>
                <a:latin typeface="SassoonPrimaryInfant" pitchFamily="2" charset="0"/>
              </a:rPr>
              <a:t>sounds in words and the graphemes that represent </a:t>
            </a:r>
            <a:r>
              <a:rPr lang="en-GB" sz="2000" dirty="0" smtClean="0">
                <a:solidFill>
                  <a:srgbClr val="0070C0"/>
                </a:solidFill>
                <a:latin typeface="SassoonPrimaryInfant" pitchFamily="2" charset="0"/>
              </a:rPr>
              <a:t>them using sound buttons, e.g. </a:t>
            </a:r>
          </a:p>
          <a:p>
            <a:pPr marL="720000"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endParaRPr lang="en-GB" sz="2000" dirty="0">
              <a:solidFill>
                <a:srgbClr val="0070C0"/>
              </a:solidFill>
              <a:latin typeface="SassoonPrimaryInfant" pitchFamily="2" charset="0"/>
            </a:endParaRPr>
          </a:p>
          <a:p>
            <a:pPr marL="720000"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r>
              <a:rPr lang="en-GB" sz="2000" dirty="0" smtClean="0">
                <a:solidFill>
                  <a:srgbClr val="0070C0"/>
                </a:solidFill>
                <a:latin typeface="SassoonPrimaryInfant" pitchFamily="2" charset="0"/>
              </a:rPr>
              <a:t>Caption </a:t>
            </a:r>
            <a:r>
              <a:rPr lang="en-GB" sz="2000" dirty="0">
                <a:solidFill>
                  <a:srgbClr val="0070C0"/>
                </a:solidFill>
                <a:latin typeface="SassoonPrimaryInfant" pitchFamily="2" charset="0"/>
              </a:rPr>
              <a:t>and picture match – children are given captions containing high frequency and tricky words </a:t>
            </a:r>
            <a:r>
              <a:rPr lang="en-GB" sz="2000" dirty="0" smtClean="0">
                <a:solidFill>
                  <a:srgbClr val="0070C0"/>
                </a:solidFill>
                <a:latin typeface="SassoonPrimaryInfant" pitchFamily="2" charset="0"/>
              </a:rPr>
              <a:t>and </a:t>
            </a:r>
            <a:r>
              <a:rPr lang="en-GB" sz="2000" dirty="0">
                <a:solidFill>
                  <a:srgbClr val="0070C0"/>
                </a:solidFill>
                <a:latin typeface="SassoonPrimaryInfant" pitchFamily="2" charset="0"/>
              </a:rPr>
              <a:t>have to match </a:t>
            </a:r>
            <a:r>
              <a:rPr lang="en-GB" sz="2000" dirty="0" smtClean="0">
                <a:solidFill>
                  <a:srgbClr val="0070C0"/>
                </a:solidFill>
                <a:latin typeface="SassoonPrimaryInfant" pitchFamily="2" charset="0"/>
              </a:rPr>
              <a:t>them </a:t>
            </a:r>
            <a:r>
              <a:rPr lang="en-GB" sz="2000" dirty="0">
                <a:solidFill>
                  <a:srgbClr val="0070C0"/>
                </a:solidFill>
                <a:latin typeface="SassoonPrimaryInfant" pitchFamily="2" charset="0"/>
              </a:rPr>
              <a:t>to the correct </a:t>
            </a:r>
            <a:r>
              <a:rPr lang="en-GB" sz="2000" dirty="0" smtClean="0">
                <a:solidFill>
                  <a:srgbClr val="0070C0"/>
                </a:solidFill>
                <a:latin typeface="SassoonPrimaryInfant" pitchFamily="2" charset="0"/>
              </a:rPr>
              <a:t>pictures</a:t>
            </a:r>
            <a:endParaRPr lang="en-GB" sz="2000" dirty="0">
              <a:solidFill>
                <a:srgbClr val="0070C0"/>
              </a:solidFill>
              <a:latin typeface="SassoonPrimaryInfant" pitchFamily="2" charset="0"/>
            </a:endParaRPr>
          </a:p>
          <a:p>
            <a:pPr marL="720000"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r>
              <a:rPr lang="en-GB" sz="2000" dirty="0">
                <a:solidFill>
                  <a:srgbClr val="0070C0"/>
                </a:solidFill>
                <a:latin typeface="SassoonPrimaryInfant" pitchFamily="2" charset="0"/>
              </a:rPr>
              <a:t>Yes/no </a:t>
            </a:r>
            <a:r>
              <a:rPr lang="en-GB" sz="2000" dirty="0" smtClean="0">
                <a:solidFill>
                  <a:srgbClr val="0070C0"/>
                </a:solidFill>
                <a:latin typeface="SassoonPrimaryInfant" pitchFamily="2" charset="0"/>
              </a:rPr>
              <a:t>questions with thumbs up or down for the answer. e.g</a:t>
            </a:r>
            <a:r>
              <a:rPr lang="en-GB" sz="2000" dirty="0">
                <a:solidFill>
                  <a:srgbClr val="0070C0"/>
                </a:solidFill>
                <a:latin typeface="SassoonPrimaryInfant" pitchFamily="2" charset="0"/>
              </a:rPr>
              <a:t>. </a:t>
            </a:r>
            <a:r>
              <a:rPr lang="en-GB" sz="2000" dirty="0" smtClean="0">
                <a:solidFill>
                  <a:srgbClr val="0070C0"/>
                </a:solidFill>
                <a:latin typeface="SassoonPrimaryInfant" pitchFamily="2" charset="0"/>
              </a:rPr>
              <a:t>Can </a:t>
            </a:r>
            <a:r>
              <a:rPr lang="en-GB" sz="2000" dirty="0">
                <a:solidFill>
                  <a:srgbClr val="0070C0"/>
                </a:solidFill>
                <a:latin typeface="SassoonPrimaryInfant" pitchFamily="2" charset="0"/>
              </a:rPr>
              <a:t>a bird hop</a:t>
            </a:r>
            <a:r>
              <a:rPr lang="en-GB" sz="2000" dirty="0" smtClean="0">
                <a:solidFill>
                  <a:srgbClr val="0070C0"/>
                </a:solidFill>
                <a:latin typeface="SassoonPrimaryInfant" pitchFamily="2" charset="0"/>
              </a:rPr>
              <a:t>?</a:t>
            </a:r>
            <a:endParaRPr lang="en-GB" sz="2000" dirty="0">
              <a:solidFill>
                <a:srgbClr val="0070C0"/>
              </a:solidFill>
              <a:latin typeface="SassoonPrimaryInfant" pitchFamily="2" charset="0"/>
            </a:endParaRPr>
          </a:p>
          <a:p>
            <a:pPr marL="720000"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r>
              <a:rPr lang="en-GB" sz="2000" dirty="0">
                <a:solidFill>
                  <a:srgbClr val="0070C0"/>
                </a:solidFill>
                <a:latin typeface="SassoonPrimaryInfant" pitchFamily="2" charset="0"/>
              </a:rPr>
              <a:t>Lots of whiteboard work – teacher </a:t>
            </a:r>
            <a:r>
              <a:rPr lang="en-GB" sz="2000" dirty="0" smtClean="0">
                <a:solidFill>
                  <a:srgbClr val="0070C0"/>
                </a:solidFill>
                <a:latin typeface="SassoonPrimaryInfant" pitchFamily="2" charset="0"/>
              </a:rPr>
              <a:t>says </a:t>
            </a:r>
            <a:r>
              <a:rPr lang="en-GB" sz="2000" dirty="0">
                <a:solidFill>
                  <a:srgbClr val="0070C0"/>
                </a:solidFill>
                <a:latin typeface="SassoonPrimaryInfant" pitchFamily="2" charset="0"/>
              </a:rPr>
              <a:t>a word, children sound talk, count the phonemes and </a:t>
            </a:r>
            <a:r>
              <a:rPr lang="en-GB" sz="2000" dirty="0" smtClean="0">
                <a:solidFill>
                  <a:srgbClr val="0070C0"/>
                </a:solidFill>
                <a:latin typeface="SassoonPrimaryInfant" pitchFamily="2" charset="0"/>
              </a:rPr>
              <a:t>spell it</a:t>
            </a:r>
          </a:p>
          <a:p>
            <a:pPr marL="720000"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r>
              <a:rPr lang="en-GB" sz="2000" dirty="0" smtClean="0">
                <a:solidFill>
                  <a:srgbClr val="0070C0"/>
                </a:solidFill>
                <a:latin typeface="SassoonPrimaryInfant" pitchFamily="2" charset="0"/>
              </a:rPr>
              <a:t>Tricky </a:t>
            </a:r>
            <a:r>
              <a:rPr lang="en-GB" sz="2000" dirty="0">
                <a:solidFill>
                  <a:srgbClr val="0070C0"/>
                </a:solidFill>
                <a:latin typeface="SassoonPrimaryInfant" pitchFamily="2" charset="0"/>
              </a:rPr>
              <a:t>words – </a:t>
            </a:r>
            <a:r>
              <a:rPr lang="en-GB" sz="2000" dirty="0" smtClean="0">
                <a:solidFill>
                  <a:srgbClr val="0070C0"/>
                </a:solidFill>
                <a:latin typeface="SassoonPrimaryInfant" pitchFamily="2" charset="0"/>
              </a:rPr>
              <a:t>identifying the tricky parts of words</a:t>
            </a:r>
          </a:p>
          <a:p>
            <a:pPr marL="1255713"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endParaRPr lang="en-GB" sz="2000" dirty="0">
              <a:solidFill>
                <a:srgbClr val="0070C0"/>
              </a:solidFill>
              <a:latin typeface="SassoonPrimaryInfant" pitchFamily="2" charset="0"/>
            </a:endParaRPr>
          </a:p>
          <a:p>
            <a:pPr marL="1255713"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endParaRPr lang="en-GB" sz="2000" dirty="0">
              <a:solidFill>
                <a:srgbClr val="0070C0"/>
              </a:solidFill>
              <a:latin typeface="SassoonPrimaryInfant" pitchFamily="2" charset="0"/>
            </a:endParaRPr>
          </a:p>
        </p:txBody>
      </p:sp>
      <p:pic>
        <p:nvPicPr>
          <p:cNvPr id="3" name="Picture 2"/>
          <p:cNvPicPr>
            <a:picLocks noChangeAspect="1"/>
          </p:cNvPicPr>
          <p:nvPr/>
        </p:nvPicPr>
        <p:blipFill>
          <a:blip r:embed="rId2"/>
          <a:stretch>
            <a:fillRect/>
          </a:stretch>
        </p:blipFill>
        <p:spPr>
          <a:xfrm>
            <a:off x="3120221" y="2947704"/>
            <a:ext cx="1233416" cy="561204"/>
          </a:xfrm>
          <a:prstGeom prst="rect">
            <a:avLst/>
          </a:prstGeom>
        </p:spPr>
      </p:pic>
    </p:spTree>
    <p:extLst>
      <p:ext uri="{BB962C8B-B14F-4D97-AF65-F5344CB8AC3E}">
        <p14:creationId xmlns:p14="http://schemas.microsoft.com/office/powerpoint/2010/main" val="25469211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Slide20">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p>
            <a:pPr lvl="0"/>
            <a:r>
              <a:rPr lang="en-GB">
                <a:solidFill>
                  <a:srgbClr val="376092"/>
                </a:solidFill>
                <a:latin typeface="SassoonPrimaryInfant" pitchFamily="2"/>
              </a:rPr>
              <a:t>The check results</a:t>
            </a:r>
          </a:p>
        </p:txBody>
      </p:sp>
      <p:sp>
        <p:nvSpPr>
          <p:cNvPr id="3" name="Content Placeholder 2"/>
          <p:cNvSpPr txBox="1">
            <a:spLocks noGrp="1"/>
          </p:cNvSpPr>
          <p:nvPr>
            <p:ph idx="1"/>
          </p:nvPr>
        </p:nvSpPr>
        <p:spPr/>
        <p:txBody>
          <a:bodyPr/>
          <a:lstStyle/>
          <a:p>
            <a:pPr lvl="0"/>
            <a:r>
              <a:rPr lang="en-GB">
                <a:solidFill>
                  <a:srgbClr val="376092"/>
                </a:solidFill>
                <a:latin typeface="SassoonPrimaryInfant" pitchFamily="2"/>
              </a:rPr>
              <a:t>The check outcome will be communicated in the end of year reports</a:t>
            </a:r>
          </a:p>
          <a:p>
            <a:pPr lvl="0"/>
            <a:endParaRPr lang="en-GB"/>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p>
            <a:pPr lvl="0"/>
            <a:r>
              <a:rPr lang="en-GB" dirty="0" smtClean="0">
                <a:solidFill>
                  <a:srgbClr val="4F81BD"/>
                </a:solidFill>
                <a:latin typeface="SassoonPrimaryInfant" pitchFamily="2"/>
              </a:rPr>
              <a:t>Top tips for reading at home</a:t>
            </a:r>
            <a:endParaRPr lang="en-GB" dirty="0">
              <a:solidFill>
                <a:srgbClr val="4F81BD"/>
              </a:solidFill>
              <a:latin typeface="SassoonPrimaryInfant" pitchFamily="2"/>
            </a:endParaRPr>
          </a:p>
        </p:txBody>
      </p:sp>
      <p:sp>
        <p:nvSpPr>
          <p:cNvPr id="3" name="Rectangle 3"/>
          <p:cNvSpPr/>
          <p:nvPr/>
        </p:nvSpPr>
        <p:spPr>
          <a:xfrm>
            <a:off x="546130" y="1417640"/>
            <a:ext cx="8208916" cy="6740307"/>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2400" b="0" i="0" u="none" strike="noStrike" kern="1200" cap="none" spc="0" baseline="0" dirty="0" smtClean="0">
                <a:solidFill>
                  <a:srgbClr val="000000"/>
                </a:solidFill>
                <a:uFillTx/>
                <a:latin typeface="SassoonPrimaryInfant" pitchFamily="2" charset="0"/>
                <a:ea typeface=""/>
                <a:cs typeface=""/>
              </a:rPr>
              <a:t>-Read</a:t>
            </a:r>
            <a:r>
              <a:rPr lang="en-GB" sz="2400" b="0" i="0" u="none" strike="noStrike" kern="1200" cap="none" spc="0" dirty="0" smtClean="0">
                <a:solidFill>
                  <a:srgbClr val="000000"/>
                </a:solidFill>
                <a:uFillTx/>
                <a:latin typeface="SassoonPrimaryInfant" pitchFamily="2" charset="0"/>
                <a:ea typeface=""/>
                <a:cs typeface=""/>
              </a:rPr>
              <a:t> as often as possible, both your child’s reading book and for pleasure!</a:t>
            </a:r>
            <a:endParaRPr lang="en-GB" sz="2400" dirty="0">
              <a:solidFill>
                <a:srgbClr val="000000"/>
              </a:solidFill>
              <a:latin typeface="SassoonPrimaryInfant" pitchFamily="2" charset="0"/>
              <a:ea typeface=""/>
              <a:cs typeface=""/>
            </a:endParaRPr>
          </a:p>
          <a:p>
            <a:pPr marL="342900" marR="0" lvl="0" indent="-342900" algn="l" defTabSz="914400" rtl="0" fontAlgn="auto" hangingPunct="1">
              <a:lnSpc>
                <a:spcPct val="100000"/>
              </a:lnSpc>
              <a:spcBef>
                <a:spcPts val="0"/>
              </a:spcBef>
              <a:spcAft>
                <a:spcPts val="0"/>
              </a:spcAft>
              <a:buFontTx/>
              <a:buChar char="-"/>
              <a:tabLst/>
              <a:defRPr sz="1800" b="0" i="0" u="none" strike="noStrike" kern="0" cap="none" spc="0" baseline="0">
                <a:solidFill>
                  <a:srgbClr val="000000"/>
                </a:solidFill>
                <a:uFillTx/>
              </a:defRPr>
            </a:pPr>
            <a:r>
              <a:rPr lang="en-GB" sz="2400" b="0" i="0" u="none" strike="noStrike" kern="1200" cap="none" spc="0" dirty="0" smtClean="0">
                <a:solidFill>
                  <a:srgbClr val="000000"/>
                </a:solidFill>
                <a:uFillTx/>
                <a:latin typeface="SassoonPrimaryInfant" pitchFamily="2" charset="0"/>
                <a:ea typeface=""/>
                <a:cs typeface=""/>
              </a:rPr>
              <a:t>Read </a:t>
            </a:r>
            <a:r>
              <a:rPr lang="en-GB" sz="2400" b="1" i="0" u="none" strike="noStrike" kern="1200" cap="none" spc="0" dirty="0" smtClean="0">
                <a:solidFill>
                  <a:srgbClr val="000000"/>
                </a:solidFill>
                <a:uFillTx/>
                <a:latin typeface="SassoonPrimaryInfant" pitchFamily="2" charset="0"/>
                <a:ea typeface=""/>
                <a:cs typeface=""/>
              </a:rPr>
              <a:t>to</a:t>
            </a:r>
            <a:r>
              <a:rPr lang="en-GB" sz="2400" b="0" i="0" u="none" strike="noStrike" kern="1200" cap="none" spc="0" dirty="0" smtClean="0">
                <a:solidFill>
                  <a:srgbClr val="000000"/>
                </a:solidFill>
                <a:uFillTx/>
                <a:latin typeface="SassoonPrimaryInfant" pitchFamily="2" charset="0"/>
                <a:ea typeface=""/>
                <a:cs typeface=""/>
              </a:rPr>
              <a:t> your child if they are struggling with reading, and then read </a:t>
            </a:r>
            <a:r>
              <a:rPr lang="en-GB" sz="2400" b="1" i="0" u="none" strike="noStrike" kern="1200" cap="none" spc="0" dirty="0" smtClean="0">
                <a:solidFill>
                  <a:srgbClr val="000000"/>
                </a:solidFill>
                <a:uFillTx/>
                <a:latin typeface="SassoonPrimaryInfant" pitchFamily="2" charset="0"/>
                <a:ea typeface=""/>
                <a:cs typeface=""/>
              </a:rPr>
              <a:t>with</a:t>
            </a:r>
            <a:r>
              <a:rPr lang="en-GB" sz="2400" b="0" i="0" u="none" strike="noStrike" kern="1200" cap="none" spc="0" dirty="0" smtClean="0">
                <a:solidFill>
                  <a:srgbClr val="000000"/>
                </a:solidFill>
                <a:uFillTx/>
                <a:latin typeface="SassoonPrimaryInfant" pitchFamily="2" charset="0"/>
                <a:ea typeface=""/>
                <a:cs typeface=""/>
              </a:rPr>
              <a:t> your child as soon as they can.</a:t>
            </a:r>
          </a:p>
          <a:p>
            <a:pPr marL="342900" marR="0" lvl="0" indent="-342900" algn="l" defTabSz="914400" rtl="0" fontAlgn="auto" hangingPunct="1">
              <a:lnSpc>
                <a:spcPct val="100000"/>
              </a:lnSpc>
              <a:spcBef>
                <a:spcPts val="0"/>
              </a:spcBef>
              <a:spcAft>
                <a:spcPts val="0"/>
              </a:spcAft>
              <a:buFontTx/>
              <a:buChar char="-"/>
              <a:tabLst/>
              <a:defRPr sz="1800" b="0" i="0" u="none" strike="noStrike" kern="0" cap="none" spc="0" baseline="0">
                <a:solidFill>
                  <a:srgbClr val="000000"/>
                </a:solidFill>
                <a:uFillTx/>
              </a:defRPr>
            </a:pPr>
            <a:r>
              <a:rPr lang="en-GB" sz="2400" dirty="0" smtClean="0">
                <a:solidFill>
                  <a:srgbClr val="000000"/>
                </a:solidFill>
                <a:latin typeface="SassoonPrimaryInfant" pitchFamily="2" charset="0"/>
              </a:rPr>
              <a:t>Talk about the book by asking questions (who, what, where, when, why are the most useful) and relating it to own experiences.</a:t>
            </a:r>
          </a:p>
          <a:p>
            <a:pPr marL="342900" marR="0" lvl="0" indent="-342900" algn="l" defTabSz="914400" rtl="0" fontAlgn="auto" hangingPunct="1">
              <a:lnSpc>
                <a:spcPct val="100000"/>
              </a:lnSpc>
              <a:spcBef>
                <a:spcPts val="0"/>
              </a:spcBef>
              <a:spcAft>
                <a:spcPts val="0"/>
              </a:spcAft>
              <a:buFontTx/>
              <a:buChar char="-"/>
              <a:tabLst/>
              <a:defRPr sz="1800" b="0" i="0" u="none" strike="noStrike" kern="0" cap="none" spc="0" baseline="0">
                <a:solidFill>
                  <a:srgbClr val="000000"/>
                </a:solidFill>
                <a:uFillTx/>
              </a:defRPr>
            </a:pPr>
            <a:r>
              <a:rPr lang="en-GB" sz="2400" dirty="0" smtClean="0">
                <a:solidFill>
                  <a:srgbClr val="000000"/>
                </a:solidFill>
                <a:latin typeface="SassoonPrimaryInfant" pitchFamily="2" charset="0"/>
              </a:rPr>
              <a:t>Read the book </a:t>
            </a:r>
            <a:r>
              <a:rPr lang="en-GB" sz="2400" b="1" dirty="0" smtClean="0">
                <a:solidFill>
                  <a:srgbClr val="000000"/>
                </a:solidFill>
                <a:latin typeface="SassoonPrimaryInfant" pitchFamily="2" charset="0"/>
              </a:rPr>
              <a:t>more than once </a:t>
            </a:r>
            <a:r>
              <a:rPr lang="en-GB" sz="2400" dirty="0" smtClean="0">
                <a:solidFill>
                  <a:srgbClr val="000000"/>
                </a:solidFill>
                <a:latin typeface="SassoonPrimaryInfant" pitchFamily="2" charset="0"/>
              </a:rPr>
              <a:t>to build fluency and confidence.</a:t>
            </a:r>
          </a:p>
          <a:p>
            <a:pPr marL="342900" marR="0" lvl="0" indent="-342900" algn="l" defTabSz="914400" rtl="0" fontAlgn="auto" hangingPunct="1">
              <a:lnSpc>
                <a:spcPct val="100000"/>
              </a:lnSpc>
              <a:spcBef>
                <a:spcPts val="0"/>
              </a:spcBef>
              <a:spcAft>
                <a:spcPts val="0"/>
              </a:spcAft>
              <a:buFontTx/>
              <a:buChar char="-"/>
              <a:tabLst/>
              <a:defRPr sz="1800" b="0" i="0" u="none" strike="noStrike" kern="0" cap="none" spc="0" baseline="0">
                <a:solidFill>
                  <a:srgbClr val="000000"/>
                </a:solidFill>
                <a:uFillTx/>
              </a:defRPr>
            </a:pPr>
            <a:r>
              <a:rPr lang="en-GB" sz="2400" dirty="0" smtClean="0">
                <a:solidFill>
                  <a:srgbClr val="000000"/>
                </a:solidFill>
                <a:latin typeface="SassoonPrimaryInfant" pitchFamily="2" charset="0"/>
              </a:rPr>
              <a:t>Sing songs and play rhyming games such as I spy linked to the story</a:t>
            </a:r>
          </a:p>
          <a:p>
            <a:pPr marL="342900" marR="0" lvl="0" indent="-342900" algn="l" defTabSz="914400" rtl="0" fontAlgn="auto" hangingPunct="1">
              <a:lnSpc>
                <a:spcPct val="100000"/>
              </a:lnSpc>
              <a:spcBef>
                <a:spcPts val="0"/>
              </a:spcBef>
              <a:spcAft>
                <a:spcPts val="0"/>
              </a:spcAft>
              <a:buFontTx/>
              <a:buChar char="-"/>
              <a:tabLst/>
              <a:defRPr sz="1800" b="0" i="0" u="none" strike="noStrike" kern="0" cap="none" spc="0" baseline="0">
                <a:solidFill>
                  <a:srgbClr val="000000"/>
                </a:solidFill>
                <a:uFillTx/>
              </a:defRPr>
            </a:pPr>
            <a:r>
              <a:rPr lang="en-GB" sz="2400" dirty="0" smtClean="0">
                <a:solidFill>
                  <a:srgbClr val="000000"/>
                </a:solidFill>
                <a:latin typeface="SassoonPrimaryInfant" pitchFamily="2" charset="0"/>
              </a:rPr>
              <a:t>Read the book to your child first before they do.</a:t>
            </a:r>
          </a:p>
          <a:p>
            <a:pPr marL="342900" marR="0" lvl="0" indent="-342900" algn="l" defTabSz="914400" rtl="0" fontAlgn="auto" hangingPunct="1">
              <a:lnSpc>
                <a:spcPct val="100000"/>
              </a:lnSpc>
              <a:spcBef>
                <a:spcPts val="0"/>
              </a:spcBef>
              <a:spcAft>
                <a:spcPts val="0"/>
              </a:spcAft>
              <a:buFontTx/>
              <a:buChar char="-"/>
              <a:tabLst/>
              <a:defRPr sz="1800" b="0" i="0" u="none" strike="noStrike" kern="0" cap="none" spc="0" baseline="0">
                <a:solidFill>
                  <a:srgbClr val="000000"/>
                </a:solidFill>
                <a:uFillTx/>
              </a:defRPr>
            </a:pPr>
            <a:r>
              <a:rPr lang="en-GB" sz="2400" dirty="0" smtClean="0">
                <a:solidFill>
                  <a:srgbClr val="000000"/>
                </a:solidFill>
                <a:latin typeface="SassoonPrimaryInfant" pitchFamily="2" charset="0"/>
              </a:rPr>
              <a:t>If a child is struggling to read a word, read it for them. </a:t>
            </a:r>
          </a:p>
          <a:p>
            <a:pPr marL="342900" marR="0" lvl="0" indent="-342900" algn="l" defTabSz="914400" rtl="0" fontAlgn="auto" hangingPunct="1">
              <a:lnSpc>
                <a:spcPct val="100000"/>
              </a:lnSpc>
              <a:spcBef>
                <a:spcPts val="0"/>
              </a:spcBef>
              <a:spcAft>
                <a:spcPts val="0"/>
              </a:spcAft>
              <a:buFontTx/>
              <a:buChar char="-"/>
              <a:tabLst/>
              <a:defRPr sz="1800" b="0" i="0" u="none" strike="noStrike" kern="0" cap="none" spc="0" baseline="0">
                <a:solidFill>
                  <a:srgbClr val="000000"/>
                </a:solidFill>
                <a:uFillTx/>
              </a:defRPr>
            </a:pPr>
            <a:endParaRPr lang="en-GB" sz="2400" dirty="0" smtClean="0">
              <a:solidFill>
                <a:srgbClr val="000000"/>
              </a:solidFill>
              <a:latin typeface="SassoonPrimaryInfant" pitchFamily="2" charset="0"/>
            </a:endParaRPr>
          </a:p>
          <a:p>
            <a:pPr marL="342900" marR="0" lvl="0" indent="-342900" algn="l" defTabSz="914400" rtl="0" fontAlgn="auto" hangingPunct="1">
              <a:lnSpc>
                <a:spcPct val="100000"/>
              </a:lnSpc>
              <a:spcBef>
                <a:spcPts val="0"/>
              </a:spcBef>
              <a:spcAft>
                <a:spcPts val="0"/>
              </a:spcAft>
              <a:buFontTx/>
              <a:buChar char="-"/>
              <a:tabLst/>
              <a:defRPr sz="1800" b="0" i="0" u="none" strike="noStrike" kern="0" cap="none" spc="0" baseline="0">
                <a:solidFill>
                  <a:srgbClr val="000000"/>
                </a:solidFill>
                <a:uFillTx/>
              </a:defRPr>
            </a:pPr>
            <a:endParaRPr lang="en-GB" sz="2400" dirty="0" smtClean="0">
              <a:solidFill>
                <a:srgbClr val="000000"/>
              </a:solidFill>
              <a:latin typeface="SassoonPrimaryInfant" pitchFamily="2" charset="0"/>
            </a:endParaRPr>
          </a:p>
          <a:p>
            <a:pPr marL="342900" marR="0" lvl="0" indent="-342900" algn="l" defTabSz="914400" rtl="0" fontAlgn="auto" hangingPunct="1">
              <a:lnSpc>
                <a:spcPct val="100000"/>
              </a:lnSpc>
              <a:spcBef>
                <a:spcPts val="0"/>
              </a:spcBef>
              <a:spcAft>
                <a:spcPts val="0"/>
              </a:spcAft>
              <a:buFontTx/>
              <a:buChar char="-"/>
              <a:tabLst/>
              <a:defRPr sz="1800" b="0" i="0" u="none" strike="noStrike" kern="0" cap="none" spc="0" baseline="0">
                <a:solidFill>
                  <a:srgbClr val="000000"/>
                </a:solidFill>
                <a:uFillTx/>
              </a:defRPr>
            </a:pPr>
            <a:endParaRPr lang="en-GB" sz="2400" dirty="0">
              <a:solidFill>
                <a:srgbClr val="000000"/>
              </a:solidFill>
              <a:latin typeface="SassoonPrimaryInfant" pitchFamily="2" charset="0"/>
            </a:endParaRPr>
          </a:p>
          <a:p>
            <a:pPr lvl="0">
              <a:defRPr sz="1800" b="0" i="0" u="none" strike="noStrike" kern="0" cap="none" spc="0" baseline="0">
                <a:solidFill>
                  <a:srgbClr val="000000"/>
                </a:solidFill>
                <a:uFillTx/>
              </a:defRPr>
            </a:pPr>
            <a:r>
              <a:rPr lang="en-GB" sz="2400" dirty="0" smtClean="0">
                <a:latin typeface="SassoonCRInfant"/>
              </a:rPr>
              <a:t/>
            </a:r>
            <a:br>
              <a:rPr lang="en-GB" sz="2400" dirty="0" smtClean="0">
                <a:latin typeface="SassoonCRInfant"/>
              </a:rPr>
            </a:br>
            <a:endParaRPr lang="en-GB" sz="2400" b="0" i="0" u="none" strike="noStrike" kern="1200" cap="none" spc="0" baseline="0" dirty="0">
              <a:solidFill>
                <a:srgbClr val="000000"/>
              </a:solidFill>
              <a:uFillTx/>
              <a:latin typeface="SassoonCRInfant"/>
              <a:ea typeface=""/>
              <a:cs typeface=""/>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2677332"/>
          </a:xfrm>
        </p:spPr>
        <p:txBody>
          <a:bodyPr/>
          <a:lstStyle/>
          <a:p>
            <a:r>
              <a:rPr lang="en-GB" dirty="0">
                <a:latin typeface="SassoonCRInfant"/>
              </a:rPr>
              <a:t>Book bands; we do assess reading every half term (comprehension or fluency) but we are following school policy to assess before moving up book bands.</a:t>
            </a:r>
          </a:p>
          <a:p>
            <a:endParaRPr lang="en-GB" dirty="0"/>
          </a:p>
        </p:txBody>
      </p:sp>
    </p:spTree>
    <p:extLst>
      <p:ext uri="{BB962C8B-B14F-4D97-AF65-F5344CB8AC3E}">
        <p14:creationId xmlns:p14="http://schemas.microsoft.com/office/powerpoint/2010/main" val="17065264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p>
            <a:pPr lvl="0"/>
            <a:r>
              <a:rPr lang="en-GB">
                <a:solidFill>
                  <a:srgbClr val="4F81BD"/>
                </a:solidFill>
                <a:latin typeface="SassoonPrimaryInfant" pitchFamily="2"/>
              </a:rPr>
              <a:t>How can you help at home?</a:t>
            </a:r>
          </a:p>
        </p:txBody>
      </p:sp>
      <p:sp>
        <p:nvSpPr>
          <p:cNvPr id="3" name="Rectangle 3"/>
          <p:cNvSpPr/>
          <p:nvPr/>
        </p:nvSpPr>
        <p:spPr>
          <a:xfrm>
            <a:off x="457200" y="1417640"/>
            <a:ext cx="8208916" cy="5213735"/>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600" b="1" i="0" u="none" strike="noStrike" kern="1200" cap="none" spc="0" baseline="0" dirty="0" smtClean="0">
                <a:solidFill>
                  <a:srgbClr val="7030A0"/>
                </a:solidFill>
                <a:uFillTx/>
                <a:latin typeface="SassoonPrimaryInfant" pitchFamily="2"/>
                <a:ea typeface=""/>
                <a:cs typeface=""/>
              </a:rPr>
              <a:t>Useful </a:t>
            </a:r>
            <a:r>
              <a:rPr lang="en-GB" sz="1600" b="1" i="0" u="none" strike="noStrike" kern="1200" cap="none" spc="0" baseline="0" dirty="0">
                <a:solidFill>
                  <a:srgbClr val="7030A0"/>
                </a:solidFill>
                <a:uFillTx/>
                <a:latin typeface="SassoonPrimaryInfant" pitchFamily="2"/>
                <a:ea typeface=""/>
                <a:cs typeface=""/>
              </a:rPr>
              <a:t>web </a:t>
            </a:r>
            <a:r>
              <a:rPr lang="en-GB" sz="1600" b="1" i="0" u="none" strike="noStrike" kern="1200" cap="none" spc="0" baseline="0" dirty="0" smtClean="0">
                <a:solidFill>
                  <a:srgbClr val="7030A0"/>
                </a:solidFill>
                <a:uFillTx/>
                <a:latin typeface="SassoonPrimaryInfant" pitchFamily="2"/>
                <a:ea typeface=""/>
                <a:cs typeface=""/>
              </a:rPr>
              <a:t>sites</a:t>
            </a:r>
            <a:r>
              <a:rPr lang="en-GB" sz="1600" b="1" dirty="0">
                <a:solidFill>
                  <a:srgbClr val="7030A0"/>
                </a:solidFill>
                <a:latin typeface="SassoonPrimaryInfant" pitchFamily="2"/>
                <a:ea typeface=""/>
                <a:cs typeface=""/>
              </a:rPr>
              <a:t> </a:t>
            </a:r>
            <a:r>
              <a:rPr lang="en-GB" sz="1600" b="1" dirty="0" smtClean="0">
                <a:solidFill>
                  <a:srgbClr val="7030A0"/>
                </a:solidFill>
                <a:latin typeface="SassoonPrimaryInfant" pitchFamily="2"/>
                <a:ea typeface=""/>
                <a:cs typeface=""/>
              </a:rPr>
              <a:t>(these are all on the Year 1 page on the school website)</a:t>
            </a:r>
            <a:endParaRPr lang="en-GB" sz="1600" b="1" i="0" u="none" strike="noStrike" kern="1200" cap="none" spc="0" baseline="0" dirty="0" smtClean="0">
              <a:solidFill>
                <a:srgbClr val="7030A0"/>
              </a:solidFill>
              <a:uFillTx/>
              <a:latin typeface="SassoonPrimaryInfant" pitchFamily="2"/>
              <a:ea typeface=""/>
              <a:cs typeface=""/>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600" b="1" i="0" u="none" strike="noStrike" kern="1200" cap="none" spc="0" baseline="0" dirty="0">
              <a:solidFill>
                <a:srgbClr val="7030A0"/>
              </a:solidFill>
              <a:uFillTx/>
              <a:latin typeface="SassoonPrimaryInfant" pitchFamily="2"/>
              <a:ea typeface=""/>
              <a:cs typeface=""/>
            </a:endParaRPr>
          </a:p>
          <a:p>
            <a:pPr marL="285750" lvl="0" indent="-285750">
              <a:buFont typeface="Arial" panose="020B0604020202020204" pitchFamily="34" charset="0"/>
              <a:buChar char="•"/>
              <a:defRPr sz="1800" b="0" i="0" u="none" strike="noStrike" kern="0" cap="none" spc="0" baseline="0">
                <a:solidFill>
                  <a:srgbClr val="000000"/>
                </a:solidFill>
                <a:uFillTx/>
              </a:defRPr>
            </a:pPr>
            <a:r>
              <a:rPr lang="en-GB" sz="1600" dirty="0">
                <a:solidFill>
                  <a:srgbClr val="000000"/>
                </a:solidFill>
                <a:latin typeface="SassoonPrimaryInfant" pitchFamily="2"/>
                <a:ea typeface=""/>
                <a:cs typeface=""/>
                <a:hlinkClick r:id="rId3"/>
              </a:rPr>
              <a:t>https://www.mrthornenetwork.com</a:t>
            </a:r>
            <a:r>
              <a:rPr lang="en-GB" sz="1600" dirty="0" smtClean="0">
                <a:solidFill>
                  <a:srgbClr val="000000"/>
                </a:solidFill>
                <a:latin typeface="SassoonPrimaryInfant" pitchFamily="2"/>
                <a:ea typeface=""/>
                <a:cs typeface=""/>
                <a:hlinkClick r:id="rId3"/>
              </a:rPr>
              <a:t>/</a:t>
            </a:r>
            <a:r>
              <a:rPr lang="en-GB" sz="1600" dirty="0" smtClean="0">
                <a:solidFill>
                  <a:srgbClr val="000000"/>
                </a:solidFill>
                <a:latin typeface="SassoonPrimaryInfant" pitchFamily="2"/>
                <a:ea typeface=""/>
                <a:cs typeface=""/>
              </a:rPr>
              <a:t> </a:t>
            </a:r>
          </a:p>
          <a:p>
            <a:pPr lvl="0">
              <a:defRPr sz="1800" b="0" i="0" u="none" strike="noStrike" kern="0" cap="none" spc="0" baseline="0">
                <a:solidFill>
                  <a:srgbClr val="000000"/>
                </a:solidFill>
                <a:uFillTx/>
              </a:defRPr>
            </a:pPr>
            <a:endParaRPr lang="en-GB" sz="1600" b="1" i="0" u="none" strike="noStrike" kern="1200" cap="none" spc="0" baseline="0" dirty="0">
              <a:solidFill>
                <a:srgbClr val="7030A0"/>
              </a:solidFill>
              <a:uFillTx/>
              <a:latin typeface="SassoonPrimaryInfant" pitchFamily="2"/>
              <a:ea typeface=""/>
              <a:cs typeface=""/>
            </a:endParaRPr>
          </a:p>
          <a:p>
            <a:pPr marL="273050" marR="0" lvl="0" indent="-2730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1600" b="0" i="0" u="none" strike="noStrike" kern="0" cap="none" spc="0" baseline="0" dirty="0">
                <a:solidFill>
                  <a:srgbClr val="0070C0"/>
                </a:solidFill>
                <a:uFillTx/>
                <a:latin typeface="SassoonPrimaryInfant" pitchFamily="2"/>
                <a:ea typeface=""/>
                <a:cs typeface=""/>
                <a:hlinkClick r:id="rId4"/>
              </a:rPr>
              <a:t>http://</a:t>
            </a:r>
            <a:r>
              <a:rPr lang="en-GB" sz="1600" b="0" i="0" u="none" strike="noStrike" kern="0" cap="none" spc="0" baseline="0" dirty="0" smtClean="0">
                <a:solidFill>
                  <a:srgbClr val="0070C0"/>
                </a:solidFill>
                <a:uFillTx/>
                <a:latin typeface="SassoonPrimaryInfant" pitchFamily="2"/>
                <a:ea typeface=""/>
                <a:cs typeface=""/>
                <a:hlinkClick r:id="rId4"/>
              </a:rPr>
              <a:t>www.coxhoe.durham.sch.uk/curriculum-links/literacy</a:t>
            </a:r>
            <a:endParaRPr lang="en-GB" sz="1600" b="0" i="0" u="none" strike="noStrike" kern="0" cap="none" spc="0" baseline="0" dirty="0" smtClean="0">
              <a:solidFill>
                <a:srgbClr val="0070C0"/>
              </a:solidFill>
              <a:uFillTx/>
              <a:latin typeface="SassoonPrimaryInfant" pitchFamily="2"/>
              <a:ea typeface=""/>
              <a:cs typeface=""/>
            </a:endParaRPr>
          </a:p>
          <a:p>
            <a:pPr marL="273050" marR="0" lvl="0" indent="-2730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en-GB" sz="1600" b="0" i="0" u="none" strike="noStrike" kern="0" cap="none" spc="0" baseline="0" dirty="0" smtClean="0">
              <a:solidFill>
                <a:srgbClr val="0070C0"/>
              </a:solidFill>
              <a:uFillTx/>
              <a:latin typeface="SassoonPrimaryInfant" pitchFamily="2"/>
              <a:ea typeface=""/>
              <a:cs typeface=""/>
            </a:endParaRPr>
          </a:p>
          <a:p>
            <a:pPr marL="273050" lvl="0" indent="-273050">
              <a:buSzPct val="100000"/>
              <a:buFont typeface="Arial" pitchFamily="34"/>
              <a:buChar char="•"/>
              <a:defRPr sz="1800" b="0" i="0" u="none" strike="noStrike" kern="0" cap="none" spc="0" baseline="0">
                <a:solidFill>
                  <a:srgbClr val="000000"/>
                </a:solidFill>
                <a:uFillTx/>
              </a:defRPr>
            </a:pPr>
            <a:r>
              <a:rPr lang="en-GB" sz="1600" kern="0" dirty="0">
                <a:solidFill>
                  <a:srgbClr val="0070C0"/>
                </a:solidFill>
                <a:latin typeface="SassoonPrimaryInfant" pitchFamily="2"/>
                <a:ea typeface=""/>
                <a:cs typeface=""/>
                <a:hlinkClick r:id="rId5"/>
              </a:rPr>
              <a:t>https://</a:t>
            </a:r>
            <a:r>
              <a:rPr lang="en-GB" sz="1600" kern="0" dirty="0" smtClean="0">
                <a:solidFill>
                  <a:srgbClr val="0070C0"/>
                </a:solidFill>
                <a:latin typeface="SassoonPrimaryInfant" pitchFamily="2"/>
                <a:ea typeface=""/>
                <a:cs typeface=""/>
                <a:hlinkClick r:id="rId5"/>
              </a:rPr>
              <a:t>www.bbc.co.uk/cbeebies/shows/alphablocks</a:t>
            </a:r>
            <a:r>
              <a:rPr lang="en-GB" sz="1600" kern="0" dirty="0" smtClean="0">
                <a:solidFill>
                  <a:srgbClr val="0070C0"/>
                </a:solidFill>
                <a:latin typeface="SassoonPrimaryInfant" pitchFamily="2"/>
                <a:ea typeface=""/>
                <a:cs typeface=""/>
              </a:rPr>
              <a:t> </a:t>
            </a:r>
            <a:endParaRPr lang="en-GB" sz="1600" b="0" i="0" u="none" strike="noStrike" kern="0" cap="none" spc="0" baseline="0" dirty="0">
              <a:solidFill>
                <a:srgbClr val="0070C0"/>
              </a:solidFill>
              <a:uFillTx/>
              <a:latin typeface="SassoonPrimaryInfant" pitchFamily="2"/>
              <a:ea typeface=""/>
              <a:cs typeface=""/>
            </a:endParaRPr>
          </a:p>
          <a:p>
            <a:pPr marL="0" marR="0" lvl="0" indent="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en-GB" sz="1600" b="0" i="0" u="none" strike="noStrike" kern="1200" cap="none" spc="0" baseline="0" dirty="0">
              <a:solidFill>
                <a:srgbClr val="0070C0"/>
              </a:solidFill>
              <a:uFillTx/>
              <a:latin typeface="SassoonPrimaryInfant" pitchFamily="2"/>
              <a:ea typeface=""/>
              <a:cs typeface=""/>
            </a:endParaRPr>
          </a:p>
          <a:p>
            <a:pPr marL="285750" marR="0" lvl="0" indent="-285750" algn="l" defTabSz="914400" rtl="0" fontAlgn="auto" hangingPunct="1">
              <a:lnSpc>
                <a:spcPct val="100000"/>
              </a:lnSpc>
              <a:spcBef>
                <a:spcPts val="0"/>
              </a:spcBef>
              <a:spcAft>
                <a:spcPts val="0"/>
              </a:spcAft>
              <a:buFont typeface="Arial" panose="020B0604020202020204" pitchFamily="34" charset="0"/>
              <a:buChar char="•"/>
              <a:tabLst/>
              <a:defRPr sz="1800" b="0" i="0" u="none" strike="noStrike" kern="0" cap="none" spc="0" baseline="0">
                <a:solidFill>
                  <a:srgbClr val="000000"/>
                </a:solidFill>
                <a:uFillTx/>
              </a:defRPr>
            </a:pPr>
            <a:r>
              <a:rPr lang="en-GB" sz="1600" b="0" i="0" u="none" strike="noStrike" kern="1200" cap="none" spc="0" baseline="0" dirty="0">
                <a:solidFill>
                  <a:srgbClr val="0070C0"/>
                </a:solidFill>
                <a:uFillTx/>
                <a:latin typeface="SassoonPrimaryInfant" pitchFamily="2"/>
                <a:ea typeface=""/>
                <a:cs typeface=""/>
                <a:hlinkClick r:id="rId6"/>
              </a:rPr>
              <a:t>http://www.bbc.co.uk/schools/wordsandpictures/phonics/</a:t>
            </a:r>
            <a:endParaRPr lang="en-GB" sz="1600" b="0" i="0" u="none" strike="noStrike" kern="1200" cap="none" spc="0" baseline="0" dirty="0">
              <a:solidFill>
                <a:srgbClr val="0070C0"/>
              </a:solidFill>
              <a:uFillTx/>
              <a:latin typeface="SassoonPrimaryInfant" pitchFamily="2"/>
              <a:ea typeface=""/>
              <a:cs typeface=""/>
            </a:endParaRPr>
          </a:p>
          <a:p>
            <a:pPr marL="285750" marR="0" lvl="0" indent="-285750" algn="l" defTabSz="914400" rtl="0" fontAlgn="auto" hangingPunct="1">
              <a:lnSpc>
                <a:spcPct val="100000"/>
              </a:lnSpc>
              <a:spcBef>
                <a:spcPts val="0"/>
              </a:spcBef>
              <a:spcAft>
                <a:spcPts val="0"/>
              </a:spcAft>
              <a:buFont typeface="Arial" panose="020B0604020202020204" pitchFamily="34" charset="0"/>
              <a:buChar char="•"/>
              <a:tabLst/>
              <a:defRPr sz="1800" b="0" i="0" u="none" strike="noStrike" kern="0" cap="none" spc="0" baseline="0">
                <a:solidFill>
                  <a:srgbClr val="000000"/>
                </a:solidFill>
                <a:uFillTx/>
              </a:defRPr>
            </a:pPr>
            <a:endParaRPr lang="en-GB" sz="1600" b="0" i="0" u="none" strike="noStrike" kern="1200" cap="none" spc="0" baseline="0" dirty="0">
              <a:solidFill>
                <a:srgbClr val="0070C0"/>
              </a:solidFill>
              <a:uFillTx/>
              <a:latin typeface="SassoonPrimaryInfant" pitchFamily="2"/>
              <a:ea typeface=""/>
              <a:cs typeface=""/>
            </a:endParaRPr>
          </a:p>
          <a:p>
            <a:pPr marL="285750" lvl="0" indent="-285750">
              <a:buFont typeface="Arial" panose="020B0604020202020204" pitchFamily="34" charset="0"/>
              <a:buChar char="•"/>
              <a:defRPr sz="1800" b="0" i="0" u="none" strike="noStrike" kern="0" cap="none" spc="0" baseline="0">
                <a:solidFill>
                  <a:srgbClr val="000000"/>
                </a:solidFill>
                <a:uFillTx/>
              </a:defRPr>
            </a:pPr>
            <a:r>
              <a:rPr lang="en-GB" sz="1600" dirty="0">
                <a:solidFill>
                  <a:srgbClr val="0070C0"/>
                </a:solidFill>
                <a:latin typeface="SassoonPrimaryInfant" pitchFamily="2"/>
                <a:ea typeface=""/>
                <a:cs typeface=""/>
                <a:hlinkClick r:id="rId7"/>
              </a:rPr>
              <a:t>https://</a:t>
            </a:r>
            <a:r>
              <a:rPr lang="en-GB" sz="1600" dirty="0" smtClean="0">
                <a:solidFill>
                  <a:srgbClr val="0070C0"/>
                </a:solidFill>
                <a:latin typeface="SassoonPrimaryInfant" pitchFamily="2"/>
                <a:ea typeface=""/>
                <a:cs typeface=""/>
                <a:hlinkClick r:id="rId7"/>
              </a:rPr>
              <a:t>www.bbc.co.uk/education/topics/zcqqtfr</a:t>
            </a:r>
            <a:r>
              <a:rPr lang="en-GB" sz="1600" dirty="0" smtClean="0">
                <a:solidFill>
                  <a:srgbClr val="0070C0"/>
                </a:solidFill>
                <a:latin typeface="SassoonPrimaryInfant" pitchFamily="2"/>
                <a:ea typeface=""/>
                <a:cs typeface=""/>
              </a:rPr>
              <a:t> </a:t>
            </a:r>
          </a:p>
          <a:p>
            <a:pPr marL="285750" lvl="0" indent="-285750">
              <a:buFont typeface="Arial" panose="020B0604020202020204" pitchFamily="34" charset="0"/>
              <a:buChar char="•"/>
              <a:defRPr sz="1800" b="0" i="0" u="none" strike="noStrike" kern="0" cap="none" spc="0" baseline="0">
                <a:solidFill>
                  <a:srgbClr val="000000"/>
                </a:solidFill>
                <a:uFillTx/>
              </a:defRPr>
            </a:pPr>
            <a:endParaRPr lang="en-GB" sz="1600" b="0" i="0" u="none" strike="noStrike" kern="1200" cap="none" spc="0" baseline="0" dirty="0">
              <a:solidFill>
                <a:srgbClr val="0070C0"/>
              </a:solidFill>
              <a:uFillTx/>
              <a:latin typeface="SassoonPrimaryInfant" pitchFamily="2"/>
              <a:ea typeface=""/>
              <a:cs typeface=""/>
            </a:endParaRPr>
          </a:p>
          <a:p>
            <a:pPr marL="285750" lvl="0" indent="-285750">
              <a:buFont typeface="Arial" panose="020B0604020202020204" pitchFamily="34" charset="0"/>
              <a:buChar char="•"/>
              <a:defRPr sz="1800" b="0" i="0" u="none" strike="noStrike" kern="0" cap="none" spc="0" baseline="0">
                <a:solidFill>
                  <a:srgbClr val="000000"/>
                </a:solidFill>
                <a:uFillTx/>
              </a:defRPr>
            </a:pPr>
            <a:r>
              <a:rPr lang="en-GB" sz="1600" dirty="0">
                <a:solidFill>
                  <a:srgbClr val="0070C0"/>
                </a:solidFill>
                <a:latin typeface="SassoonPrimaryInfant" pitchFamily="2"/>
                <a:ea typeface=""/>
                <a:cs typeface=""/>
                <a:hlinkClick r:id="rId8"/>
              </a:rPr>
              <a:t>https://</a:t>
            </a:r>
            <a:r>
              <a:rPr lang="en-GB" sz="1600" dirty="0" smtClean="0">
                <a:solidFill>
                  <a:srgbClr val="0070C0"/>
                </a:solidFill>
                <a:latin typeface="SassoonPrimaryInfant" pitchFamily="2"/>
                <a:ea typeface=""/>
                <a:cs typeface=""/>
                <a:hlinkClick r:id="rId8"/>
              </a:rPr>
              <a:t>www.phonicsplay.co.uk/freeIndex.htm</a:t>
            </a:r>
            <a:r>
              <a:rPr lang="en-GB" sz="1600" dirty="0" smtClean="0">
                <a:solidFill>
                  <a:srgbClr val="0070C0"/>
                </a:solidFill>
                <a:latin typeface="SassoonPrimaryInfant" pitchFamily="2"/>
                <a:ea typeface=""/>
                <a:cs typeface=""/>
              </a:rPr>
              <a:t> </a:t>
            </a:r>
          </a:p>
          <a:p>
            <a:pPr marL="285750" lvl="0" indent="-285750">
              <a:buFont typeface="Arial" panose="020B0604020202020204" pitchFamily="34" charset="0"/>
              <a:buChar char="•"/>
              <a:defRPr sz="1800" b="0" i="0" u="none" strike="noStrike" kern="0" cap="none" spc="0" baseline="0">
                <a:solidFill>
                  <a:srgbClr val="000000"/>
                </a:solidFill>
                <a:uFillTx/>
              </a:defRPr>
            </a:pPr>
            <a:endParaRPr lang="en-GB" sz="1600" b="0" i="0" u="none" strike="noStrike" kern="1200" cap="none" spc="0" baseline="0" dirty="0">
              <a:solidFill>
                <a:srgbClr val="0070C0"/>
              </a:solidFill>
              <a:uFillTx/>
              <a:latin typeface="SassoonPrimaryInfant" pitchFamily="2"/>
              <a:ea typeface=""/>
              <a:cs typeface=""/>
            </a:endParaRPr>
          </a:p>
          <a:p>
            <a:pPr marL="273050" lvl="0" indent="-273050">
              <a:buSzPct val="100000"/>
              <a:buFont typeface="Arial" pitchFamily="34"/>
              <a:buChar char="•"/>
              <a:defRPr sz="1800" b="0" i="0" u="none" strike="noStrike" kern="0" cap="none" spc="0" baseline="0">
                <a:solidFill>
                  <a:srgbClr val="000000"/>
                </a:solidFill>
                <a:uFillTx/>
              </a:defRPr>
            </a:pPr>
            <a:r>
              <a:rPr lang="en-GB" sz="1600" dirty="0">
                <a:solidFill>
                  <a:srgbClr val="0070C0"/>
                </a:solidFill>
                <a:latin typeface="SassoonPrimaryInfant" pitchFamily="2"/>
                <a:ea typeface=""/>
                <a:cs typeface=""/>
                <a:hlinkClick r:id="rId9"/>
              </a:rPr>
              <a:t>http://www.sparklebox.co.uk/literacy/letters-and-sounds/#.</a:t>
            </a:r>
            <a:r>
              <a:rPr lang="en-GB" sz="1600" dirty="0" smtClean="0">
                <a:solidFill>
                  <a:srgbClr val="0070C0"/>
                </a:solidFill>
                <a:latin typeface="SassoonPrimaryInfant" pitchFamily="2"/>
                <a:ea typeface=""/>
                <a:cs typeface=""/>
                <a:hlinkClick r:id="rId9"/>
              </a:rPr>
              <a:t>WeyNzGhSzIU</a:t>
            </a:r>
            <a:r>
              <a:rPr lang="en-GB" sz="1600" dirty="0" smtClean="0">
                <a:solidFill>
                  <a:srgbClr val="0070C0"/>
                </a:solidFill>
                <a:latin typeface="SassoonPrimaryInfant" pitchFamily="2"/>
                <a:ea typeface=""/>
                <a:cs typeface=""/>
              </a:rPr>
              <a:t> </a:t>
            </a:r>
          </a:p>
          <a:p>
            <a:pPr marL="273050" lvl="0" indent="-273050">
              <a:buSzPct val="100000"/>
              <a:buFont typeface="Arial" pitchFamily="34"/>
              <a:buChar char="•"/>
              <a:defRPr sz="1800" b="0" i="0" u="none" strike="noStrike" kern="0" cap="none" spc="0" baseline="0">
                <a:solidFill>
                  <a:srgbClr val="000000"/>
                </a:solidFill>
                <a:uFillTx/>
              </a:defRPr>
            </a:pPr>
            <a:endParaRPr lang="en-GB" sz="1600" b="0" i="0" u="none" strike="noStrike" kern="1200" cap="none" spc="0" baseline="0" dirty="0">
              <a:solidFill>
                <a:srgbClr val="0070C0"/>
              </a:solidFill>
              <a:uFillTx/>
              <a:latin typeface="SassoonPrimaryInfant" pitchFamily="2"/>
              <a:ea typeface=""/>
              <a:cs typeface=""/>
            </a:endParaRPr>
          </a:p>
          <a:p>
            <a:pPr marL="273050" marR="0" lvl="0" indent="-2730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1600" b="0" i="0" u="none" strike="noStrike" kern="1200" cap="none" spc="0" baseline="0" dirty="0">
                <a:solidFill>
                  <a:srgbClr val="0070C0"/>
                </a:solidFill>
                <a:uFillTx/>
                <a:latin typeface="SassoonPrimaryInfant" pitchFamily="2"/>
                <a:ea typeface=""/>
                <a:cs typeface=""/>
                <a:hlinkClick r:id="rId10"/>
              </a:rPr>
              <a:t>www.ictgames.com/literacy.html</a:t>
            </a:r>
            <a:endParaRPr lang="en-GB" sz="1600" b="0" i="0" u="none" strike="noStrike" kern="1200" cap="none" spc="0" baseline="0" dirty="0">
              <a:solidFill>
                <a:srgbClr val="0070C0"/>
              </a:solidFill>
              <a:uFillTx/>
              <a:latin typeface="SassoonPrimaryInfant" pitchFamily="2"/>
              <a:ea typeface=""/>
              <a:cs typeface=""/>
            </a:endParaRPr>
          </a:p>
          <a:p>
            <a:pPr marL="273050" marR="0" lvl="0" indent="-273050" algn="l" defTabSz="914400" rtl="0" fontAlgn="auto" hangingPunct="1">
              <a:lnSpc>
                <a:spcPct val="100000"/>
              </a:lnSpc>
              <a:spcBef>
                <a:spcPts val="0"/>
              </a:spcBef>
              <a:spcAft>
                <a:spcPts val="0"/>
              </a:spcAft>
              <a:buFont typeface="Arial" panose="020B0604020202020204" pitchFamily="34" charset="0"/>
              <a:buChar char="•"/>
              <a:tabLst/>
              <a:defRPr sz="1800" b="0" i="0" u="none" strike="noStrike" kern="0" cap="none" spc="0" baseline="0">
                <a:solidFill>
                  <a:srgbClr val="000000"/>
                </a:solidFill>
                <a:uFillTx/>
              </a:defRPr>
            </a:pPr>
            <a:endParaRPr lang="en-GB" sz="1600" b="0" i="0" u="none" strike="noStrike" kern="1200" cap="none" spc="0" baseline="0" dirty="0">
              <a:solidFill>
                <a:srgbClr val="0070C0"/>
              </a:solidFill>
              <a:uFillTx/>
              <a:latin typeface="SassoonPrimaryInfant" pitchFamily="2"/>
              <a:ea typeface=""/>
              <a:cs typeface=""/>
            </a:endParaRPr>
          </a:p>
          <a:p>
            <a:pPr marL="273050" marR="0" lvl="0" indent="-273050" algn="l" defTabSz="914400" rtl="0" fontAlgn="auto" hangingPunct="1">
              <a:lnSpc>
                <a:spcPct val="9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1600" b="0" i="0" u="none" strike="noStrike" kern="0" cap="none" spc="0" baseline="0" dirty="0">
                <a:solidFill>
                  <a:srgbClr val="0070C0"/>
                </a:solidFill>
                <a:uFillTx/>
                <a:latin typeface="SassoonPrimaryInfant" pitchFamily="2"/>
                <a:ea typeface=""/>
                <a:cs typeface=""/>
                <a:hlinkClick r:id="rId11"/>
              </a:rPr>
              <a:t>http://www.getreadingright.com.au/phoneme-pronunciation/</a:t>
            </a:r>
            <a:r>
              <a:rPr lang="en-GB" sz="1600" b="0" i="0" u="none" strike="noStrike" kern="0" cap="none" spc="0" baseline="0" dirty="0">
                <a:solidFill>
                  <a:srgbClr val="0070C0"/>
                </a:solidFill>
                <a:uFillTx/>
                <a:latin typeface="SassoonPrimaryInfant" pitchFamily="2"/>
                <a:ea typeface=""/>
                <a:cs typeface=""/>
              </a:rPr>
              <a:t> </a:t>
            </a:r>
            <a:r>
              <a:rPr lang="en-GB" sz="1600" b="0" i="0" u="none" strike="noStrike" kern="1200" cap="none" spc="0" baseline="0" dirty="0">
                <a:solidFill>
                  <a:srgbClr val="0070C0"/>
                </a:solidFill>
                <a:uFillTx/>
                <a:latin typeface="SassoonPrimaryInfant" pitchFamily="2"/>
                <a:ea typeface=""/>
                <a:cs typeface=""/>
              </a:rPr>
              <a:t/>
            </a:r>
            <a:br>
              <a:rPr lang="en-GB" sz="1600" b="0" i="0" u="none" strike="noStrike" kern="1200" cap="none" spc="0" baseline="0" dirty="0">
                <a:solidFill>
                  <a:srgbClr val="0070C0"/>
                </a:solidFill>
                <a:uFillTx/>
                <a:latin typeface="SassoonPrimaryInfant" pitchFamily="2"/>
                <a:ea typeface=""/>
                <a:cs typeface=""/>
              </a:rPr>
            </a:br>
            <a:endParaRPr lang="en-GB" sz="1600" b="0" i="0" u="none" strike="noStrike" kern="1200" cap="none" spc="0" baseline="0" dirty="0">
              <a:solidFill>
                <a:srgbClr val="0070C0"/>
              </a:solidFill>
              <a:uFillTx/>
              <a:latin typeface="SassoonPrimaryInfant" pitchFamily="2"/>
              <a:ea typeface=""/>
              <a:cs typeface=""/>
            </a:endParaRPr>
          </a:p>
          <a:p>
            <a:pPr marL="285750" marR="0" lvl="0" indent="-285750" algn="l" defTabSz="914400" rtl="0" fontAlgn="auto" hangingPunct="1">
              <a:lnSpc>
                <a:spcPct val="100000"/>
              </a:lnSpc>
              <a:spcBef>
                <a:spcPts val="0"/>
              </a:spcBef>
              <a:spcAft>
                <a:spcPts val="0"/>
              </a:spcAft>
              <a:buFont typeface="Arial" panose="020B0604020202020204" pitchFamily="34" charset="0"/>
              <a:buChar char="•"/>
              <a:tabLst/>
              <a:defRPr sz="1800" b="0" i="0" u="none" strike="noStrike" kern="0" cap="none" spc="0" baseline="0">
                <a:solidFill>
                  <a:srgbClr val="000000"/>
                </a:solidFill>
                <a:uFillTx/>
              </a:defRPr>
            </a:pPr>
            <a:r>
              <a:rPr lang="en-GB" sz="1600" b="0" i="0" u="none" strike="noStrike" kern="1200" cap="none" spc="0" baseline="0" dirty="0">
                <a:solidFill>
                  <a:srgbClr val="7F7F7F"/>
                </a:solidFill>
                <a:uFillTx/>
                <a:latin typeface="SassoonPrimaryInfant" pitchFamily="2"/>
                <a:ea typeface=""/>
                <a:cs typeface=""/>
                <a:hlinkClick r:id="rId12"/>
              </a:rPr>
              <a:t>http://www.primaryresources.co.uk/english/english.htm#A</a:t>
            </a:r>
            <a:endParaRPr lang="en-GB" sz="1600" b="0" i="0" u="none" strike="noStrike" kern="1200" cap="none" spc="0" baseline="0" dirty="0">
              <a:solidFill>
                <a:srgbClr val="000000"/>
              </a:solidFill>
              <a:uFillTx/>
              <a:latin typeface="SassoonPrimaryInfant" pitchFamily="2"/>
              <a:ea typeface=""/>
              <a:cs typeface=""/>
            </a:endParaRPr>
          </a:p>
        </p:txBody>
      </p:sp>
    </p:spTree>
    <p:extLst>
      <p:ext uri="{BB962C8B-B14F-4D97-AF65-F5344CB8AC3E}">
        <p14:creationId xmlns:p14="http://schemas.microsoft.com/office/powerpoint/2010/main" val="40212707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Slide16">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p>
            <a:pPr lvl="0"/>
            <a:r>
              <a:rPr lang="en-GB" b="1">
                <a:solidFill>
                  <a:srgbClr val="4F81BD"/>
                </a:solidFill>
                <a:latin typeface="SassoonPrimaryInfant" pitchFamily="2"/>
              </a:rPr>
              <a:t>Thank you for listening…</a:t>
            </a:r>
          </a:p>
        </p:txBody>
      </p:sp>
      <p:sp>
        <p:nvSpPr>
          <p:cNvPr id="4" name="AutoShape 2" descr="data:image/jpg;base64,/9j/4AAQSkZJRgABAQAAAQABAAD/2wCEAAkGBg8SEBIPDxAPDw8QDw0MDQ8NDw8NDg0PFBAVFBQQFRIXGyYeFxkjGRQSHy8gIycpLCwsFR4xNTA2NSYrLCkBCQoKDgwOGg8PGCweHBwpKSkpLCwpLCkpKSkpLCwsKSksKSkpKSkpKSwsLCwpKSwsLCosKSwpKSwpKSksKSwsKf/AABEIAOEA4QMBIgACEQEDEQH/xAAcAAABBQEBAQAAAAAAAAAAAAAAAgMEBQYBBwj/xABDEAACAQICBwMJBgMGBwAAAAAAAQIDBAURBhIhMUFRYSJxkQcTIzKBobHB0UJSYnKCkhVT4RQkQ5OywhYzY4Oi8PH/xAAaAQACAwEBAAAAAAAAAAAAAAAAAwIEBQEG/8QAKREAAgIBBAIBBAEFAAAAAAAAAAECEQMEEiExQVETBSIyYXEUM0JSYv/aAAwDAQACEQMRAD8A9xAAAAAAAAAAAAA42RbrEIQXaaQASsxMqqW9mJxnyk29NuEG6k19ml22u97l7WZC/wDKBeVM/NxjSXOTdSXgskveWMemyZOkLnlhDtnrtXEqcd8l4kG40moQ9acV3tI8Wr31zU/5lerLPgpebj4RyGoYU5f4bk+bi5PxZcj9Ol/k6Kz1kfCs9eq6fWcd9el/mQ+o0vKLZfz6X74nlscFq/ypL9ORyWF1FvhLwY1fTo/7EP63/k9coacWkt1ak+6cX8yxo49RlukvE8LnZLjFe1CYW7jtg5QfOEpQ+DIv6a/DOrWryj6Cp3sHua8R5TR4Na49eUvUrykuVVKovHf7zQYb5S60MlXptrjKk9b/AMXt8Myrk0WWPix8dTjl5PWwMxg2m1vXXZnFvjHdJd8XtRoaVzGSzTTKbi12WLHgOZnTgAAAAAAAAAAAAAAAAAAAAAAAAAM17iMVm3kR8RxOFKLlJpZJva8jynSbTqrcSdO3k4Utzqr1p/k5L8XhzHYsMsrqJCc4wVs1WkvlDpUW6dPOpVy9SHDrJ7oo88xLGrq5fpZtRf8AhU21Hub3y+HQVheBTqbfVi3m5S2tvi+r6msw7CaVL1Y5y+9La/6Gtj0+PF3yzPnnnk64RmcP0WrTS7Kpx4OWzwRf2miFGO2pKU3yXZiXUWK1hryTfXAtQiu+SPRw2jD1acF1yTfiOSQqUhqUyKi32dbSGqhFqIkTkMSY+MBTkRp0k96T7yFcYXB7uy+m4s2NSY5JroW3Zna9m4vJr2kadA0FxTUll4FbKkWEtyEt0VUqGTTWaa3Si3GS7mtqL3BtNrm3aVRutT57FUS+EvcQp0iPUoFbNpYZFyh+PPKHTPXcB0uo3EU4zT4Nbmnya4M0MKiZ890pTpyVSlJwmtzjxXJrij0DRLT1TapV8oVOG3sz6xfyMLUaOWLlco1cOojk46Z6OAxb3Kks0x7Molk6AAAAAAAAAAAAAAAAV2LYrCjBznJJJNtt5JLmSL67UIuTe48Z0u0kld1XTg/QQlk8t1aSf+lPxfcPwYXllSF5Mixq2NaR6S1LybSbjbp9mO51fxS/DyXiKwrCVslNdVH6jeE2Gb1pblu6svoRN+GOONbYmTObm90iRR2EmEyJFjimd+MjuJiqB50iKoHnDuwNxIdUblUGXMS5klAi5C5SENiNY4MSIWdchqTFsQyaIsZaIkoE2Yxqjoi5EaVMZlRJzgJlTOnCrq0CFWofVNbGnzT4F3OkRa1AVOKYyMqNBobppKMlQry27qc3s1+j/F8T061ulNJp7zwKvb/XZsafM2+g+lks/MVn247m/tx59/M8/rNLs+6PRsafPvW2XZ6eAzQrJrMeMwuAAAAAAAAAJnLJZiij0pxiNCjOcnkoxbfPcdSt0Bi/KLpM2/7LSk1KazqNPbCnu8XuXtMTbUdyS5JdDkqs6s5Vanr1JOcunKPclsJlCG72HpdHp/jh+2Yupzb5fpF1bQUYpckSoyIsGOxkWlAr7iQpHdYZTFIKCxzWOaxwTVqqKzk8kcdIBYidWK9Zpd7KuviMpbI9ldN/iRGytLOl0OWJvsupX9Nfa8E2J/iNPm/BlOwyF/1EifxIuY3tN/aXtzQ5rJ7U010eZQTaQ0qsk802u5k46h+UQeL0aCSOapBtMU+zU/cvmWaiXIZFJcFeUHHsZ1TjgP6glwJ2QojygM1KRNcBuUDtgVVaiQJxlGSnB6s4vWi+T+heVqRX3FERkipKmOhJp2j0XQ3SNVqaz2SXZkuMZLejX055nh2A4i7e4TzyhUajLkpfZfy8D2HDLxTinnwPM6jF8c6NzFk3xstAExYorjQAAABNSWSPJfKTi/nKsLaL2L0tTuTyivHb+k9OxW41KbfRnhN5deer1az269RqP5I9mPwz9pe0WLfk/grameyH8iqECbSgM0IE2lA9RFGFJkqhPg/YPxRGjEfhJg0cTHoikhEZDkWKZM6Ut3cucvwr1V8ywxK4UafWT1fZxKfziKeeb/Es4Y+RWR1REee6CXN//CoPHG0huVTkTLLCZTWs3qx4bM2+4mvAYcJSz9jGLHJqyDyJcFHkGqSbqzcJastvFNbmhnVIPjgmuRGqWeE3W3zb/Rnw6FfqiqcmmpLg0yUJ7XZGcdyo0eoc1R5LNZ88mccDR3FKhhxEuA+4iXE6pHKItSmQq9ItJQItamDOoobuhnmjeaDYw500pPtR7Eu9bH9faY+5pj+i126dw48JpSX5lsfucfAy9dj3R3ejQ0k6lt9ns1GeaHisw+vmkWMWYhpigAAAyXlAxB0rWrJPJ6klH8z2L3tHklpSySXJJG+8qlz6OFP79WmvYs5f7TEW0Tc+nRqLZma2XKRNoQJtOIxQiTIRNlGWzsYjkYhGI5GJxsECiLUTqiLjEW2TSKzFbacnHVi2knnllvK6VrNb4SXsZp1EWolWeNSd2PjkcVRktX/1jlGlrSUVxaj4mr80nvSfeszkbOGalqRzW1NRSaE/D+yfy/oIU0lktyySFao4olbiOKqOcKe2W5y4R+rHSmorkUouTIeOTTlGK3xTz6Z8Cs1Rx5t5va3tbDVKUpW7LcY0qG9UNUW0TMKsteaf2Y5Sly6I4uXR18IvKdPKKXJJe464j2qccS+mUhhxEuI+4iXEmmcojyiR60CbKIxViSs5RU3NMrdfUqwn92cU+59n5+4ubiBTYhDsvubXetojKt0Wh+J1JM9VwK5zjHuRoacjEaK3OdOL5pP3GztpbDzb7NskAczA4B5T5T551aMfx1JeEMvmZu2iaHylr09H/vfBFDao9BoP7Zk6z8yfRiTIRI9FEyETSszzsYjkYnIodiiLZJIIxHIxCMRyMRTZJI5GItROpC1EW2So4oilEUokDG7nUgorfPNZ8o8Rcp0rJxjboh4niuecKb2bpSXHoiqyFJBkUpTcnbLcYpLgTkGqLyLDDMIlU7UuzT58ZdxFW+jrdEWyw+VSWSWSXrSe5f1NLbWkYRUYrZ72+bH6VvGKUYpJLckL1SzBbSvKW4Z1RLiPuIlxG2LoYcRDiSHEQ4kkyNDDiM1IkpxGakSaZyisuIlReR3l3cRKi7RGTJxNFoZU9FD8sfgb6zlsPO9DX6KHcj0CxexHnZ/kzcXRYZnDgEDp5h5TqXpKMv8AqSj4wl9DN2ptfKfbehU8vUnTn7NbJ+5sxNqzc0EvsozNZH7ky1oEyCIdAnU0admfQ5FDkUcih2KINnUdjEcijkUORQpskkCiORiEYjkYimyaRxRM/j79KlyhH35s0iiQb3BFUnrubjsSyST3CcltcDYUnyZlIMjQLRiP8yX7V9RX/C8f5j/avqVtrHb0U+HWnnKkYPdvl3Laa6NNJZJZJbElwREw/BFSnrqblsccmkt5ZaoyHAubtjOqc1R/VOOJPcQoYcRLiPuIlxJJnKGHEQ4j8oiHEmmcoYcSPVRLlEj1iaZGituCmvXkm+SbLm5KLE32WuL7K75PL5kZypDIK2aLROnlSh+WPwN3YbkY/AaWUYrojY2C2GDLs2SeAARAz+mNh523nD70ZR8UeTWM3ks9+59Gtj9+Z7liNHWg10Z4xilo6N1Vp8JS89Duk+0v3Z+Jo6HJUtvsqaqFxv0TrdlhSKu1kWVFmymZLRKih2KEQHoo42doUkORRyKHIoS2SQqKHFE5FDkUKbJnVEo77GKsKk4RccovJZxze4v1EymLL09T83yQjJKkOxq2PLH6/OH7RS0gr84fsK5ROpFdzfsdtXou8MxerUqxhJxyeeeUcnuNBqGVwKP94h+r/SzYahOMuBc48jOqccR7UOOJLcQoYcRLiPuIhxJJnKGJRG3EkOI3KIxMjRGmiJWJtQg3EhlnKK27kUtWOtVpw/Frvuj/AFaLS8mRMGo69aU+EfRx9m/3/Ar551FljBG5GtwunkkjU2UdhQYdS3GktY7DJNIkAKyOAAVI5o818oeEtZXEVtptuWXGm/W+T/SemMqMbsFUpuLWeaZOEtkrRyS3KmeTWlQtqEilq2roVpUXuWcqTfGGe7vW7wLK2qm/jyKStGNkg4umW9JkiBDoTJlNjGxQ9FDsUNwHYoUyaFxQ7FCIoeghLZNCooyeLL09T83yRroohV8ApTm5yc85PN5NZfARk5GwdMymQpI1K0Xo86n7o/QWtFqP3qn7o/QQ0x25FJgEf7xD9X+lmy1SBZ6P0qc1OLnnHPLNrLdlyLXVBOiEuRnVOOA9qnHE7ZyiO4iJRJDiNSRNMi0R5IamSJkeqxqZAi1mVl1Mm3MynvKpKwSKzEa+SeXrNqMVzk9xb4FZakEunj1Keyo+dq632INqPJy4y+Xia6yobihqJ26NDDDar9lth1Iv6MdhXWFHYWkEVh4rIDoAADVWGaHTjQAYDTXR7Xjrw2VIPWg+vJ9HuMbZXGe9ZNNxlF74yW9M9kvbZSTTPNdKdH5U5uvSWb/xIr7cV/uX9O65ps217X0V8+LerXYm2qljRmZ2yu00mnsLe3rGruszXGi2psfgQqNQl05EWcJEUOxGoMeiJkTHYodihuI7AUyaHIocihMUORQlsmhUYi1E7FDiiKbJDWqIlEkOI1IEwGJIamOzZGqzGpkWNVZEG4qD1esVV1cDEzlDN3WKG9rOUlTh60t7X2I8+/kP4he5bI9qctkY8+r5IkYThur2pbZy2yb4shkybUOxYr5ZMwuxUIpJZZJI0VhbkO0tzQWVvkUW7LpLtqWSJSQmERZwAAAAAAAABE4lXiVgpJpotxqpDMAPJ8e0fnSm6tFZpvOcNyl1XKXx95Dsr1NbH0aexp8muDPT8QsFJPYYbHNGHrOpS7E+aWyXSS4lvDnceGV8uFS5XYW9wWFGsZaleShLUqrUnuWfqy/LL5by1oXReU0+ii4NPk0FKqSYTKajckylcHGzlFpCQ/BldTrkiFYVIkidFj0GQYVh2NYSyaJ0WOKZBVcP7SKaJomTqDFSoR53JFq3QJAP1axBr3AzXvCsur7e29i65JDEcoeubrqUV/iO3Vj2pvdHl1b4Ibq306r1aO7jUa2fpXHv3d5Nw/ClHa83J7W3tbfNs5LIkOhivljOG4Y89efam97fwS4I0Ftbhb2xcWVmVW2y0lQ5Y2hc0aeQ3Qo5ElI4AI6AAAAAAAAAAAHGdAAGqlPMrruyT4FqIlTADEYro/CaacU8+aMtcYPWov0b14fcm3s7pb17cz1WvaJlTdYb0GRyOPRGUVLs89o4qk8qidOXKpsXsluZaUb3qWd7gkZZ5xKOto1q7aUpU+kX2f2vZ7h6z+xEsHotKV4SoXhmnb3UOMJrqnB+K2e4FiNaPrUZfolGXxyGb0/Ir4pLwauF4OxvDJLG+cKq/Rn8GLWOx+7V/wAuZFtBsl6NZ/bREr4y38d5U6z/AEpfFiXideXq0cvzzS9yTINklCXo0tS/6kK4xJJZtpLm2kvEp1Sup75qC/BHb4yzHKOBRz1p5zlzm3J+/cRckiaxPyJrYy5bKUXN/e2xgvbvfsQmnhk6jzrS1uKgtkF7OPtLejYpbkTaVoLeT0OjBIhW1kluRY29oS7exLW2schZMjWliW1GhkLp0Uh5IABI6AAAAAAAAAAAAAAAAAAAAAAAlxGqlFMfOZABW1rFMr6+HdDQuI3KiAGVq4d0Is8O6GvnaojzsEAGRlhq5CP4auRq5YcuQh4b0CwMwsPXIXGy6Gj/AIauQtYcuQAZ+Fn0H6di+RfQw9D0LNABTUsPJ9DDyxhQQ6oABGpWqRJjAUkdADiR0AAAAAAAAAAAAAAAAAAAAAAAAAAAAAAAOAAAJkJAAASxLAAADqOgACkdQAAC0CAAA6AAAAAAAAAAAAAAAAAAAH//2Q=="/>
          <p:cNvSpPr/>
          <p:nvPr/>
        </p:nvSpPr>
        <p:spPr>
          <a:xfrm>
            <a:off x="63495" y="-1041401"/>
            <a:ext cx="2143125" cy="2143125"/>
          </a:xfrm>
          <a:prstGeom prst="rect">
            <a:avLst/>
          </a:prstGeom>
          <a:noFill/>
          <a:ln>
            <a:noFill/>
            <a:prstDash val="solid"/>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a typeface=""/>
              <a:cs typeface=""/>
            </a:endParaRPr>
          </a:p>
        </p:txBody>
      </p:sp>
      <p:sp>
        <p:nvSpPr>
          <p:cNvPr id="6" name="TextBox 6"/>
          <p:cNvSpPr txBox="1"/>
          <p:nvPr/>
        </p:nvSpPr>
        <p:spPr>
          <a:xfrm>
            <a:off x="345575" y="2434864"/>
            <a:ext cx="8712970" cy="830997"/>
          </a:xfrm>
          <a:prstGeom prst="rect">
            <a:avLst/>
          </a:prstGeom>
          <a:noFill/>
          <a:ln>
            <a:noFill/>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2400" b="0" i="0" u="none" strike="noStrike" kern="1200" cap="none" spc="0" baseline="0" dirty="0">
                <a:solidFill>
                  <a:srgbClr val="376092"/>
                </a:solidFill>
                <a:uFillTx/>
                <a:latin typeface="SassoonPrimaryInfant" pitchFamily="2"/>
              </a:rPr>
              <a:t>There are some </a:t>
            </a:r>
            <a:r>
              <a:rPr lang="en-GB" sz="2400" b="0" i="0" u="none" strike="noStrike" kern="1200" cap="none" spc="0" baseline="0" dirty="0" smtClean="0">
                <a:solidFill>
                  <a:srgbClr val="376092"/>
                </a:solidFill>
                <a:uFillTx/>
                <a:latin typeface="SassoonPrimaryInfant" pitchFamily="2"/>
              </a:rPr>
              <a:t>sound </a:t>
            </a:r>
            <a:r>
              <a:rPr lang="en-GB" sz="2400" b="0" i="0" u="none" strike="noStrike" kern="1200" cap="none" spc="0" baseline="0" dirty="0">
                <a:solidFill>
                  <a:srgbClr val="376092"/>
                </a:solidFill>
                <a:uFillTx/>
                <a:latin typeface="SassoonPrimaryInfant" pitchFamily="2"/>
              </a:rPr>
              <a:t>mats at the exit. </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2400" b="0" i="0" u="none" strike="noStrike" kern="1200" cap="none" spc="0" baseline="0" dirty="0">
                <a:solidFill>
                  <a:srgbClr val="376092"/>
                </a:solidFill>
                <a:uFillTx/>
                <a:latin typeface="SassoonPrimaryInfant" pitchFamily="2"/>
              </a:rPr>
              <a:t>Please feel free to take one to help support your child at home.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274640"/>
            <a:ext cx="8229600" cy="2002234"/>
          </a:xfrm>
        </p:spPr>
        <p:txBody>
          <a:bodyPr/>
          <a:lstStyle/>
          <a:p>
            <a:pPr lvl="0"/>
            <a:r>
              <a:rPr lang="en-GB" sz="6000" dirty="0">
                <a:solidFill>
                  <a:srgbClr val="4F81BD"/>
                </a:solidFill>
                <a:latin typeface="Comic Sans MS" pitchFamily="66"/>
              </a:rPr>
              <a:t/>
            </a:r>
            <a:br>
              <a:rPr lang="en-GB" sz="6000" dirty="0">
                <a:solidFill>
                  <a:srgbClr val="4F81BD"/>
                </a:solidFill>
                <a:latin typeface="Comic Sans MS" pitchFamily="66"/>
              </a:rPr>
            </a:br>
            <a:r>
              <a:rPr lang="en-GB" sz="6000" dirty="0">
                <a:solidFill>
                  <a:srgbClr val="4F81BD"/>
                </a:solidFill>
                <a:latin typeface="Comic Sans MS" pitchFamily="66"/>
              </a:rPr>
              <a:t/>
            </a:r>
            <a:br>
              <a:rPr lang="en-GB" sz="6000" dirty="0">
                <a:solidFill>
                  <a:srgbClr val="4F81BD"/>
                </a:solidFill>
                <a:latin typeface="Comic Sans MS" pitchFamily="66"/>
              </a:rPr>
            </a:br>
            <a:r>
              <a:rPr lang="en-GB" sz="6000" b="1" u="sng" dirty="0" smtClean="0">
                <a:solidFill>
                  <a:srgbClr val="0070C0"/>
                </a:solidFill>
                <a:latin typeface="SassoonPrimaryInfant" pitchFamily="2"/>
              </a:rPr>
              <a:t>Year 1 Phonics Screening Check Week</a:t>
            </a:r>
            <a:r>
              <a:rPr lang="en-GB" sz="6000" b="1" u="sng" dirty="0">
                <a:solidFill>
                  <a:srgbClr val="0070C0"/>
                </a:solidFill>
                <a:latin typeface="SassoonPrimaryInfant" pitchFamily="2"/>
              </a:rPr>
              <a:t/>
            </a:r>
            <a:br>
              <a:rPr lang="en-GB" sz="6000" b="1" u="sng" dirty="0">
                <a:solidFill>
                  <a:srgbClr val="0070C0"/>
                </a:solidFill>
                <a:latin typeface="SassoonPrimaryInfant" pitchFamily="2"/>
              </a:rPr>
            </a:br>
            <a:endParaRPr lang="en-GB" sz="6000" b="1" u="sng" dirty="0">
              <a:solidFill>
                <a:srgbClr val="0070C0"/>
              </a:solidFill>
              <a:latin typeface="SassoonPrimaryInfant" pitchFamily="2"/>
            </a:endParaRPr>
          </a:p>
        </p:txBody>
      </p:sp>
      <p:sp>
        <p:nvSpPr>
          <p:cNvPr id="3" name="Content Placeholder 2"/>
          <p:cNvSpPr txBox="1">
            <a:spLocks noGrp="1"/>
          </p:cNvSpPr>
          <p:nvPr>
            <p:ph idx="1"/>
          </p:nvPr>
        </p:nvSpPr>
        <p:spPr>
          <a:xfrm>
            <a:off x="457200" y="3212973"/>
            <a:ext cx="8229600" cy="2913186"/>
          </a:xfrm>
        </p:spPr>
        <p:txBody>
          <a:bodyPr anchorCtr="1"/>
          <a:lstStyle/>
          <a:p>
            <a:pPr marL="0" lvl="0" indent="0" algn="ctr">
              <a:buNone/>
            </a:pPr>
            <a:endParaRPr lang="en-GB" dirty="0">
              <a:latin typeface="SassoonPrimaryInfant" pitchFamily="2"/>
            </a:endParaRPr>
          </a:p>
          <a:p>
            <a:pPr marL="0" lvl="0" indent="0" algn="ctr">
              <a:buNone/>
            </a:pPr>
            <a:r>
              <a:rPr lang="en-GB" b="1" dirty="0">
                <a:solidFill>
                  <a:srgbClr val="0070C0"/>
                </a:solidFill>
                <a:latin typeface="SassoonPrimaryInfant" pitchFamily="2"/>
              </a:rPr>
              <a:t>Statutory assessment = attendance vital</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274640"/>
            <a:ext cx="8229600" cy="4594521"/>
          </a:xfrm>
        </p:spPr>
        <p:txBody>
          <a:bodyPr/>
          <a:lstStyle/>
          <a:p>
            <a:pPr lvl="0"/>
            <a:r>
              <a:rPr lang="en-GB" dirty="0">
                <a:solidFill>
                  <a:srgbClr val="0070C0"/>
                </a:solidFill>
                <a:latin typeface="SassoonPrimaryInfant" pitchFamily="2"/>
              </a:rPr>
              <a:t>Designed to be a light touch </a:t>
            </a:r>
            <a:r>
              <a:rPr lang="en-GB" dirty="0" smtClean="0">
                <a:solidFill>
                  <a:srgbClr val="0070C0"/>
                </a:solidFill>
                <a:latin typeface="SassoonPrimaryInfant" pitchFamily="2"/>
              </a:rPr>
              <a:t>end of year assessment </a:t>
            </a:r>
            <a:r>
              <a:rPr lang="en-GB" dirty="0">
                <a:solidFill>
                  <a:srgbClr val="0070C0"/>
                </a:solidFill>
                <a:latin typeface="SassoonPrimaryInfant" pitchFamily="2"/>
              </a:rPr>
              <a:t>of phonic ability to see if pupils are reaching the age expected standard.</a:t>
            </a:r>
            <a:br>
              <a:rPr lang="en-GB" dirty="0">
                <a:solidFill>
                  <a:srgbClr val="0070C0"/>
                </a:solidFill>
                <a:latin typeface="SassoonPrimaryInfant" pitchFamily="2"/>
              </a:rPr>
            </a:br>
            <a:endParaRPr lang="en-GB" dirty="0">
              <a:solidFill>
                <a:srgbClr val="0070C0"/>
              </a:solidFill>
              <a:latin typeface="SassoonPrimaryInfant" pitchFamily="2"/>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p>
            <a:pPr lvl="0"/>
            <a:r>
              <a:rPr lang="en-GB">
                <a:solidFill>
                  <a:srgbClr val="0070C0"/>
                </a:solidFill>
                <a:latin typeface="SassoonPrimaryInfant" pitchFamily="2"/>
              </a:rPr>
              <a:t>The ‘Check’</a:t>
            </a:r>
          </a:p>
        </p:txBody>
      </p:sp>
      <p:sp>
        <p:nvSpPr>
          <p:cNvPr id="3" name="Content Placeholder 2"/>
          <p:cNvSpPr txBox="1">
            <a:spLocks noGrp="1"/>
          </p:cNvSpPr>
          <p:nvPr>
            <p:ph idx="1"/>
          </p:nvPr>
        </p:nvSpPr>
        <p:spPr>
          <a:xfrm>
            <a:off x="179515" y="1600200"/>
            <a:ext cx="8784979" cy="4525959"/>
          </a:xfrm>
        </p:spPr>
        <p:txBody>
          <a:bodyPr/>
          <a:lstStyle/>
          <a:p>
            <a:pPr marL="0" lvl="0" indent="0">
              <a:buNone/>
            </a:pPr>
            <a:r>
              <a:rPr lang="en-GB" dirty="0">
                <a:solidFill>
                  <a:srgbClr val="0070C0"/>
                </a:solidFill>
                <a:latin typeface="SassoonPrimaryInfant" pitchFamily="2"/>
              </a:rPr>
              <a:t>Consists of 40 words:</a:t>
            </a:r>
          </a:p>
          <a:p>
            <a:pPr marL="0" lvl="0" indent="0">
              <a:buNone/>
            </a:pPr>
            <a:r>
              <a:rPr lang="en-GB" dirty="0">
                <a:solidFill>
                  <a:srgbClr val="0070C0"/>
                </a:solidFill>
                <a:latin typeface="SassoonPrimaryInfant" pitchFamily="2"/>
              </a:rPr>
              <a:t>	20 real words and 20 </a:t>
            </a:r>
            <a:r>
              <a:rPr lang="en-GB" dirty="0" smtClean="0">
                <a:solidFill>
                  <a:srgbClr val="0070C0"/>
                </a:solidFill>
                <a:latin typeface="SassoonPrimaryInfant" pitchFamily="2"/>
              </a:rPr>
              <a:t>alien/nonsense </a:t>
            </a:r>
            <a:r>
              <a:rPr lang="en-GB" dirty="0">
                <a:solidFill>
                  <a:srgbClr val="0070C0"/>
                </a:solidFill>
                <a:latin typeface="SassoonPrimaryInfant" pitchFamily="2"/>
              </a:rPr>
              <a:t>words</a:t>
            </a:r>
          </a:p>
          <a:p>
            <a:pPr marL="0" lvl="0" indent="0">
              <a:buNone/>
            </a:pPr>
            <a:endParaRPr lang="en-GB" dirty="0">
              <a:solidFill>
                <a:srgbClr val="0070C0"/>
              </a:solidFill>
              <a:latin typeface="Comic Sans MS" pitchFamily="66"/>
            </a:endParaRPr>
          </a:p>
          <a:p>
            <a:pPr marL="0" lvl="0" indent="0">
              <a:buNone/>
            </a:pPr>
            <a:r>
              <a:rPr lang="en-GB" dirty="0">
                <a:solidFill>
                  <a:srgbClr val="0070C0"/>
                </a:solidFill>
                <a:latin typeface="SassoonPrimaryInfant" pitchFamily="2"/>
              </a:rPr>
              <a:t>There is a standard set as a ‘pass’ rate.  </a:t>
            </a:r>
          </a:p>
          <a:p>
            <a:pPr marL="0" lvl="0" indent="0">
              <a:buNone/>
            </a:pPr>
            <a:endParaRPr lang="en-GB" dirty="0">
              <a:solidFill>
                <a:srgbClr val="0070C0"/>
              </a:solidFill>
              <a:latin typeface="SassoonPrimaryInfant" pitchFamily="2"/>
            </a:endParaRPr>
          </a:p>
          <a:p>
            <a:pPr marL="0" lvl="0" indent="0">
              <a:buNone/>
            </a:pPr>
            <a:r>
              <a:rPr lang="en-GB" dirty="0">
                <a:solidFill>
                  <a:srgbClr val="0070C0"/>
                </a:solidFill>
                <a:latin typeface="SassoonPrimaryInfant" pitchFamily="2"/>
              </a:rPr>
              <a:t>If children do not reach it, they will re-take the test at the same time the following year (end of Year 2)</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p>
            <a:pPr lvl="0"/>
            <a:r>
              <a:rPr lang="en-GB">
                <a:solidFill>
                  <a:srgbClr val="4F81BD"/>
                </a:solidFill>
                <a:latin typeface="SassoonPrimaryInfant" pitchFamily="2"/>
              </a:rPr>
              <a:t>The ‘Check’</a:t>
            </a:r>
          </a:p>
        </p:txBody>
      </p:sp>
      <p:sp>
        <p:nvSpPr>
          <p:cNvPr id="3" name="Content Placeholder 2"/>
          <p:cNvSpPr txBox="1">
            <a:spLocks noGrp="1"/>
          </p:cNvSpPr>
          <p:nvPr>
            <p:ph idx="1"/>
          </p:nvPr>
        </p:nvSpPr>
        <p:spPr>
          <a:xfrm>
            <a:off x="179515" y="1600200"/>
            <a:ext cx="8784979" cy="4525959"/>
          </a:xfrm>
        </p:spPr>
        <p:txBody>
          <a:bodyPr/>
          <a:lstStyle/>
          <a:p>
            <a:pPr lvl="0"/>
            <a:r>
              <a:rPr lang="en-GB" dirty="0" err="1">
                <a:solidFill>
                  <a:srgbClr val="4F81BD"/>
                </a:solidFill>
                <a:latin typeface="SassoonPrimaryInfant" pitchFamily="2"/>
              </a:rPr>
              <a:t>Approx</a:t>
            </a:r>
            <a:r>
              <a:rPr lang="en-GB" dirty="0">
                <a:solidFill>
                  <a:srgbClr val="4F81BD"/>
                </a:solidFill>
                <a:latin typeface="SassoonPrimaryInfant" pitchFamily="2"/>
              </a:rPr>
              <a:t> 5-10 minutes but no time limit</a:t>
            </a:r>
          </a:p>
          <a:p>
            <a:pPr lvl="0"/>
            <a:r>
              <a:rPr lang="en-GB" dirty="0" smtClean="0">
                <a:solidFill>
                  <a:srgbClr val="4F81BD"/>
                </a:solidFill>
                <a:latin typeface="SassoonPrimaryInfant" pitchFamily="2"/>
              </a:rPr>
              <a:t>1:1 with class </a:t>
            </a:r>
            <a:r>
              <a:rPr lang="en-GB" dirty="0">
                <a:solidFill>
                  <a:srgbClr val="4F81BD"/>
                </a:solidFill>
                <a:latin typeface="SassoonPrimaryInfant" pitchFamily="2"/>
              </a:rPr>
              <a:t>teacher</a:t>
            </a:r>
          </a:p>
          <a:p>
            <a:pPr lvl="0"/>
            <a:r>
              <a:rPr lang="en-GB" dirty="0">
                <a:solidFill>
                  <a:srgbClr val="4F81BD"/>
                </a:solidFill>
                <a:latin typeface="SassoonPrimaryInfant" pitchFamily="2"/>
              </a:rPr>
              <a:t>Self </a:t>
            </a:r>
            <a:r>
              <a:rPr lang="en-GB" dirty="0" smtClean="0">
                <a:solidFill>
                  <a:srgbClr val="4F81BD"/>
                </a:solidFill>
                <a:latin typeface="SassoonPrimaryInfant" pitchFamily="2"/>
              </a:rPr>
              <a:t>correction allowed</a:t>
            </a:r>
            <a:endParaRPr lang="en-GB" dirty="0">
              <a:solidFill>
                <a:srgbClr val="4F81BD"/>
              </a:solidFill>
              <a:latin typeface="SassoonPrimaryInfant" pitchFamily="2"/>
            </a:endParaRPr>
          </a:p>
          <a:p>
            <a:pPr lvl="0"/>
            <a:r>
              <a:rPr lang="en-GB" dirty="0">
                <a:solidFill>
                  <a:srgbClr val="4F81BD"/>
                </a:solidFill>
                <a:latin typeface="SassoonPrimaryInfant" pitchFamily="2"/>
              </a:rPr>
              <a:t>Don’t have to do 40 all words at one </a:t>
            </a:r>
            <a:r>
              <a:rPr lang="en-GB" dirty="0" smtClean="0">
                <a:solidFill>
                  <a:srgbClr val="4F81BD"/>
                </a:solidFill>
                <a:latin typeface="SassoonPrimaryInfant" pitchFamily="2"/>
              </a:rPr>
              <a:t>time – can have a rest and come back later</a:t>
            </a:r>
          </a:p>
          <a:p>
            <a:pPr lvl="0"/>
            <a:r>
              <a:rPr lang="en-GB" dirty="0" smtClean="0">
                <a:solidFill>
                  <a:srgbClr val="4F81BD"/>
                </a:solidFill>
                <a:latin typeface="SassoonPrimaryInfant" pitchFamily="2"/>
              </a:rPr>
              <a:t>No time limit for each response</a:t>
            </a:r>
            <a:endParaRPr lang="en-GB" dirty="0">
              <a:solidFill>
                <a:srgbClr val="4F81BD"/>
              </a:solidFill>
              <a:latin typeface="SassoonPrimaryInfant" pitchFamily="2"/>
            </a:endParaRPr>
          </a:p>
          <a:p>
            <a:pPr lvl="0"/>
            <a:r>
              <a:rPr lang="en-GB" dirty="0">
                <a:solidFill>
                  <a:srgbClr val="4F81BD"/>
                </a:solidFill>
                <a:latin typeface="SassoonPrimaryInfant" pitchFamily="2"/>
              </a:rPr>
              <a:t>Assessment can be split over the week</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Slide17">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p>
            <a:pPr lvl="0"/>
            <a:r>
              <a:rPr lang="en-GB" dirty="0">
                <a:solidFill>
                  <a:srgbClr val="4F81BD"/>
                </a:solidFill>
                <a:latin typeface="SassoonPrimaryInfant" pitchFamily="2"/>
              </a:rPr>
              <a:t>Real and </a:t>
            </a:r>
            <a:r>
              <a:rPr lang="en-GB" dirty="0" smtClean="0">
                <a:solidFill>
                  <a:srgbClr val="4F81BD"/>
                </a:solidFill>
                <a:latin typeface="SassoonPrimaryInfant" pitchFamily="2"/>
              </a:rPr>
              <a:t>Alien/Nonsense </a:t>
            </a:r>
            <a:r>
              <a:rPr lang="en-GB" dirty="0">
                <a:solidFill>
                  <a:srgbClr val="4F81BD"/>
                </a:solidFill>
                <a:latin typeface="SassoonPrimaryInfant" pitchFamily="2"/>
              </a:rPr>
              <a:t>words</a:t>
            </a:r>
          </a:p>
        </p:txBody>
      </p:sp>
      <p:pic>
        <p:nvPicPr>
          <p:cNvPr id="4" name="Picture 4" descr="Screen Clipping">
            <a:extLst>
              <a:ext uri="{FF2B5EF4-FFF2-40B4-BE49-F238E27FC236}">
                <a16:creationId xmlns:a16="http://schemas.microsoft.com/office/drawing/2014/main" id="{00000000-0000-0000-0000-000000000000}"/>
              </a:ext>
            </a:extLst>
          </p:cNvPr>
          <p:cNvPicPr>
            <a:picLocks noChangeAspect="1"/>
          </p:cNvPicPr>
          <p:nvPr/>
        </p:nvPicPr>
        <p:blipFill>
          <a:blip r:embed="rId3"/>
          <a:stretch>
            <a:fillRect/>
          </a:stretch>
        </p:blipFill>
        <p:spPr>
          <a:xfrm>
            <a:off x="4690580" y="2525273"/>
            <a:ext cx="4453420" cy="3233903"/>
          </a:xfrm>
          <a:prstGeom prst="rect">
            <a:avLst/>
          </a:prstGeom>
          <a:noFill/>
          <a:ln>
            <a:noFill/>
          </a:ln>
        </p:spPr>
      </p:pic>
      <p:pic>
        <p:nvPicPr>
          <p:cNvPr id="5" name="Picture 5" descr="Screen Clipping">
            <a:extLst>
              <a:ext uri="{FF2B5EF4-FFF2-40B4-BE49-F238E27FC236}">
                <a16:creationId xmlns:a16="http://schemas.microsoft.com/office/drawing/2014/main" id="{00000000-0000-0000-0000-000000000000}"/>
              </a:ext>
            </a:extLst>
          </p:cNvPr>
          <p:cNvPicPr>
            <a:picLocks noChangeAspect="1"/>
          </p:cNvPicPr>
          <p:nvPr/>
        </p:nvPicPr>
        <p:blipFill>
          <a:blip r:embed="rId4"/>
          <a:stretch>
            <a:fillRect/>
          </a:stretch>
        </p:blipFill>
        <p:spPr>
          <a:xfrm>
            <a:off x="0" y="2525273"/>
            <a:ext cx="4477780" cy="324708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p>
            <a:pPr lvl="0"/>
            <a:r>
              <a:rPr lang="en-GB">
                <a:solidFill>
                  <a:srgbClr val="4F81BD"/>
                </a:solidFill>
                <a:latin typeface="SassoonPrimaryInfant" pitchFamily="2"/>
              </a:rPr>
              <a:t>How do we help as a school?</a:t>
            </a:r>
          </a:p>
        </p:txBody>
      </p:sp>
      <p:sp>
        <p:nvSpPr>
          <p:cNvPr id="3" name="Content Placeholder 2"/>
          <p:cNvSpPr txBox="1">
            <a:spLocks noGrp="1"/>
          </p:cNvSpPr>
          <p:nvPr>
            <p:ph idx="1"/>
          </p:nvPr>
        </p:nvSpPr>
        <p:spPr>
          <a:xfrm>
            <a:off x="450323" y="1340766"/>
            <a:ext cx="8229600" cy="4525959"/>
          </a:xfrm>
        </p:spPr>
        <p:txBody>
          <a:bodyPr/>
          <a:lstStyle/>
          <a:p>
            <a:pPr lvl="0">
              <a:spcBef>
                <a:spcPts val="700"/>
              </a:spcBef>
            </a:pPr>
            <a:r>
              <a:rPr lang="en-GB" sz="2200" dirty="0">
                <a:solidFill>
                  <a:srgbClr val="4F81BD"/>
                </a:solidFill>
                <a:latin typeface="SassoonPrimaryInfant" pitchFamily="2"/>
              </a:rPr>
              <a:t>By ensuring we follow a clear phonics progression from Reception into Year 1 and that children’s progress in phonics is specifically assessed and tracked through to Year 1 and during Year 1 and 2</a:t>
            </a:r>
          </a:p>
          <a:p>
            <a:pPr lvl="0">
              <a:spcBef>
                <a:spcPts val="700"/>
              </a:spcBef>
            </a:pPr>
            <a:endParaRPr lang="en-GB" sz="2200" dirty="0">
              <a:solidFill>
                <a:srgbClr val="4F81BD"/>
              </a:solidFill>
              <a:latin typeface="SassoonPrimaryInfant" pitchFamily="2"/>
            </a:endParaRPr>
          </a:p>
          <a:p>
            <a:pPr lvl="0">
              <a:spcBef>
                <a:spcPts val="700"/>
              </a:spcBef>
            </a:pPr>
            <a:r>
              <a:rPr lang="en-GB" sz="2200" dirty="0">
                <a:solidFill>
                  <a:srgbClr val="4F81BD"/>
                </a:solidFill>
                <a:latin typeface="SassoonPrimaryInfant" pitchFamily="2"/>
              </a:rPr>
              <a:t>By providing good quality and appropriate resources for the teaching of the higher levels of phonics in Year 1</a:t>
            </a:r>
          </a:p>
          <a:p>
            <a:pPr lvl="0">
              <a:spcBef>
                <a:spcPts val="700"/>
              </a:spcBef>
              <a:buNone/>
            </a:pPr>
            <a:endParaRPr lang="en-GB" sz="2200" dirty="0">
              <a:solidFill>
                <a:srgbClr val="4F81BD"/>
              </a:solidFill>
              <a:latin typeface="SassoonPrimaryInfant" pitchFamily="2"/>
            </a:endParaRPr>
          </a:p>
          <a:p>
            <a:pPr lvl="0">
              <a:spcBef>
                <a:spcPts val="700"/>
              </a:spcBef>
            </a:pPr>
            <a:r>
              <a:rPr lang="en-GB" sz="2200" dirty="0">
                <a:solidFill>
                  <a:srgbClr val="4F81BD"/>
                </a:solidFill>
                <a:latin typeface="SassoonPrimaryInfant" pitchFamily="2"/>
              </a:rPr>
              <a:t>By ensuring a rich reading environment in the school so that children can apply their skills in real contexts</a:t>
            </a:r>
          </a:p>
          <a:p>
            <a:pPr lvl="0"/>
            <a:endParaRPr lang="en-GB" sz="2200" dirty="0">
              <a:solidFill>
                <a:srgbClr val="4F81BD"/>
              </a:solidFill>
              <a:latin typeface="SassoonPrimaryInfant" pitchFamily="2"/>
            </a:endParaRPr>
          </a:p>
          <a:p>
            <a:pPr lvl="0"/>
            <a:r>
              <a:rPr lang="en-GB" sz="2200" dirty="0">
                <a:solidFill>
                  <a:srgbClr val="4F81BD"/>
                </a:solidFill>
                <a:latin typeface="SassoonPrimaryInfant" pitchFamily="2"/>
              </a:rPr>
              <a:t>Reception and Year 1 </a:t>
            </a:r>
            <a:r>
              <a:rPr lang="en-GB" sz="2200" dirty="0" smtClean="0">
                <a:solidFill>
                  <a:srgbClr val="4F81BD"/>
                </a:solidFill>
                <a:latin typeface="SassoonPrimaryInfant" pitchFamily="2"/>
              </a:rPr>
              <a:t>– 20 minutes </a:t>
            </a:r>
            <a:r>
              <a:rPr lang="en-GB" sz="2200" dirty="0">
                <a:solidFill>
                  <a:srgbClr val="4F81BD"/>
                </a:solidFill>
                <a:latin typeface="SassoonPrimaryInfant" pitchFamily="2"/>
              </a:rPr>
              <a:t>per day and embedded in other activities and areas of the curriculum.</a:t>
            </a:r>
          </a:p>
          <a:p>
            <a:pPr lvl="0"/>
            <a:endParaRPr lang="en-GB" sz="1800" dirty="0">
              <a:solidFill>
                <a:srgbClr val="4F81BD"/>
              </a:solidFill>
              <a:latin typeface="Comic Sans MS" pitchFamily="66"/>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Story time Phonics</a:t>
            </a:r>
            <a:endParaRPr lang="en-GB" dirty="0"/>
          </a:p>
        </p:txBody>
      </p:sp>
      <p:pic>
        <p:nvPicPr>
          <p:cNvPr id="1026" name="Picture 2" descr="Hom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31525" y="1987421"/>
            <a:ext cx="8480949" cy="26208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09944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Rectangle 1"/>
          <p:cNvSpPr/>
          <p:nvPr/>
        </p:nvSpPr>
        <p:spPr>
          <a:xfrm>
            <a:off x="755651" y="404814"/>
            <a:ext cx="7777164" cy="6286336"/>
          </a:xfrm>
          <a:prstGeom prst="rect">
            <a:avLst/>
          </a:prstGeom>
          <a:noFill/>
          <a:ln>
            <a:noFill/>
            <a:prstDash val="solid"/>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600"/>
              </a:spcBef>
              <a:spcAft>
                <a:spcPts val="0"/>
              </a:spcAft>
              <a:buNone/>
              <a:tabLst/>
              <a:defRPr sz="1800" b="0" i="0" u="none" strike="noStrike" kern="0" cap="none" spc="0" baseline="0">
                <a:solidFill>
                  <a:srgbClr val="000000"/>
                </a:solidFill>
                <a:uFillTx/>
              </a:defRPr>
            </a:pPr>
            <a:r>
              <a:rPr lang="en-GB" sz="2000" b="1" i="0" u="sng" strike="noStrike" kern="1200" cap="none" spc="0" baseline="0" dirty="0" smtClean="0">
                <a:solidFill>
                  <a:srgbClr val="7030A0"/>
                </a:solidFill>
                <a:uFillTx/>
                <a:latin typeface="SassoonPrimaryInfant" pitchFamily="2"/>
                <a:ea typeface=""/>
                <a:cs typeface=""/>
              </a:rPr>
              <a:t>Phonics Phases</a:t>
            </a:r>
            <a:endParaRPr lang="en-GB" sz="2000" b="1" i="0" u="sng" strike="noStrike" kern="1200" cap="none" spc="0" baseline="0" dirty="0">
              <a:solidFill>
                <a:srgbClr val="7030A0"/>
              </a:solidFill>
              <a:uFillTx/>
              <a:latin typeface="SassoonPrimaryInfant" pitchFamily="2"/>
              <a:ea typeface=""/>
              <a:cs typeface=""/>
            </a:endParaRPr>
          </a:p>
          <a:p>
            <a:pPr marL="0" marR="0" lvl="0" indent="0" algn="ctr" defTabSz="914400" rtl="0" fontAlgn="auto" hangingPunct="1">
              <a:lnSpc>
                <a:spcPct val="100000"/>
              </a:lnSpc>
              <a:spcBef>
                <a:spcPts val="600"/>
              </a:spcBef>
              <a:spcAft>
                <a:spcPts val="0"/>
              </a:spcAft>
              <a:buNone/>
              <a:tabLst/>
              <a:defRPr sz="1800" b="0" i="0" u="none" strike="noStrike" kern="0" cap="none" spc="0" baseline="0">
                <a:solidFill>
                  <a:srgbClr val="000000"/>
                </a:solidFill>
                <a:uFillTx/>
              </a:defRPr>
            </a:pPr>
            <a:endParaRPr lang="en-GB" sz="2000" b="0" i="0" u="sng" strike="noStrike" kern="1200" cap="none" spc="0" baseline="0" dirty="0">
              <a:solidFill>
                <a:srgbClr val="7030A0"/>
              </a:solidFill>
              <a:uFillTx/>
              <a:latin typeface="SassoonPrimaryInfant" pitchFamily="2"/>
              <a:ea typeface=""/>
              <a:cs typeface=""/>
            </a:endParaRPr>
          </a:p>
          <a:p>
            <a:pPr marL="171450" marR="0" lvl="0" indent="-171450" algn="l" defTabSz="914400" rtl="0" fontAlgn="auto" hangingPunct="1">
              <a:lnSpc>
                <a:spcPct val="100000"/>
              </a:lnSpc>
              <a:spcBef>
                <a:spcPts val="500"/>
              </a:spcBef>
              <a:spcAft>
                <a:spcPts val="0"/>
              </a:spcAft>
              <a:buSzPct val="100000"/>
              <a:buFont typeface="Arial" pitchFamily="34"/>
              <a:buChar char="•"/>
              <a:tabLst/>
              <a:defRPr sz="1800" b="0" i="0" u="none" strike="noStrike" kern="0" cap="none" spc="0" baseline="0">
                <a:solidFill>
                  <a:srgbClr val="000000"/>
                </a:solidFill>
                <a:uFillTx/>
              </a:defRPr>
            </a:pPr>
            <a:r>
              <a:rPr lang="en-GB" sz="2000" b="0" i="0" u="none" strike="noStrike" kern="1200" cap="none" spc="0" baseline="0" dirty="0">
                <a:solidFill>
                  <a:srgbClr val="0070C0"/>
                </a:solidFill>
                <a:uFillTx/>
                <a:latin typeface="SassoonPrimaryInfant" pitchFamily="2"/>
                <a:ea typeface=""/>
                <a:cs typeface=""/>
              </a:rPr>
              <a:t>Organised into 6 </a:t>
            </a:r>
            <a:r>
              <a:rPr lang="en-GB" sz="2000" b="0" i="0" u="none" strike="noStrike" kern="1200" cap="none" spc="0" baseline="0" dirty="0" smtClean="0">
                <a:solidFill>
                  <a:srgbClr val="0070C0"/>
                </a:solidFill>
                <a:uFillTx/>
                <a:latin typeface="SassoonPrimaryInfant" pitchFamily="2"/>
                <a:ea typeface=""/>
                <a:cs typeface=""/>
              </a:rPr>
              <a:t>phases,</a:t>
            </a:r>
            <a:r>
              <a:rPr lang="en-GB" sz="2000" b="0" i="0" u="none" strike="noStrike" kern="1200" cap="none" spc="0" dirty="0" smtClean="0">
                <a:solidFill>
                  <a:srgbClr val="0070C0"/>
                </a:solidFill>
                <a:uFillTx/>
                <a:latin typeface="SassoonPrimaryInfant" pitchFamily="2"/>
                <a:ea typeface=""/>
                <a:cs typeface=""/>
              </a:rPr>
              <a:t> progressing from early listening of sounds to decoding and spelling complex words and phrases.</a:t>
            </a:r>
          </a:p>
          <a:p>
            <a:pPr marL="171450" marR="0" lvl="0" indent="-171450" algn="l" defTabSz="914400" rtl="0" fontAlgn="auto" hangingPunct="1">
              <a:lnSpc>
                <a:spcPct val="100000"/>
              </a:lnSpc>
              <a:spcBef>
                <a:spcPts val="500"/>
              </a:spcBef>
              <a:spcAft>
                <a:spcPts val="0"/>
              </a:spcAft>
              <a:buSzPct val="100000"/>
              <a:buFont typeface="Arial" pitchFamily="34"/>
              <a:buChar char="•"/>
              <a:tabLst/>
              <a:defRPr sz="1800" b="0" i="0" u="none" strike="noStrike" kern="0" cap="none" spc="0" baseline="0">
                <a:solidFill>
                  <a:srgbClr val="000000"/>
                </a:solidFill>
                <a:uFillTx/>
              </a:defRPr>
            </a:pPr>
            <a:endParaRPr lang="en-GB" sz="2000" baseline="0" dirty="0">
              <a:solidFill>
                <a:srgbClr val="0070C0"/>
              </a:solidFill>
              <a:latin typeface="SassoonPrimaryInfant" pitchFamily="2"/>
              <a:ea typeface=""/>
              <a:cs typeface=""/>
            </a:endParaRPr>
          </a:p>
          <a:p>
            <a:pPr marR="0" lvl="0" algn="l" defTabSz="914400" rtl="0" fontAlgn="auto" hangingPunct="1">
              <a:lnSpc>
                <a:spcPct val="100000"/>
              </a:lnSpc>
              <a:spcBef>
                <a:spcPts val="500"/>
              </a:spcBef>
              <a:spcAft>
                <a:spcPts val="0"/>
              </a:spcAft>
              <a:buSzPct val="100000"/>
              <a:tabLst/>
              <a:defRPr sz="1800" b="0" i="0" u="none" strike="noStrike" kern="0" cap="none" spc="0" baseline="0">
                <a:solidFill>
                  <a:srgbClr val="000000"/>
                </a:solidFill>
                <a:uFillTx/>
              </a:defRPr>
            </a:pPr>
            <a:endParaRPr lang="en-GB" sz="2000" b="0" i="0" u="none" strike="noStrike" kern="1200" cap="none" spc="0" baseline="0" dirty="0">
              <a:solidFill>
                <a:srgbClr val="0070C0"/>
              </a:solidFill>
              <a:uFillTx/>
              <a:latin typeface="SassoonPrimaryInfant" pitchFamily="2"/>
              <a:ea typeface=""/>
              <a:cs typeface=""/>
            </a:endParaRPr>
          </a:p>
          <a:p>
            <a:pPr marL="0" marR="0" lvl="0" indent="0" algn="l" defTabSz="914400" rtl="0" fontAlgn="auto" hangingPunct="1">
              <a:lnSpc>
                <a:spcPct val="100000"/>
              </a:lnSpc>
              <a:spcBef>
                <a:spcPts val="500"/>
              </a:spcBef>
              <a:spcAft>
                <a:spcPts val="0"/>
              </a:spcAft>
              <a:buNone/>
              <a:tabLst/>
              <a:defRPr sz="1800" b="0" i="0" u="none" strike="noStrike" kern="0" cap="none" spc="0" baseline="0">
                <a:solidFill>
                  <a:srgbClr val="000000"/>
                </a:solidFill>
                <a:uFillTx/>
              </a:defRPr>
            </a:pPr>
            <a:endParaRPr lang="en-GB" sz="2000" b="0" i="0" u="none" strike="noStrike" kern="1200" cap="none" spc="0" baseline="0" dirty="0" smtClean="0">
              <a:solidFill>
                <a:srgbClr val="0070C0"/>
              </a:solidFill>
              <a:uFillTx/>
              <a:latin typeface="SassoonPrimaryInfant" pitchFamily="2"/>
              <a:ea typeface=""/>
              <a:cs typeface=""/>
            </a:endParaRPr>
          </a:p>
          <a:p>
            <a:pPr marL="0" marR="0" lvl="0" indent="0" algn="l" defTabSz="914400" rtl="0" fontAlgn="auto" hangingPunct="1">
              <a:lnSpc>
                <a:spcPct val="100000"/>
              </a:lnSpc>
              <a:spcBef>
                <a:spcPts val="500"/>
              </a:spcBef>
              <a:spcAft>
                <a:spcPts val="0"/>
              </a:spcAft>
              <a:buNone/>
              <a:tabLst/>
              <a:defRPr sz="1800" b="0" i="0" u="none" strike="noStrike" kern="0" cap="none" spc="0" baseline="0">
                <a:solidFill>
                  <a:srgbClr val="000000"/>
                </a:solidFill>
                <a:uFillTx/>
              </a:defRPr>
            </a:pPr>
            <a:endParaRPr lang="en-GB" sz="2000" dirty="0">
              <a:solidFill>
                <a:srgbClr val="0070C0"/>
              </a:solidFill>
              <a:latin typeface="SassoonPrimaryInfant" pitchFamily="2"/>
              <a:ea typeface=""/>
              <a:cs typeface=""/>
            </a:endParaRPr>
          </a:p>
          <a:p>
            <a:pPr marL="0" marR="0" lvl="0" indent="0" algn="l" defTabSz="914400" rtl="0" fontAlgn="auto" hangingPunct="1">
              <a:lnSpc>
                <a:spcPct val="100000"/>
              </a:lnSpc>
              <a:spcBef>
                <a:spcPts val="500"/>
              </a:spcBef>
              <a:spcAft>
                <a:spcPts val="0"/>
              </a:spcAft>
              <a:buNone/>
              <a:tabLst/>
              <a:defRPr sz="1800" b="0" i="0" u="none" strike="noStrike" kern="0" cap="none" spc="0" baseline="0">
                <a:solidFill>
                  <a:srgbClr val="000000"/>
                </a:solidFill>
                <a:uFillTx/>
              </a:defRPr>
            </a:pPr>
            <a:endParaRPr lang="en-GB" sz="2000" b="0" i="0" u="none" strike="noStrike" kern="1200" cap="none" spc="0" baseline="0" dirty="0" smtClean="0">
              <a:solidFill>
                <a:srgbClr val="0070C0"/>
              </a:solidFill>
              <a:uFillTx/>
              <a:latin typeface="SassoonPrimaryInfant" pitchFamily="2"/>
              <a:ea typeface=""/>
              <a:cs typeface=""/>
            </a:endParaRPr>
          </a:p>
          <a:p>
            <a:pPr marL="0" marR="0" lvl="0" indent="0" algn="l" defTabSz="914400" rtl="0" fontAlgn="auto" hangingPunct="1">
              <a:lnSpc>
                <a:spcPct val="100000"/>
              </a:lnSpc>
              <a:spcBef>
                <a:spcPts val="500"/>
              </a:spcBef>
              <a:spcAft>
                <a:spcPts val="0"/>
              </a:spcAft>
              <a:buNone/>
              <a:tabLst/>
              <a:defRPr sz="1800" b="0" i="0" u="none" strike="noStrike" kern="0" cap="none" spc="0" baseline="0">
                <a:solidFill>
                  <a:srgbClr val="000000"/>
                </a:solidFill>
                <a:uFillTx/>
              </a:defRPr>
            </a:pPr>
            <a:endParaRPr lang="en-GB" sz="2000" dirty="0">
              <a:solidFill>
                <a:srgbClr val="0070C0"/>
              </a:solidFill>
              <a:latin typeface="SassoonPrimaryInfant" pitchFamily="2"/>
              <a:ea typeface=""/>
              <a:cs typeface=""/>
            </a:endParaRPr>
          </a:p>
          <a:p>
            <a:pPr marL="0" marR="0" lvl="0" indent="0" algn="l" defTabSz="914400" rtl="0" fontAlgn="auto" hangingPunct="1">
              <a:lnSpc>
                <a:spcPct val="100000"/>
              </a:lnSpc>
              <a:spcBef>
                <a:spcPts val="500"/>
              </a:spcBef>
              <a:spcAft>
                <a:spcPts val="0"/>
              </a:spcAft>
              <a:buNone/>
              <a:tabLst/>
              <a:defRPr sz="1800" b="0" i="0" u="none" strike="noStrike" kern="0" cap="none" spc="0" baseline="0">
                <a:solidFill>
                  <a:srgbClr val="000000"/>
                </a:solidFill>
                <a:uFillTx/>
              </a:defRPr>
            </a:pPr>
            <a:endParaRPr lang="en-GB" sz="2000" b="0" i="0" u="none" strike="noStrike" kern="1200" cap="none" spc="0" baseline="0" dirty="0" smtClean="0">
              <a:solidFill>
                <a:srgbClr val="0070C0"/>
              </a:solidFill>
              <a:uFillTx/>
              <a:latin typeface="SassoonPrimaryInfant" pitchFamily="2"/>
              <a:ea typeface=""/>
              <a:cs typeface=""/>
            </a:endParaRPr>
          </a:p>
          <a:p>
            <a:pPr marL="0" marR="0" lvl="0" indent="0" algn="l" defTabSz="914400" rtl="0" fontAlgn="auto" hangingPunct="1">
              <a:lnSpc>
                <a:spcPct val="100000"/>
              </a:lnSpc>
              <a:spcBef>
                <a:spcPts val="500"/>
              </a:spcBef>
              <a:spcAft>
                <a:spcPts val="0"/>
              </a:spcAft>
              <a:buNone/>
              <a:tabLst/>
              <a:defRPr sz="1800" b="0" i="0" u="none" strike="noStrike" kern="0" cap="none" spc="0" baseline="0">
                <a:solidFill>
                  <a:srgbClr val="000000"/>
                </a:solidFill>
                <a:uFillTx/>
              </a:defRPr>
            </a:pPr>
            <a:endParaRPr lang="en-GB" sz="2000" dirty="0">
              <a:solidFill>
                <a:srgbClr val="0070C0"/>
              </a:solidFill>
              <a:latin typeface="SassoonPrimaryInfant" pitchFamily="2"/>
              <a:ea typeface=""/>
              <a:cs typeface=""/>
            </a:endParaRPr>
          </a:p>
          <a:p>
            <a:pPr marL="0" marR="0" lvl="0" indent="0" algn="l" defTabSz="914400" rtl="0" fontAlgn="auto" hangingPunct="1">
              <a:lnSpc>
                <a:spcPct val="100000"/>
              </a:lnSpc>
              <a:spcBef>
                <a:spcPts val="500"/>
              </a:spcBef>
              <a:spcAft>
                <a:spcPts val="0"/>
              </a:spcAft>
              <a:buNone/>
              <a:tabLst/>
              <a:defRPr sz="1800" b="0" i="0" u="none" strike="noStrike" kern="0" cap="none" spc="0" baseline="0">
                <a:solidFill>
                  <a:srgbClr val="000000"/>
                </a:solidFill>
                <a:uFillTx/>
              </a:defRPr>
            </a:pPr>
            <a:endParaRPr lang="en-GB" sz="2000" b="0" i="0" u="none" strike="noStrike" kern="1200" cap="none" spc="0" baseline="0" dirty="0" smtClean="0">
              <a:solidFill>
                <a:srgbClr val="0070C0"/>
              </a:solidFill>
              <a:uFillTx/>
              <a:latin typeface="SassoonPrimaryInfant" pitchFamily="2"/>
              <a:ea typeface=""/>
              <a:cs typeface=""/>
            </a:endParaRPr>
          </a:p>
          <a:p>
            <a:pPr marL="0" marR="0" lvl="0" indent="0" algn="l" defTabSz="914400" rtl="0" fontAlgn="auto" hangingPunct="1">
              <a:lnSpc>
                <a:spcPct val="100000"/>
              </a:lnSpc>
              <a:spcBef>
                <a:spcPts val="500"/>
              </a:spcBef>
              <a:spcAft>
                <a:spcPts val="0"/>
              </a:spcAft>
              <a:buNone/>
              <a:tabLst/>
              <a:defRPr sz="1800" b="0" i="0" u="none" strike="noStrike" kern="0" cap="none" spc="0" baseline="0">
                <a:solidFill>
                  <a:srgbClr val="000000"/>
                </a:solidFill>
                <a:uFillTx/>
              </a:defRPr>
            </a:pPr>
            <a:endParaRPr lang="en-GB" sz="2000" dirty="0">
              <a:solidFill>
                <a:srgbClr val="0070C0"/>
              </a:solidFill>
              <a:latin typeface="SassoonPrimaryInfant" pitchFamily="2"/>
              <a:ea typeface=""/>
              <a:cs typeface=""/>
            </a:endParaRPr>
          </a:p>
          <a:p>
            <a:pPr marL="0" marR="0" lvl="0" indent="0" algn="l" defTabSz="914400" rtl="0" fontAlgn="auto" hangingPunct="1">
              <a:lnSpc>
                <a:spcPct val="100000"/>
              </a:lnSpc>
              <a:spcBef>
                <a:spcPts val="500"/>
              </a:spcBef>
              <a:spcAft>
                <a:spcPts val="0"/>
              </a:spcAft>
              <a:buNone/>
              <a:tabLst/>
              <a:defRPr sz="1800" b="0" i="0" u="none" strike="noStrike" kern="0" cap="none" spc="0" baseline="0">
                <a:solidFill>
                  <a:srgbClr val="000000"/>
                </a:solidFill>
                <a:uFillTx/>
              </a:defRPr>
            </a:pPr>
            <a:endParaRPr lang="en-GB" sz="2000" b="0" i="0" u="none" strike="noStrike" kern="1200" cap="none" spc="0" baseline="0" dirty="0">
              <a:solidFill>
                <a:srgbClr val="0070C0"/>
              </a:solidFill>
              <a:uFillTx/>
              <a:latin typeface="SassoonPrimaryInfant" pitchFamily="2"/>
              <a:ea typeface=""/>
              <a:cs typeface=""/>
            </a:endParaRPr>
          </a:p>
          <a:p>
            <a:pPr marL="342900" indent="-342900">
              <a:spcBef>
                <a:spcPts val="500"/>
              </a:spcBef>
              <a:buFont typeface="Arial" panose="020B0604020202020204" pitchFamily="34" charset="0"/>
              <a:buChar char="•"/>
              <a:defRPr sz="1800" b="0" i="0" u="none" strike="noStrike" kern="0" cap="none" spc="0" baseline="0">
                <a:solidFill>
                  <a:srgbClr val="000000"/>
                </a:solidFill>
                <a:uFillTx/>
              </a:defRPr>
            </a:pPr>
            <a:r>
              <a:rPr lang="en-GB" sz="2000" b="0" i="0" u="none" strike="noStrike" kern="1200" cap="none" spc="0" baseline="0" dirty="0" smtClean="0">
                <a:solidFill>
                  <a:srgbClr val="0070C0"/>
                </a:solidFill>
                <a:uFillTx/>
                <a:latin typeface="SassoonPrimaryInfant" pitchFamily="2"/>
                <a:ea typeface=""/>
                <a:cs typeface=""/>
              </a:rPr>
              <a:t>also </a:t>
            </a:r>
            <a:r>
              <a:rPr lang="en-GB" sz="2000" b="0" i="0" u="none" strike="noStrike" kern="1200" cap="none" spc="0" baseline="0" dirty="0">
                <a:solidFill>
                  <a:srgbClr val="0070C0"/>
                </a:solidFill>
                <a:uFillTx/>
                <a:latin typeface="SassoonPrimaryInfant" pitchFamily="2"/>
                <a:ea typeface=""/>
                <a:cs typeface=""/>
              </a:rPr>
              <a:t>provides some resources for activities and assessment criteria.</a:t>
            </a:r>
          </a:p>
          <a:p>
            <a:pPr marL="0" marR="0" lvl="0" indent="0" algn="ctr" defTabSz="914400" rtl="0" fontAlgn="auto" hangingPunct="1">
              <a:lnSpc>
                <a:spcPct val="100000"/>
              </a:lnSpc>
              <a:spcBef>
                <a:spcPts val="400"/>
              </a:spcBef>
              <a:spcAft>
                <a:spcPts val="0"/>
              </a:spcAft>
              <a:buNone/>
              <a:tabLst/>
              <a:defRPr sz="1800" b="0" i="0" u="none" strike="noStrike" kern="0" cap="none" spc="0" baseline="0">
                <a:solidFill>
                  <a:srgbClr val="000000"/>
                </a:solidFill>
                <a:uFillTx/>
              </a:defRPr>
            </a:pPr>
            <a:endParaRPr lang="en-GB" sz="2000" b="1" i="0" u="none" strike="noStrike" kern="1200" cap="none" spc="0" baseline="0" dirty="0">
              <a:solidFill>
                <a:srgbClr val="0070C0"/>
              </a:solidFill>
              <a:uFillTx/>
              <a:latin typeface="SassoonPrimaryInfant" pitchFamily="2"/>
              <a:ea typeface=""/>
              <a:cs typeface=""/>
            </a:endParaRPr>
          </a:p>
        </p:txBody>
      </p:sp>
      <p:graphicFrame>
        <p:nvGraphicFramePr>
          <p:cNvPr id="3" name="Table 2"/>
          <p:cNvGraphicFramePr>
            <a:graphicFrameLocks noGrp="1"/>
          </p:cNvGraphicFramePr>
          <p:nvPr>
            <p:extLst>
              <p:ext uri="{D42A27DB-BD31-4B8C-83A1-F6EECF244321}">
                <p14:modId xmlns:p14="http://schemas.microsoft.com/office/powerpoint/2010/main" val="2533344627"/>
              </p:ext>
            </p:extLst>
          </p:nvPr>
        </p:nvGraphicFramePr>
        <p:xfrm>
          <a:off x="186519" y="2052093"/>
          <a:ext cx="8752765" cy="4148995"/>
        </p:xfrm>
        <a:graphic>
          <a:graphicData uri="http://schemas.openxmlformats.org/drawingml/2006/table">
            <a:tbl>
              <a:tblPr firstRow="1" bandRow="1">
                <a:tableStyleId>{5C22544A-7EE6-4342-B048-85BDC9FD1C3A}</a:tableStyleId>
              </a:tblPr>
              <a:tblGrid>
                <a:gridCol w="879792">
                  <a:extLst>
                    <a:ext uri="{9D8B030D-6E8A-4147-A177-3AD203B41FA5}">
                      <a16:colId xmlns:a16="http://schemas.microsoft.com/office/drawing/2014/main" val="3421132961"/>
                    </a:ext>
                  </a:extLst>
                </a:gridCol>
                <a:gridCol w="2072185">
                  <a:extLst>
                    <a:ext uri="{9D8B030D-6E8A-4147-A177-3AD203B41FA5}">
                      <a16:colId xmlns:a16="http://schemas.microsoft.com/office/drawing/2014/main" val="746911541"/>
                    </a:ext>
                  </a:extLst>
                </a:gridCol>
                <a:gridCol w="2034654">
                  <a:extLst>
                    <a:ext uri="{9D8B030D-6E8A-4147-A177-3AD203B41FA5}">
                      <a16:colId xmlns:a16="http://schemas.microsoft.com/office/drawing/2014/main" val="2021588199"/>
                    </a:ext>
                  </a:extLst>
                </a:gridCol>
                <a:gridCol w="3766134">
                  <a:extLst>
                    <a:ext uri="{9D8B030D-6E8A-4147-A177-3AD203B41FA5}">
                      <a16:colId xmlns:a16="http://schemas.microsoft.com/office/drawing/2014/main" val="4257314770"/>
                    </a:ext>
                  </a:extLst>
                </a:gridCol>
              </a:tblGrid>
              <a:tr h="704755">
                <a:tc>
                  <a:txBody>
                    <a:bodyPr/>
                    <a:lstStyle/>
                    <a:p>
                      <a:pPr algn="ctr"/>
                      <a:r>
                        <a:rPr lang="en-GB" dirty="0" smtClean="0">
                          <a:latin typeface="SassoonPrimaryInfant" pitchFamily="2" charset="0"/>
                        </a:rPr>
                        <a:t>Phase</a:t>
                      </a:r>
                      <a:endParaRPr lang="en-GB" dirty="0">
                        <a:latin typeface="SassoonPrimaryInfant" pitchFamily="2" charset="0"/>
                      </a:endParaRPr>
                    </a:p>
                  </a:txBody>
                  <a:tcPr anchor="ctr"/>
                </a:tc>
                <a:tc>
                  <a:txBody>
                    <a:bodyPr/>
                    <a:lstStyle/>
                    <a:p>
                      <a:pPr algn="ctr"/>
                      <a:r>
                        <a:rPr lang="en-GB" dirty="0" smtClean="0">
                          <a:latin typeface="SassoonPrimaryInfant" pitchFamily="2" charset="0"/>
                        </a:rPr>
                        <a:t>When</a:t>
                      </a:r>
                      <a:r>
                        <a:rPr lang="en-GB" baseline="0" dirty="0" smtClean="0">
                          <a:latin typeface="SassoonPrimaryInfant" pitchFamily="2" charset="0"/>
                        </a:rPr>
                        <a:t> is this taught?</a:t>
                      </a:r>
                      <a:endParaRPr lang="en-GB" dirty="0">
                        <a:latin typeface="SassoonPrimaryInfant" pitchFamily="2" charset="0"/>
                      </a:endParaRPr>
                    </a:p>
                  </a:txBody>
                  <a:tcPr anchor="ctr"/>
                </a:tc>
                <a:tc>
                  <a:txBody>
                    <a:bodyPr/>
                    <a:lstStyle/>
                    <a:p>
                      <a:pPr algn="ctr"/>
                      <a:r>
                        <a:rPr lang="en-GB" dirty="0" smtClean="0">
                          <a:latin typeface="SassoonPrimaryInfant" pitchFamily="2" charset="0"/>
                        </a:rPr>
                        <a:t>Number of new graphemes</a:t>
                      </a:r>
                      <a:endParaRPr lang="en-GB" dirty="0">
                        <a:latin typeface="SassoonPrimaryInfant" pitchFamily="2" charset="0"/>
                      </a:endParaRPr>
                    </a:p>
                  </a:txBody>
                  <a:tcPr anchor="ctr"/>
                </a:tc>
                <a:tc>
                  <a:txBody>
                    <a:bodyPr/>
                    <a:lstStyle/>
                    <a:p>
                      <a:pPr algn="ctr"/>
                      <a:r>
                        <a:rPr lang="en-GB" dirty="0" smtClean="0">
                          <a:latin typeface="SassoonPrimaryInfant" pitchFamily="2" charset="0"/>
                        </a:rPr>
                        <a:t>Additional information</a:t>
                      </a:r>
                      <a:endParaRPr lang="en-GB" dirty="0">
                        <a:latin typeface="SassoonPrimaryInfant" pitchFamily="2" charset="0"/>
                      </a:endParaRPr>
                    </a:p>
                  </a:txBody>
                  <a:tcPr anchor="ctr"/>
                </a:tc>
                <a:extLst>
                  <a:ext uri="{0D108BD9-81ED-4DB2-BD59-A6C34878D82A}">
                    <a16:rowId xmlns:a16="http://schemas.microsoft.com/office/drawing/2014/main" val="2460348500"/>
                  </a:ext>
                </a:extLst>
              </a:tr>
              <a:tr h="370840">
                <a:tc>
                  <a:txBody>
                    <a:bodyPr/>
                    <a:lstStyle/>
                    <a:p>
                      <a:pPr algn="ctr"/>
                      <a:r>
                        <a:rPr lang="en-GB" sz="3600" b="1" dirty="0" smtClean="0">
                          <a:latin typeface="SassoonPrimaryInfant" pitchFamily="2" charset="0"/>
                        </a:rPr>
                        <a:t>3</a:t>
                      </a:r>
                      <a:endParaRPr lang="en-GB" sz="3600" b="1" dirty="0">
                        <a:latin typeface="SassoonPrimaryInfant" pitchFamily="2" charset="0"/>
                      </a:endParaRPr>
                    </a:p>
                  </a:txBody>
                  <a:tcPr anchor="ctr"/>
                </a:tc>
                <a:tc>
                  <a:txBody>
                    <a:bodyPr/>
                    <a:lstStyle/>
                    <a:p>
                      <a:pPr algn="ctr"/>
                      <a:r>
                        <a:rPr lang="en-GB" dirty="0" smtClean="0">
                          <a:latin typeface="SassoonPrimaryInfant" pitchFamily="2" charset="0"/>
                        </a:rPr>
                        <a:t>Reception</a:t>
                      </a:r>
                    </a:p>
                    <a:p>
                      <a:pPr algn="ctr"/>
                      <a:r>
                        <a:rPr lang="en-GB" dirty="0" smtClean="0">
                          <a:latin typeface="SassoonPrimaryInfant" pitchFamily="2" charset="0"/>
                        </a:rPr>
                        <a:t>12 weeks </a:t>
                      </a:r>
                      <a:endParaRPr lang="en-GB" dirty="0">
                        <a:latin typeface="SassoonPrimaryInfant" pitchFamily="2" charset="0"/>
                      </a:endParaRPr>
                    </a:p>
                  </a:txBody>
                  <a:tcPr anchor="ctr"/>
                </a:tc>
                <a:tc>
                  <a:txBody>
                    <a:bodyPr/>
                    <a:lstStyle/>
                    <a:p>
                      <a:pPr algn="ctr"/>
                      <a:r>
                        <a:rPr lang="en-GB" dirty="0" smtClean="0">
                          <a:latin typeface="SassoonPrimaryInfant" pitchFamily="2" charset="0"/>
                        </a:rPr>
                        <a:t>27</a:t>
                      </a:r>
                      <a:endParaRPr lang="en-GB" dirty="0">
                        <a:latin typeface="SassoonPrimaryInfant" pitchFamily="2" charset="0"/>
                      </a:endParaRPr>
                    </a:p>
                  </a:txBody>
                  <a:tcPr anchor="ctr"/>
                </a:tc>
                <a:tc>
                  <a:txBody>
                    <a:bodyPr/>
                    <a:lstStyle/>
                    <a:p>
                      <a:pPr algn="ctr"/>
                      <a:r>
                        <a:rPr lang="en-GB" sz="1600" dirty="0" smtClean="0">
                          <a:latin typeface="SassoonPrimaryInfant" pitchFamily="2" charset="0"/>
                        </a:rPr>
                        <a:t>One grapheme learned for each sound. Most graphemes are 2 letters representing one sound (digraphs, e.g. </a:t>
                      </a:r>
                      <a:r>
                        <a:rPr lang="en-GB" sz="1600" dirty="0" err="1" smtClean="0">
                          <a:latin typeface="SassoonPrimaryInfant" pitchFamily="2" charset="0"/>
                        </a:rPr>
                        <a:t>ch</a:t>
                      </a:r>
                      <a:r>
                        <a:rPr lang="en-GB" sz="1600" dirty="0" smtClean="0">
                          <a:latin typeface="SassoonPrimaryInfant" pitchFamily="2" charset="0"/>
                        </a:rPr>
                        <a:t>) but some are 3 letters (</a:t>
                      </a:r>
                      <a:r>
                        <a:rPr lang="en-GB" sz="1600" dirty="0" err="1" smtClean="0">
                          <a:latin typeface="SassoonPrimaryInfant" pitchFamily="2" charset="0"/>
                        </a:rPr>
                        <a:t>trigraphs</a:t>
                      </a:r>
                      <a:r>
                        <a:rPr lang="en-GB" sz="1600" dirty="0" smtClean="0">
                          <a:latin typeface="SassoonPrimaryInfant" pitchFamily="2" charset="0"/>
                        </a:rPr>
                        <a:t>, e.g. air).</a:t>
                      </a:r>
                      <a:endParaRPr lang="en-GB" sz="1600" dirty="0">
                        <a:latin typeface="SassoonPrimaryInfant" pitchFamily="2" charset="0"/>
                      </a:endParaRPr>
                    </a:p>
                  </a:txBody>
                  <a:tcPr anchor="ctr"/>
                </a:tc>
                <a:extLst>
                  <a:ext uri="{0D108BD9-81ED-4DB2-BD59-A6C34878D82A}">
                    <a16:rowId xmlns:a16="http://schemas.microsoft.com/office/drawing/2014/main" val="4054581961"/>
                  </a:ext>
                </a:extLst>
              </a:tr>
              <a:tr h="370840">
                <a:tc>
                  <a:txBody>
                    <a:bodyPr/>
                    <a:lstStyle/>
                    <a:p>
                      <a:pPr algn="ctr"/>
                      <a:r>
                        <a:rPr lang="en-GB" sz="3600" b="1" dirty="0" smtClean="0">
                          <a:latin typeface="SassoonPrimaryInfant" pitchFamily="2" charset="0"/>
                        </a:rPr>
                        <a:t>4</a:t>
                      </a:r>
                      <a:endParaRPr lang="en-GB" sz="3600" b="1" dirty="0">
                        <a:latin typeface="SassoonPrimaryInfant" pitchFamily="2" charset="0"/>
                      </a:endParaRPr>
                    </a:p>
                  </a:txBody>
                  <a:tcPr anchor="ctr"/>
                </a:tc>
                <a:tc>
                  <a:txBody>
                    <a:bodyPr/>
                    <a:lstStyle/>
                    <a:p>
                      <a:pPr algn="ctr"/>
                      <a:r>
                        <a:rPr lang="en-GB" dirty="0" smtClean="0">
                          <a:latin typeface="SassoonPrimaryInfant" pitchFamily="2" charset="0"/>
                        </a:rPr>
                        <a:t>Reception/Year 1</a:t>
                      </a:r>
                    </a:p>
                    <a:p>
                      <a:pPr algn="ctr"/>
                      <a:r>
                        <a:rPr lang="en-GB" dirty="0" smtClean="0">
                          <a:latin typeface="SassoonPrimaryInfant" pitchFamily="2" charset="0"/>
                        </a:rPr>
                        <a:t>Up to 6 weeks</a:t>
                      </a:r>
                      <a:endParaRPr lang="en-GB" dirty="0">
                        <a:latin typeface="SassoonPrimaryInfant" pitchFamily="2" charset="0"/>
                      </a:endParaRPr>
                    </a:p>
                  </a:txBody>
                  <a:tcPr anchor="ctr"/>
                </a:tc>
                <a:tc>
                  <a:txBody>
                    <a:bodyPr/>
                    <a:lstStyle/>
                    <a:p>
                      <a:pPr algn="ctr"/>
                      <a:r>
                        <a:rPr lang="en-GB" dirty="0" smtClean="0">
                          <a:latin typeface="SassoonPrimaryInfant" pitchFamily="2" charset="0"/>
                        </a:rPr>
                        <a:t>0</a:t>
                      </a:r>
                      <a:endParaRPr lang="en-GB" dirty="0">
                        <a:latin typeface="SassoonPrimaryInfant" pitchFamily="2" charset="0"/>
                      </a:endParaRPr>
                    </a:p>
                  </a:txBody>
                  <a:tcPr anchor="ctr"/>
                </a:tc>
                <a:tc>
                  <a:txBody>
                    <a:bodyPr/>
                    <a:lstStyle/>
                    <a:p>
                      <a:pPr algn="ctr"/>
                      <a:r>
                        <a:rPr lang="en-GB" sz="1600" dirty="0" smtClean="0">
                          <a:latin typeface="SassoonPrimaryInfant" pitchFamily="2" charset="0"/>
                        </a:rPr>
                        <a:t>This is a consolidation unit. There are no new graphemes to learn. Reading and spelling of tricky words continues.</a:t>
                      </a:r>
                    </a:p>
                  </a:txBody>
                  <a:tcPr anchor="ctr"/>
                </a:tc>
                <a:extLst>
                  <a:ext uri="{0D108BD9-81ED-4DB2-BD59-A6C34878D82A}">
                    <a16:rowId xmlns:a16="http://schemas.microsoft.com/office/drawing/2014/main" val="4053816227"/>
                  </a:ext>
                </a:extLst>
              </a:tr>
              <a:tr h="370840">
                <a:tc>
                  <a:txBody>
                    <a:bodyPr/>
                    <a:lstStyle/>
                    <a:p>
                      <a:pPr algn="ctr"/>
                      <a:r>
                        <a:rPr lang="en-GB" sz="3600" b="1" dirty="0" smtClean="0">
                          <a:latin typeface="SassoonPrimaryInfant" pitchFamily="2" charset="0"/>
                        </a:rPr>
                        <a:t>5</a:t>
                      </a:r>
                      <a:endParaRPr lang="en-GB" sz="3600" b="1" dirty="0">
                        <a:latin typeface="SassoonPrimaryInfant" pitchFamily="2" charset="0"/>
                      </a:endParaRPr>
                    </a:p>
                  </a:txBody>
                  <a:tcPr anchor="ctr"/>
                </a:tc>
                <a:tc>
                  <a:txBody>
                    <a:bodyPr/>
                    <a:lstStyle/>
                    <a:p>
                      <a:pPr algn="ctr"/>
                      <a:r>
                        <a:rPr lang="en-GB" dirty="0" smtClean="0">
                          <a:latin typeface="SassoonPrimaryInfant" pitchFamily="2" charset="0"/>
                        </a:rPr>
                        <a:t>Throughout</a:t>
                      </a:r>
                      <a:r>
                        <a:rPr lang="en-GB" baseline="0" dirty="0" smtClean="0">
                          <a:latin typeface="SassoonPrimaryInfant" pitchFamily="2" charset="0"/>
                        </a:rPr>
                        <a:t> Year 1</a:t>
                      </a:r>
                    </a:p>
                    <a:p>
                      <a:pPr algn="ctr"/>
                      <a:r>
                        <a:rPr lang="en-GB" baseline="0" dirty="0" smtClean="0">
                          <a:latin typeface="SassoonPrimaryInfant" pitchFamily="2" charset="0"/>
                        </a:rPr>
                        <a:t>Ongoing</a:t>
                      </a:r>
                      <a:endParaRPr lang="en-GB" dirty="0">
                        <a:latin typeface="SassoonPrimaryInfant" pitchFamily="2" charset="0"/>
                      </a:endParaRPr>
                    </a:p>
                  </a:txBody>
                  <a:tcPr anchor="ctr"/>
                </a:tc>
                <a:tc>
                  <a:txBody>
                    <a:bodyPr/>
                    <a:lstStyle/>
                    <a:p>
                      <a:pPr algn="ctr"/>
                      <a:r>
                        <a:rPr lang="en-GB" dirty="0" smtClean="0">
                          <a:latin typeface="SassoonPrimaryInfant" pitchFamily="2" charset="0"/>
                        </a:rPr>
                        <a:t>22 + alternative</a:t>
                      </a:r>
                      <a:r>
                        <a:rPr lang="en-GB" baseline="0" dirty="0" smtClean="0">
                          <a:latin typeface="SassoonPrimaryInfant" pitchFamily="2" charset="0"/>
                        </a:rPr>
                        <a:t> pronunciations and spellings of learnt sounds</a:t>
                      </a:r>
                      <a:endParaRPr lang="en-GB" dirty="0">
                        <a:latin typeface="SassoonPrimaryInfant" pitchFamily="2"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latin typeface="SassoonPrimaryInfant" pitchFamily="2" charset="0"/>
                        </a:rPr>
                        <a:t>This is a huge phase</a:t>
                      </a:r>
                      <a:r>
                        <a:rPr lang="en-GB" sz="1600" baseline="0" dirty="0" smtClean="0">
                          <a:latin typeface="SassoonPrimaryInfant" pitchFamily="2" charset="0"/>
                        </a:rPr>
                        <a:t> and precedes the learning of </a:t>
                      </a:r>
                      <a:r>
                        <a:rPr lang="en-GB" sz="1600" dirty="0" smtClean="0">
                          <a:latin typeface="SassoonPrimaryInfant" pitchFamily="2" charset="0"/>
                        </a:rPr>
                        <a:t>spelling rules. Children learn alternative sounds for graphemes and choose best bet when reading words. They learn alternative spellings of phonemes and choose best bet when spelling words. </a:t>
                      </a:r>
                      <a:endParaRPr lang="en-GB" sz="1600" dirty="0">
                        <a:latin typeface="SassoonPrimaryInfant" pitchFamily="2" charset="0"/>
                      </a:endParaRPr>
                    </a:p>
                  </a:txBody>
                  <a:tcPr anchor="ctr"/>
                </a:tc>
                <a:extLst>
                  <a:ext uri="{0D108BD9-81ED-4DB2-BD59-A6C34878D82A}">
                    <a16:rowId xmlns:a16="http://schemas.microsoft.com/office/drawing/2014/main" val="3980709453"/>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898</TotalTime>
  <Words>1319</Words>
  <Application>Microsoft Office PowerPoint</Application>
  <PresentationFormat>On-screen Show (4:3)</PresentationFormat>
  <Paragraphs>147</Paragraphs>
  <Slides>15</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Comic Sans MS</vt:lpstr>
      <vt:lpstr>SassoonCRInfant</vt:lpstr>
      <vt:lpstr>SassoonPrimaryInfant</vt:lpstr>
      <vt:lpstr>Times New Roman</vt:lpstr>
      <vt:lpstr>Wingdings</vt:lpstr>
      <vt:lpstr>Office Theme</vt:lpstr>
      <vt:lpstr>Year 1 Phonics Screening Check 2022</vt:lpstr>
      <vt:lpstr>  Year 1 Phonics Screening Check Week </vt:lpstr>
      <vt:lpstr>Designed to be a light touch end of year assessment of phonic ability to see if pupils are reaching the age expected standard. </vt:lpstr>
      <vt:lpstr>The ‘Check’</vt:lpstr>
      <vt:lpstr>The ‘Check’</vt:lpstr>
      <vt:lpstr>Real and Alien/Nonsense words</vt:lpstr>
      <vt:lpstr>How do we help as a school?</vt:lpstr>
      <vt:lpstr>Story time Phonics</vt:lpstr>
      <vt:lpstr>PowerPoint Presentation</vt:lpstr>
      <vt:lpstr>PowerPoint Presentation</vt:lpstr>
      <vt:lpstr>The check results</vt:lpstr>
      <vt:lpstr>Top tips for reading at home</vt:lpstr>
      <vt:lpstr>PowerPoint Presentation</vt:lpstr>
      <vt:lpstr>How can you help at home?</vt:lpstr>
      <vt:lpstr>Thank you for listening…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 Phonics Screening Test 2011</dc:title>
  <dc:creator>Suzanne Fildes</dc:creator>
  <cp:lastModifiedBy>Liz Adamson</cp:lastModifiedBy>
  <cp:revision>40</cp:revision>
  <cp:lastPrinted>2017-10-22T13:10:03Z</cp:lastPrinted>
  <dcterms:created xsi:type="dcterms:W3CDTF">2011-11-01T15:08:20Z</dcterms:created>
  <dcterms:modified xsi:type="dcterms:W3CDTF">2021-09-20T15:09:21Z</dcterms:modified>
</cp:coreProperties>
</file>