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</p:embeddedFont>
    <p:embeddedFont>
      <p:font typeface="Montserrat Bold" panose="00000800000000000000" charset="0"/>
      <p:regular r:id="rId17"/>
    </p:embeddedFont>
    <p:embeddedFont>
      <p:font typeface="Montserrat Medium" panose="00000600000000000000" pitchFamily="2" charset="0"/>
      <p:regular r:id="rId18"/>
    </p:embeddedFont>
    <p:embeddedFont>
      <p:font typeface="Open Sauc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6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16" y="10460508"/>
            <a:ext cx="7550484" cy="231492"/>
          </a:xfrm>
          <a:custGeom>
            <a:avLst/>
            <a:gdLst/>
            <a:ahLst/>
            <a:cxnLst/>
            <a:rect l="l" t="t" r="r" b="b"/>
            <a:pathLst>
              <a:path w="7550484" h="231492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3820" y="296639"/>
            <a:ext cx="2566131" cy="1007238"/>
          </a:xfrm>
          <a:custGeom>
            <a:avLst/>
            <a:gdLst/>
            <a:ahLst/>
            <a:cxnLst/>
            <a:rect l="l" t="t" r="r" b="b"/>
            <a:pathLst>
              <a:path w="2566131" h="1007238">
                <a:moveTo>
                  <a:pt x="0" y="0"/>
                </a:moveTo>
                <a:lnTo>
                  <a:pt x="2566131" y="0"/>
                </a:lnTo>
                <a:lnTo>
                  <a:pt x="2566131" y="1007238"/>
                </a:lnTo>
                <a:lnTo>
                  <a:pt x="0" y="1007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301933" y="474667"/>
            <a:ext cx="1836247" cy="719257"/>
          </a:xfrm>
          <a:custGeom>
            <a:avLst/>
            <a:gdLst/>
            <a:ahLst/>
            <a:cxnLst/>
            <a:rect l="l" t="t" r="r" b="b"/>
            <a:pathLst>
              <a:path w="1836247" h="719257">
                <a:moveTo>
                  <a:pt x="0" y="0"/>
                </a:moveTo>
                <a:lnTo>
                  <a:pt x="1836247" y="0"/>
                </a:lnTo>
                <a:lnTo>
                  <a:pt x="1836247" y="719257"/>
                </a:lnTo>
                <a:lnTo>
                  <a:pt x="0" y="7192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7" r="-5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3339" y="4381820"/>
            <a:ext cx="6310180" cy="6310180"/>
          </a:xfrm>
          <a:custGeom>
            <a:avLst/>
            <a:gdLst/>
            <a:ahLst/>
            <a:cxnLst/>
            <a:rect l="l" t="t" r="r" b="b"/>
            <a:pathLst>
              <a:path w="6310180" h="6310180">
                <a:moveTo>
                  <a:pt x="0" y="0"/>
                </a:moveTo>
                <a:lnTo>
                  <a:pt x="6310180" y="0"/>
                </a:lnTo>
                <a:lnTo>
                  <a:pt x="6310180" y="6310180"/>
                </a:lnTo>
                <a:lnTo>
                  <a:pt x="0" y="63101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0678" y="2292001"/>
            <a:ext cx="6635502" cy="2254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 b="1" spc="-280">
                <a:solidFill>
                  <a:srgbClr val="55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Parent Newsletter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3820" y="1946558"/>
            <a:ext cx="480811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spc="-30">
                <a:solidFill>
                  <a:srgbClr val="555457">
                    <a:alpha val="97647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Meet Your Brain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41227" y="7259054"/>
            <a:ext cx="135031" cy="167646"/>
          </a:xfrm>
          <a:custGeom>
            <a:avLst/>
            <a:gdLst/>
            <a:ahLst/>
            <a:cxnLst/>
            <a:rect l="l" t="t" r="r" b="b"/>
            <a:pathLst>
              <a:path w="135031" h="167646">
                <a:moveTo>
                  <a:pt x="0" y="0"/>
                </a:moveTo>
                <a:lnTo>
                  <a:pt x="135031" y="0"/>
                </a:lnTo>
                <a:lnTo>
                  <a:pt x="135031" y="167645"/>
                </a:lnTo>
                <a:lnTo>
                  <a:pt x="0" y="167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28105" y="7575793"/>
            <a:ext cx="161275" cy="160689"/>
          </a:xfrm>
          <a:custGeom>
            <a:avLst/>
            <a:gdLst/>
            <a:ahLst/>
            <a:cxnLst/>
            <a:rect l="l" t="t" r="r" b="b"/>
            <a:pathLst>
              <a:path w="161275" h="160689">
                <a:moveTo>
                  <a:pt x="0" y="0"/>
                </a:moveTo>
                <a:lnTo>
                  <a:pt x="161275" y="0"/>
                </a:lnTo>
                <a:lnTo>
                  <a:pt x="161275" y="160688"/>
                </a:lnTo>
                <a:lnTo>
                  <a:pt x="0" y="160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928105" y="8198493"/>
            <a:ext cx="161275" cy="161275"/>
          </a:xfrm>
          <a:custGeom>
            <a:avLst/>
            <a:gdLst/>
            <a:ahLst/>
            <a:cxnLst/>
            <a:rect l="l" t="t" r="r" b="b"/>
            <a:pathLst>
              <a:path w="161275" h="161275">
                <a:moveTo>
                  <a:pt x="0" y="0"/>
                </a:moveTo>
                <a:lnTo>
                  <a:pt x="161275" y="0"/>
                </a:lnTo>
                <a:lnTo>
                  <a:pt x="161275" y="161275"/>
                </a:lnTo>
                <a:lnTo>
                  <a:pt x="0" y="161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33432" y="7888881"/>
            <a:ext cx="161275" cy="161275"/>
          </a:xfrm>
          <a:custGeom>
            <a:avLst/>
            <a:gdLst/>
            <a:ahLst/>
            <a:cxnLst/>
            <a:rect l="l" t="t" r="r" b="b"/>
            <a:pathLst>
              <a:path w="161275" h="161275">
                <a:moveTo>
                  <a:pt x="0" y="0"/>
                </a:moveTo>
                <a:lnTo>
                  <a:pt x="161275" y="0"/>
                </a:lnTo>
                <a:lnTo>
                  <a:pt x="161275" y="161275"/>
                </a:lnTo>
                <a:lnTo>
                  <a:pt x="0" y="161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920836" y="6722761"/>
            <a:ext cx="1584658" cy="231492"/>
            <a:chOff x="0" y="0"/>
            <a:chExt cx="567906" cy="829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906" cy="82962"/>
            </a:xfrm>
            <a:custGeom>
              <a:avLst/>
              <a:gdLst/>
              <a:ahLst/>
              <a:cxnLst/>
              <a:rect l="l" t="t" r="r" b="b"/>
              <a:pathLst>
                <a:path w="567906" h="82962">
                  <a:moveTo>
                    <a:pt x="0" y="0"/>
                  </a:moveTo>
                  <a:lnTo>
                    <a:pt x="567906" y="0"/>
                  </a:lnTo>
                  <a:lnTo>
                    <a:pt x="567906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50BC9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67906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88933" y="8912595"/>
            <a:ext cx="734074" cy="1240689"/>
          </a:xfrm>
          <a:custGeom>
            <a:avLst/>
            <a:gdLst/>
            <a:ahLst/>
            <a:cxnLst/>
            <a:rect l="l" t="t" r="r" b="b"/>
            <a:pathLst>
              <a:path w="734074" h="1240689">
                <a:moveTo>
                  <a:pt x="0" y="0"/>
                </a:moveTo>
                <a:lnTo>
                  <a:pt x="734074" y="0"/>
                </a:lnTo>
                <a:lnTo>
                  <a:pt x="734074" y="1240689"/>
                </a:lnTo>
                <a:lnTo>
                  <a:pt x="0" y="12406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69469" y="8912595"/>
            <a:ext cx="691735" cy="1240689"/>
          </a:xfrm>
          <a:custGeom>
            <a:avLst/>
            <a:gdLst/>
            <a:ahLst/>
            <a:cxnLst/>
            <a:rect l="l" t="t" r="r" b="b"/>
            <a:pathLst>
              <a:path w="691735" h="1240689">
                <a:moveTo>
                  <a:pt x="0" y="0"/>
                </a:moveTo>
                <a:lnTo>
                  <a:pt x="691735" y="0"/>
                </a:lnTo>
                <a:lnTo>
                  <a:pt x="691735" y="1240689"/>
                </a:lnTo>
                <a:lnTo>
                  <a:pt x="0" y="124068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301933" y="9434027"/>
            <a:ext cx="1836247" cy="719257"/>
          </a:xfrm>
          <a:custGeom>
            <a:avLst/>
            <a:gdLst/>
            <a:ahLst/>
            <a:cxnLst/>
            <a:rect l="l" t="t" r="r" b="b"/>
            <a:pathLst>
              <a:path w="1836247" h="719257">
                <a:moveTo>
                  <a:pt x="0" y="0"/>
                </a:moveTo>
                <a:lnTo>
                  <a:pt x="1836247" y="0"/>
                </a:lnTo>
                <a:lnTo>
                  <a:pt x="1836247" y="719257"/>
                </a:lnTo>
                <a:lnTo>
                  <a:pt x="0" y="7192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7" r="-57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134957" y="7176763"/>
            <a:ext cx="2822475" cy="118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9"/>
              </a:lnSpc>
            </a:pPr>
            <a:r>
              <a:rPr lang="en-US" sz="1199" b="1" u="none" strike="noStrike" spc="-17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myHappymind.org</a:t>
            </a:r>
          </a:p>
          <a:p>
            <a:pPr marL="0" lvl="0" indent="0" algn="l">
              <a:lnSpc>
                <a:spcPts val="2399"/>
              </a:lnSpc>
            </a:pPr>
            <a:r>
              <a:rPr lang="en-US" sz="1199" b="1" u="none" strike="noStrike" spc="-17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@myHappymind</a:t>
            </a:r>
          </a:p>
          <a:p>
            <a:pPr marL="0" lvl="0" indent="0" algn="l">
              <a:lnSpc>
                <a:spcPts val="2399"/>
              </a:lnSpc>
            </a:pPr>
            <a:r>
              <a:rPr lang="en-US" sz="1199" b="1" u="none" strike="noStrike" spc="-17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@_myHappymind</a:t>
            </a:r>
          </a:p>
          <a:p>
            <a:pPr marL="0" lvl="0" indent="0" algn="l">
              <a:lnSpc>
                <a:spcPts val="2399"/>
              </a:lnSpc>
            </a:pPr>
            <a:r>
              <a:rPr lang="en-US" sz="1199" b="1" u="none" strike="noStrike" spc="-17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@myHappymind</a:t>
            </a:r>
          </a:p>
        </p:txBody>
      </p:sp>
      <p:sp>
        <p:nvSpPr>
          <p:cNvPr id="13" name="Freeform 13"/>
          <p:cNvSpPr/>
          <p:nvPr/>
        </p:nvSpPr>
        <p:spPr>
          <a:xfrm>
            <a:off x="756000" y="756000"/>
            <a:ext cx="3791716" cy="1540353"/>
          </a:xfrm>
          <a:custGeom>
            <a:avLst/>
            <a:gdLst/>
            <a:ahLst/>
            <a:cxnLst/>
            <a:rect l="l" t="t" r="r" b="b"/>
            <a:pathLst>
              <a:path w="3791716" h="1540353">
                <a:moveTo>
                  <a:pt x="0" y="0"/>
                </a:moveTo>
                <a:lnTo>
                  <a:pt x="3791716" y="0"/>
                </a:lnTo>
                <a:lnTo>
                  <a:pt x="3791716" y="1540353"/>
                </a:lnTo>
                <a:lnTo>
                  <a:pt x="0" y="154035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7224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56000" y="3013172"/>
            <a:ext cx="6181238" cy="103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Want to hear more </a:t>
            </a:r>
          </a:p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myHappymind?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6000" y="4291346"/>
            <a:ext cx="6048000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Want to share a picture of your myHappymind experience as a parent? We’d love for you to join us over on our social media channels!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16" y="10460508"/>
            <a:ext cx="7550484" cy="231492"/>
          </a:xfrm>
          <a:custGeom>
            <a:avLst/>
            <a:gdLst/>
            <a:ahLst/>
            <a:cxnLst/>
            <a:rect l="l" t="t" r="r" b="b"/>
            <a:pathLst>
              <a:path w="7550484" h="231492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4280" y="5718739"/>
            <a:ext cx="4973261" cy="4973261"/>
          </a:xfrm>
          <a:custGeom>
            <a:avLst/>
            <a:gdLst/>
            <a:ahLst/>
            <a:cxnLst/>
            <a:rect l="l" t="t" r="r" b="b"/>
            <a:pathLst>
              <a:path w="4973261" h="4973261">
                <a:moveTo>
                  <a:pt x="0" y="0"/>
                </a:moveTo>
                <a:lnTo>
                  <a:pt x="4973262" y="0"/>
                </a:lnTo>
                <a:lnTo>
                  <a:pt x="4973262" y="4973261"/>
                </a:lnTo>
                <a:lnTo>
                  <a:pt x="0" y="4973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6000" y="578170"/>
            <a:ext cx="6635502" cy="1368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 spc="-280">
                <a:solidFill>
                  <a:srgbClr val="55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6000" y="1925479"/>
            <a:ext cx="2909331" cy="219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spc="-24">
                <a:solidFill>
                  <a:srgbClr val="555457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myHappymind is an award winning, whole school and nursery curriculum. It teaches children preventative habits that support positive mental health, resilience and self esteem.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73461" y="1927541"/>
            <a:ext cx="2808161" cy="417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 strike="noStrike" spc="-18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Taught to every child in a school from Early Years through to Year 6, myHappymind is delivered via an innovative technology platform making learning easy and fun.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200" u="none" strike="noStrike" spc="-18">
              <a:solidFill>
                <a:srgbClr val="555457">
                  <a:alpha val="69804"/>
                </a:srgb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 strike="noStrike" spc="-18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All of the concepts we teach are based in science and research and grounded in Neuroscience and positive psychology.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200" u="none" strike="noStrike" spc="-18">
              <a:solidFill>
                <a:srgbClr val="555457">
                  <a:alpha val="69804"/>
                </a:srgb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 strike="noStrike" spc="-18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We are passionate about supporting teacher wellbeing too and so all schools using the programme have access to a teacher wellbeing programme.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200" u="none" strike="noStrike" spc="-18">
              <a:solidFill>
                <a:srgbClr val="555457">
                  <a:alpha val="69804"/>
                </a:srgb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 strike="noStrike" spc="-18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We are also proud to support parents by providing them with a free app to continue the learning at home.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53840" y="3713988"/>
            <a:ext cx="6048000" cy="246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have just come to the end  of the first module -  ‘Meet Your Brain’ in the myHappymind programme. </a:t>
            </a:r>
          </a:p>
          <a:p>
            <a:pPr algn="l">
              <a:lnSpc>
                <a:spcPts val="1959"/>
              </a:lnSpc>
            </a:pPr>
            <a:endParaRPr lang="en-US" sz="1399" spc="-2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959"/>
              </a:lnSpc>
            </a:pPr>
            <a:r>
              <a:rPr lang="en-US" sz="13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 have learnt: </a:t>
            </a:r>
          </a:p>
          <a:p>
            <a:pPr algn="l">
              <a:lnSpc>
                <a:spcPts val="1959"/>
              </a:lnSpc>
            </a:pPr>
            <a:endParaRPr lang="en-US" sz="13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different parts of our brain and how they help us.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to use Happy Breathing to help us when we feel sad, stressed or worried.</a:t>
            </a:r>
          </a:p>
          <a:p>
            <a:pPr marL="302259" lvl="1" indent="-151129" algn="l">
              <a:lnSpc>
                <a:spcPts val="1959"/>
              </a:lnSpc>
              <a:spcBef>
                <a:spcPct val="0"/>
              </a:spcBef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happens in our brain when we learn something new and how we can look after our brain.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7560000" cy="3052619"/>
            <a:chOff x="0" y="0"/>
            <a:chExt cx="2709333" cy="1093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1093990"/>
            </a:xfrm>
            <a:custGeom>
              <a:avLst/>
              <a:gdLst/>
              <a:ahLst/>
              <a:cxnLst/>
              <a:rect l="l" t="t" r="r" b="b"/>
              <a:pathLst>
                <a:path w="2709333" h="1093990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D8858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160" y="3052619"/>
            <a:ext cx="7560000" cy="231492"/>
            <a:chOff x="0" y="0"/>
            <a:chExt cx="2709333" cy="829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3" cy="82962"/>
            </a:xfrm>
            <a:custGeom>
              <a:avLst/>
              <a:gdLst/>
              <a:ahLst/>
              <a:cxnLst/>
              <a:rect l="l" t="t" r="r" b="b"/>
              <a:pathLst>
                <a:path w="2709333" h="82962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E8B6B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2</a:t>
            </a:r>
          </a:p>
        </p:txBody>
      </p:sp>
      <p:sp>
        <p:nvSpPr>
          <p:cNvPr id="11" name="Freeform 11"/>
          <p:cNvSpPr/>
          <p:nvPr/>
        </p:nvSpPr>
        <p:spPr>
          <a:xfrm>
            <a:off x="2131698" y="6640703"/>
            <a:ext cx="3292283" cy="3292283"/>
          </a:xfrm>
          <a:custGeom>
            <a:avLst/>
            <a:gdLst/>
            <a:ahLst/>
            <a:cxnLst/>
            <a:rect l="l" t="t" r="r" b="b"/>
            <a:pathLst>
              <a:path w="3292283" h="3292283">
                <a:moveTo>
                  <a:pt x="0" y="0"/>
                </a:moveTo>
                <a:lnTo>
                  <a:pt x="3292284" y="0"/>
                </a:lnTo>
                <a:lnTo>
                  <a:pt x="3292284" y="3292283"/>
                </a:lnTo>
                <a:lnTo>
                  <a:pt x="0" y="32922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53840" y="822675"/>
            <a:ext cx="6268684" cy="202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b="1" spc="-107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Meet Your Brain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7560000" cy="3052619"/>
            <a:chOff x="0" y="0"/>
            <a:chExt cx="2709333" cy="109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1093990"/>
            </a:xfrm>
            <a:custGeom>
              <a:avLst/>
              <a:gdLst/>
              <a:ahLst/>
              <a:cxnLst/>
              <a:rect l="l" t="t" r="r" b="b"/>
              <a:pathLst>
                <a:path w="2709333" h="1093990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D8858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160" y="3052619"/>
            <a:ext cx="7560000" cy="231492"/>
            <a:chOff x="0" y="0"/>
            <a:chExt cx="2709333" cy="829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82962"/>
            </a:xfrm>
            <a:custGeom>
              <a:avLst/>
              <a:gdLst/>
              <a:ahLst/>
              <a:cxnLst/>
              <a:rect l="l" t="t" r="r" b="b"/>
              <a:pathLst>
                <a:path w="2709333" h="82962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E8B6B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6000" y="4499524"/>
            <a:ext cx="6045840" cy="1190977"/>
            <a:chOff x="0" y="0"/>
            <a:chExt cx="3287965" cy="647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7977" cy="647700"/>
            </a:xfrm>
            <a:custGeom>
              <a:avLst/>
              <a:gdLst/>
              <a:ahLst/>
              <a:cxnLst/>
              <a:rect l="l" t="t" r="r" b="b"/>
              <a:pathLst>
                <a:path w="3287977" h="647700">
                  <a:moveTo>
                    <a:pt x="2963370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41300"/>
                  </a:cubicBezTo>
                  <a:cubicBezTo>
                    <a:pt x="0" y="322669"/>
                    <a:pt x="66279" y="417810"/>
                    <a:pt x="162037" y="461951"/>
                  </a:cubicBezTo>
                  <a:lnTo>
                    <a:pt x="162037" y="647700"/>
                  </a:lnTo>
                  <a:lnTo>
                    <a:pt x="353844" y="488232"/>
                  </a:lnTo>
                  <a:lnTo>
                    <a:pt x="2963370" y="488232"/>
                  </a:lnTo>
                  <a:cubicBezTo>
                    <a:pt x="3161528" y="488232"/>
                    <a:pt x="3287965" y="364720"/>
                    <a:pt x="3287965" y="241300"/>
                  </a:cubicBezTo>
                  <a:cubicBezTo>
                    <a:pt x="3287977" y="123512"/>
                    <a:pt x="3161528" y="0"/>
                    <a:pt x="2963370" y="0"/>
                  </a:cubicBezTo>
                  <a:close/>
                </a:path>
              </a:pathLst>
            </a:custGeom>
            <a:solidFill>
              <a:srgbClr val="E08F8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3287965" cy="447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Who is Team H-A-P? 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Can you tell me about the Team in your brain?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6000" y="7495847"/>
            <a:ext cx="3281748" cy="1271321"/>
            <a:chOff x="0" y="0"/>
            <a:chExt cx="1784743" cy="6913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84755" cy="691394"/>
            </a:xfrm>
            <a:custGeom>
              <a:avLst/>
              <a:gdLst/>
              <a:ahLst/>
              <a:cxnLst/>
              <a:rect l="l" t="t" r="r" b="b"/>
              <a:pathLst>
                <a:path w="1784755" h="691394">
                  <a:moveTo>
                    <a:pt x="1485757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65088"/>
                  </a:cubicBezTo>
                  <a:cubicBezTo>
                    <a:pt x="0" y="366363"/>
                    <a:pt x="66279" y="461504"/>
                    <a:pt x="162037" y="505645"/>
                  </a:cubicBezTo>
                  <a:lnTo>
                    <a:pt x="162037" y="691394"/>
                  </a:lnTo>
                  <a:lnTo>
                    <a:pt x="353844" y="531927"/>
                  </a:lnTo>
                  <a:lnTo>
                    <a:pt x="1485757" y="531927"/>
                  </a:lnTo>
                  <a:cubicBezTo>
                    <a:pt x="1658306" y="531927"/>
                    <a:pt x="1784743" y="408414"/>
                    <a:pt x="1784743" y="265081"/>
                  </a:cubicBezTo>
                  <a:cubicBezTo>
                    <a:pt x="1784755" y="123512"/>
                    <a:pt x="1658306" y="0"/>
                    <a:pt x="1485757" y="0"/>
                  </a:cubicBezTo>
                  <a:close/>
                </a:path>
              </a:pathLst>
            </a:custGeom>
            <a:solidFill>
              <a:srgbClr val="E08F8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1784743" cy="491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Why does Happy Breathing 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help you and when could 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you use it?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3840" y="5940848"/>
            <a:ext cx="6048000" cy="1190977"/>
            <a:chOff x="0" y="0"/>
            <a:chExt cx="3289140" cy="6477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89152" cy="647700"/>
            </a:xfrm>
            <a:custGeom>
              <a:avLst/>
              <a:gdLst/>
              <a:ahLst/>
              <a:cxnLst/>
              <a:rect l="l" t="t" r="r" b="b"/>
              <a:pathLst>
                <a:path w="3289152" h="647700">
                  <a:moveTo>
                    <a:pt x="296452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41300"/>
                  </a:cubicBezTo>
                  <a:cubicBezTo>
                    <a:pt x="0" y="322669"/>
                    <a:pt x="66279" y="417810"/>
                    <a:pt x="162037" y="461951"/>
                  </a:cubicBezTo>
                  <a:lnTo>
                    <a:pt x="162037" y="647700"/>
                  </a:lnTo>
                  <a:lnTo>
                    <a:pt x="353844" y="488232"/>
                  </a:lnTo>
                  <a:lnTo>
                    <a:pt x="2964525" y="488232"/>
                  </a:lnTo>
                  <a:cubicBezTo>
                    <a:pt x="3162702" y="488232"/>
                    <a:pt x="3289140" y="364720"/>
                    <a:pt x="3289140" y="241300"/>
                  </a:cubicBezTo>
                  <a:cubicBezTo>
                    <a:pt x="3289152" y="123512"/>
                    <a:pt x="3162702" y="0"/>
                    <a:pt x="2964525" y="0"/>
                  </a:cubicBezTo>
                  <a:close/>
                </a:path>
              </a:pathLst>
            </a:custGeom>
            <a:solidFill>
              <a:srgbClr val="E08F8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3289140" cy="447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Can you tell me what Neuroplasticity means? 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When has your brain grown?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4037748" y="6998318"/>
            <a:ext cx="2764092" cy="2937682"/>
          </a:xfrm>
          <a:custGeom>
            <a:avLst/>
            <a:gdLst/>
            <a:ahLst/>
            <a:cxnLst/>
            <a:rect l="l" t="t" r="r" b="b"/>
            <a:pathLst>
              <a:path w="2764092" h="2937682">
                <a:moveTo>
                  <a:pt x="0" y="0"/>
                </a:moveTo>
                <a:lnTo>
                  <a:pt x="2764092" y="0"/>
                </a:lnTo>
                <a:lnTo>
                  <a:pt x="2764092" y="2937682"/>
                </a:lnTo>
                <a:lnTo>
                  <a:pt x="0" y="2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53840" y="3609087"/>
            <a:ext cx="6048000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not ask your children to tell you what they have learnt? 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Here are some questions to help you: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3840" y="822675"/>
            <a:ext cx="6268684" cy="202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b="1" spc="-107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Meet Your Brain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7560000" cy="3052619"/>
            <a:chOff x="0" y="0"/>
            <a:chExt cx="2709333" cy="109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1093990"/>
            </a:xfrm>
            <a:custGeom>
              <a:avLst/>
              <a:gdLst/>
              <a:ahLst/>
              <a:cxnLst/>
              <a:rect l="l" t="t" r="r" b="b"/>
              <a:pathLst>
                <a:path w="2709333" h="1093990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D8858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160" y="3052619"/>
            <a:ext cx="7560000" cy="231492"/>
            <a:chOff x="0" y="0"/>
            <a:chExt cx="2709333" cy="829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82962"/>
            </a:xfrm>
            <a:custGeom>
              <a:avLst/>
              <a:gdLst/>
              <a:ahLst/>
              <a:cxnLst/>
              <a:rect l="l" t="t" r="r" b="b"/>
              <a:pathLst>
                <a:path w="2709333" h="82962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E8B6B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6000" y="813150"/>
            <a:ext cx="6048000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  <a:spcBef>
                <a:spcPct val="0"/>
              </a:spcBef>
            </a:pPr>
            <a:r>
              <a:rPr lang="en-US" sz="6000" b="1" u="none" strike="noStrike" spc="-90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your child at home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56000" y="8505583"/>
            <a:ext cx="6048000" cy="1430417"/>
            <a:chOff x="0" y="0"/>
            <a:chExt cx="2167467" cy="5126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67467" cy="512629"/>
            </a:xfrm>
            <a:custGeom>
              <a:avLst/>
              <a:gdLst/>
              <a:ahLst/>
              <a:cxnLst/>
              <a:rect l="l" t="t" r="r" b="b"/>
              <a:pathLst>
                <a:path w="2167467" h="512629">
                  <a:moveTo>
                    <a:pt x="47363" y="0"/>
                  </a:moveTo>
                  <a:lnTo>
                    <a:pt x="2120104" y="0"/>
                  </a:lnTo>
                  <a:cubicBezTo>
                    <a:pt x="2146262" y="0"/>
                    <a:pt x="2167467" y="21205"/>
                    <a:pt x="2167467" y="47363"/>
                  </a:cubicBezTo>
                  <a:lnTo>
                    <a:pt x="2167467" y="465266"/>
                  </a:lnTo>
                  <a:cubicBezTo>
                    <a:pt x="2167467" y="477828"/>
                    <a:pt x="2162477" y="489875"/>
                    <a:pt x="2153595" y="498757"/>
                  </a:cubicBezTo>
                  <a:cubicBezTo>
                    <a:pt x="2144712" y="507639"/>
                    <a:pt x="2132665" y="512629"/>
                    <a:pt x="2120104" y="512629"/>
                  </a:cubicBezTo>
                  <a:lnTo>
                    <a:pt x="47363" y="512629"/>
                  </a:lnTo>
                  <a:cubicBezTo>
                    <a:pt x="21205" y="512629"/>
                    <a:pt x="0" y="491424"/>
                    <a:pt x="0" y="465266"/>
                  </a:cubicBezTo>
                  <a:lnTo>
                    <a:pt x="0" y="47363"/>
                  </a:lnTo>
                  <a:cubicBezTo>
                    <a:pt x="0" y="21205"/>
                    <a:pt x="21205" y="0"/>
                    <a:pt x="473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08F8F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167467" cy="541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access the materials just go to </a:t>
              </a:r>
              <a:r>
                <a:rPr lang="en-US" sz="12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https://myhappymind.org/parent-resources</a:t>
              </a: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and enter your name, email and authentication code.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(Please contact your school for your authentication code.)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53840" y="3798462"/>
            <a:ext cx="6050160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Log onto the parent app for more information about the Meet Your Brain module and how you can support your child at home.</a:t>
            </a:r>
          </a:p>
          <a:p>
            <a:pPr algn="l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lots of activites you can do together including Happy Breathing and making a Glitter Jar, listening to the story and song, plus much more.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826939" y="5864171"/>
            <a:ext cx="1974901" cy="197490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C99C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4915982" y="6897984"/>
            <a:ext cx="1796816" cy="941088"/>
          </a:xfrm>
          <a:custGeom>
            <a:avLst/>
            <a:gdLst/>
            <a:ahLst/>
            <a:cxnLst/>
            <a:rect l="l" t="t" r="r" b="b"/>
            <a:pathLst>
              <a:path w="1796816" h="941088">
                <a:moveTo>
                  <a:pt x="0" y="0"/>
                </a:moveTo>
                <a:lnTo>
                  <a:pt x="1796816" y="0"/>
                </a:lnTo>
                <a:lnTo>
                  <a:pt x="1796816" y="941088"/>
                </a:lnTo>
                <a:lnTo>
                  <a:pt x="0" y="941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6712" t="-41984" r="-127537" b="-318107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2791436" y="5862684"/>
            <a:ext cx="1974901" cy="197490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08F8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53840" y="5864171"/>
            <a:ext cx="1974901" cy="197490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5C59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1531929">
            <a:off x="3292569" y="5984706"/>
            <a:ext cx="970541" cy="1815035"/>
          </a:xfrm>
          <a:custGeom>
            <a:avLst/>
            <a:gdLst/>
            <a:ahLst/>
            <a:cxnLst/>
            <a:rect l="l" t="t" r="r" b="b"/>
            <a:pathLst>
              <a:path w="970541" h="1815035">
                <a:moveTo>
                  <a:pt x="0" y="0"/>
                </a:moveTo>
                <a:lnTo>
                  <a:pt x="970542" y="0"/>
                </a:lnTo>
                <a:lnTo>
                  <a:pt x="970542" y="1815035"/>
                </a:lnTo>
                <a:lnTo>
                  <a:pt x="0" y="1815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6712" t="-11758" r="-127537" b="-17096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5141885" y="5975737"/>
            <a:ext cx="1345009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b="1">
                <a:solidFill>
                  <a:srgbClr val="FCF7F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Educate yourself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833121" y="6280764"/>
            <a:ext cx="1879785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FCF7F2"/>
                </a:solidFill>
                <a:latin typeface="Montserrat"/>
                <a:ea typeface="Montserrat"/>
                <a:cs typeface="Montserrat"/>
                <a:sym typeface="Montserrat"/>
              </a:rPr>
              <a:t>Learn all about what your children are learning in school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01398" y="5975737"/>
            <a:ext cx="1923363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b="1">
                <a:solidFill>
                  <a:srgbClr val="FCF7F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myHappymind for Parents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17067" y="6579849"/>
            <a:ext cx="1692024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FCF7F2"/>
                </a:solidFill>
                <a:latin typeface="Montserrat"/>
                <a:ea typeface="Montserrat"/>
                <a:cs typeface="Montserrat"/>
                <a:sym typeface="Montserrat"/>
              </a:rPr>
              <a:t>Exclusively for parents with children at a myHappymind School or Nursery.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16" y="10460508"/>
            <a:ext cx="7550484" cy="231492"/>
          </a:xfrm>
          <a:custGeom>
            <a:avLst/>
            <a:gdLst/>
            <a:ahLst/>
            <a:cxnLst/>
            <a:rect l="l" t="t" r="r" b="b"/>
            <a:pathLst>
              <a:path w="7550484" h="231492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47115" y="2071286"/>
            <a:ext cx="714633" cy="714633"/>
          </a:xfrm>
          <a:custGeom>
            <a:avLst/>
            <a:gdLst/>
            <a:ahLst/>
            <a:cxnLst/>
            <a:rect l="l" t="t" r="r" b="b"/>
            <a:pathLst>
              <a:path w="714633" h="714633">
                <a:moveTo>
                  <a:pt x="0" y="0"/>
                </a:moveTo>
                <a:lnTo>
                  <a:pt x="714633" y="0"/>
                </a:lnTo>
                <a:lnTo>
                  <a:pt x="714633" y="714633"/>
                </a:lnTo>
                <a:lnTo>
                  <a:pt x="0" y="714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16" y="10460508"/>
            <a:ext cx="7550484" cy="231492"/>
          </a:xfrm>
          <a:custGeom>
            <a:avLst/>
            <a:gdLst/>
            <a:ahLst/>
            <a:cxnLst/>
            <a:rect l="l" t="t" r="r" b="b"/>
            <a:pathLst>
              <a:path w="7550484" h="231492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47115" y="2071286"/>
            <a:ext cx="714633" cy="714633"/>
          </a:xfrm>
          <a:custGeom>
            <a:avLst/>
            <a:gdLst/>
            <a:ahLst/>
            <a:cxnLst/>
            <a:rect l="l" t="t" r="r" b="b"/>
            <a:pathLst>
              <a:path w="714633" h="714633">
                <a:moveTo>
                  <a:pt x="0" y="0"/>
                </a:moveTo>
                <a:lnTo>
                  <a:pt x="714633" y="0"/>
                </a:lnTo>
                <a:lnTo>
                  <a:pt x="714633" y="714633"/>
                </a:lnTo>
                <a:lnTo>
                  <a:pt x="0" y="714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546252" y="10169605"/>
            <a:ext cx="515496" cy="17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FCF7F1"/>
                </a:solidFill>
                <a:latin typeface="Open Sauce"/>
                <a:ea typeface="Open Sauce"/>
                <a:cs typeface="Open Sauce"/>
                <a:sym typeface="Open Sauce"/>
              </a:rPr>
              <a:t>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7560000" cy="3052619"/>
            <a:chOff x="0" y="0"/>
            <a:chExt cx="2709333" cy="10939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3" cy="1093990"/>
            </a:xfrm>
            <a:custGeom>
              <a:avLst/>
              <a:gdLst/>
              <a:ahLst/>
              <a:cxnLst/>
              <a:rect l="l" t="t" r="r" b="b"/>
              <a:pathLst>
                <a:path w="2709333" h="1093990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3052619"/>
            <a:ext cx="7560000" cy="231492"/>
            <a:chOff x="0" y="0"/>
            <a:chExt cx="2709333" cy="829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3" cy="82962"/>
            </a:xfrm>
            <a:custGeom>
              <a:avLst/>
              <a:gdLst/>
              <a:ahLst/>
              <a:cxnLst/>
              <a:rect l="l" t="t" r="r" b="b"/>
              <a:pathLst>
                <a:path w="2709333" h="82962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D9B3D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516" y="10460508"/>
            <a:ext cx="7550484" cy="231492"/>
          </a:xfrm>
          <a:custGeom>
            <a:avLst/>
            <a:gdLst/>
            <a:ahLst/>
            <a:cxnLst/>
            <a:rect l="l" t="t" r="r" b="b"/>
            <a:pathLst>
              <a:path w="7550484" h="231492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28122" y="3909849"/>
            <a:ext cx="6233626" cy="6233626"/>
          </a:xfrm>
          <a:custGeom>
            <a:avLst/>
            <a:gdLst/>
            <a:ahLst/>
            <a:cxnLst/>
            <a:rect l="l" t="t" r="r" b="b"/>
            <a:pathLst>
              <a:path w="6233626" h="6233626">
                <a:moveTo>
                  <a:pt x="0" y="0"/>
                </a:moveTo>
                <a:lnTo>
                  <a:pt x="6233626" y="0"/>
                </a:lnTo>
                <a:lnTo>
                  <a:pt x="6233626" y="6233627"/>
                </a:lnTo>
                <a:lnTo>
                  <a:pt x="0" y="62336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9046" y="3535304"/>
            <a:ext cx="7201909" cy="7156696"/>
          </a:xfrm>
          <a:custGeom>
            <a:avLst/>
            <a:gdLst/>
            <a:ahLst/>
            <a:cxnLst/>
            <a:rect l="l" t="t" r="r" b="b"/>
            <a:pathLst>
              <a:path w="7201909" h="7156696">
                <a:moveTo>
                  <a:pt x="0" y="0"/>
                </a:moveTo>
                <a:lnTo>
                  <a:pt x="7201908" y="0"/>
                </a:lnTo>
                <a:lnTo>
                  <a:pt x="7201908" y="7156696"/>
                </a:lnTo>
                <a:lnTo>
                  <a:pt x="0" y="7156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15" b="-315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6000" y="794100"/>
            <a:ext cx="5871240" cy="49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0"/>
              </a:lnSpc>
            </a:pPr>
            <a:r>
              <a:rPr lang="en-US" sz="3527" b="1" spc="-52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What’s up next...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6000" y="1592985"/>
            <a:ext cx="6268684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b="1" spc="-107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7560000" cy="3052619"/>
            <a:chOff x="0" y="0"/>
            <a:chExt cx="2709333" cy="109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1093990"/>
            </a:xfrm>
            <a:custGeom>
              <a:avLst/>
              <a:gdLst/>
              <a:ahLst/>
              <a:cxnLst/>
              <a:rect l="l" t="t" r="r" b="b"/>
              <a:pathLst>
                <a:path w="2709333" h="1093990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052619"/>
            <a:ext cx="7560000" cy="231492"/>
            <a:chOff x="0" y="0"/>
            <a:chExt cx="2709333" cy="829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82962"/>
            </a:xfrm>
            <a:custGeom>
              <a:avLst/>
              <a:gdLst/>
              <a:ahLst/>
              <a:cxnLst/>
              <a:rect l="l" t="t" r="r" b="b"/>
              <a:pathLst>
                <a:path w="2709333" h="82962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D9B3D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6000" y="8382447"/>
            <a:ext cx="6048000" cy="1553553"/>
            <a:chOff x="0" y="0"/>
            <a:chExt cx="2167467" cy="556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7467" cy="556758"/>
            </a:xfrm>
            <a:custGeom>
              <a:avLst/>
              <a:gdLst/>
              <a:ahLst/>
              <a:cxnLst/>
              <a:rect l="l" t="t" r="r" b="b"/>
              <a:pathLst>
                <a:path w="2167467" h="556758">
                  <a:moveTo>
                    <a:pt x="47363" y="0"/>
                  </a:moveTo>
                  <a:lnTo>
                    <a:pt x="2120104" y="0"/>
                  </a:lnTo>
                  <a:cubicBezTo>
                    <a:pt x="2146262" y="0"/>
                    <a:pt x="2167467" y="21205"/>
                    <a:pt x="2167467" y="47363"/>
                  </a:cubicBezTo>
                  <a:lnTo>
                    <a:pt x="2167467" y="509395"/>
                  </a:lnTo>
                  <a:cubicBezTo>
                    <a:pt x="2167467" y="521957"/>
                    <a:pt x="2162477" y="534004"/>
                    <a:pt x="2153595" y="542886"/>
                  </a:cubicBezTo>
                  <a:cubicBezTo>
                    <a:pt x="2144712" y="551768"/>
                    <a:pt x="2132665" y="556758"/>
                    <a:pt x="2120104" y="556758"/>
                  </a:cubicBezTo>
                  <a:lnTo>
                    <a:pt x="47363" y="556758"/>
                  </a:lnTo>
                  <a:cubicBezTo>
                    <a:pt x="21205" y="556758"/>
                    <a:pt x="0" y="535553"/>
                    <a:pt x="0" y="509395"/>
                  </a:cubicBezTo>
                  <a:lnTo>
                    <a:pt x="0" y="47363"/>
                  </a:lnTo>
                  <a:cubicBezTo>
                    <a:pt x="0" y="21205"/>
                    <a:pt x="21205" y="0"/>
                    <a:pt x="473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CD99C2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167467" cy="585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r>
                <a:rPr lang="en-US" sz="12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Support your child at home:</a:t>
              </a:r>
            </a:p>
            <a:p>
              <a:pPr algn="ctr">
                <a:lnSpc>
                  <a:spcPts val="1819"/>
                </a:lnSpc>
              </a:pPr>
              <a:endParaRPr lang="en-US" sz="12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 can sign up to the app here: 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https://myhappymind.org/parent-resources</a:t>
              </a: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(Please contact your school for your authentication code.)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2125324" y="4532173"/>
            <a:ext cx="3307192" cy="3308572"/>
          </a:xfrm>
          <a:custGeom>
            <a:avLst/>
            <a:gdLst/>
            <a:ahLst/>
            <a:cxnLst/>
            <a:rect l="l" t="t" r="r" b="b"/>
            <a:pathLst>
              <a:path w="3307192" h="3308572">
                <a:moveTo>
                  <a:pt x="0" y="0"/>
                </a:moveTo>
                <a:lnTo>
                  <a:pt x="3307192" y="0"/>
                </a:lnTo>
                <a:lnTo>
                  <a:pt x="3307192" y="3308572"/>
                </a:lnTo>
                <a:lnTo>
                  <a:pt x="0" y="3308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3840" y="3663373"/>
            <a:ext cx="6050160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Here we will be learning all about how to Celebrate our character and </a:t>
            </a:r>
          </a:p>
          <a:p>
            <a:pPr algn="l">
              <a:lnSpc>
                <a:spcPts val="1959"/>
              </a:lnSpc>
            </a:pP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who we are.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399" spc="-2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6000" y="822675"/>
            <a:ext cx="6268684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b="1" spc="-107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56000" y="765525"/>
            <a:ext cx="6181238" cy="155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Want to learn more </a:t>
            </a:r>
          </a:p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the science </a:t>
            </a:r>
          </a:p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 happiness?</a:t>
            </a:r>
          </a:p>
        </p:txBody>
      </p:sp>
      <p:sp>
        <p:nvSpPr>
          <p:cNvPr id="4" name="Freeform 4"/>
          <p:cNvSpPr/>
          <p:nvPr/>
        </p:nvSpPr>
        <p:spPr>
          <a:xfrm rot="-349966">
            <a:off x="947873" y="2933797"/>
            <a:ext cx="1887463" cy="2718239"/>
          </a:xfrm>
          <a:custGeom>
            <a:avLst/>
            <a:gdLst/>
            <a:ahLst/>
            <a:cxnLst/>
            <a:rect l="l" t="t" r="r" b="b"/>
            <a:pathLst>
              <a:path w="1887463" h="2718239">
                <a:moveTo>
                  <a:pt x="0" y="0"/>
                </a:moveTo>
                <a:lnTo>
                  <a:pt x="1887464" y="0"/>
                </a:lnTo>
                <a:lnTo>
                  <a:pt x="1887464" y="2718239"/>
                </a:lnTo>
                <a:lnTo>
                  <a:pt x="0" y="27182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09044" y="5740906"/>
            <a:ext cx="3941913" cy="4172604"/>
          </a:xfrm>
          <a:custGeom>
            <a:avLst/>
            <a:gdLst/>
            <a:ahLst/>
            <a:cxnLst/>
            <a:rect l="l" t="t" r="r" b="b"/>
            <a:pathLst>
              <a:path w="3941913" h="4172604">
                <a:moveTo>
                  <a:pt x="0" y="0"/>
                </a:moveTo>
                <a:lnTo>
                  <a:pt x="3941912" y="0"/>
                </a:lnTo>
                <a:lnTo>
                  <a:pt x="3941912" y="4172604"/>
                </a:lnTo>
                <a:lnTo>
                  <a:pt x="0" y="41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85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90632" y="2816351"/>
            <a:ext cx="3554729" cy="271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 HAPPY MIND</a:t>
            </a: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BY LAURA EARNSHAW</a:t>
            </a:r>
          </a:p>
          <a:p>
            <a:pPr algn="l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 Happy Mind is the first book by our founder Laura Earnshaw. The book reveals all science-backed secrets used in our curriculum to empower ad educate parents - whether your child is struggling already, or you’re interested in future-proofing their mental health, there’s something in here for everyone.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56000" y="765525"/>
            <a:ext cx="6181238" cy="103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Meet Your Brain </a:t>
            </a:r>
          </a:p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 action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Custom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Open Sauce</vt:lpstr>
      <vt:lpstr>Montserrat Bold</vt:lpstr>
      <vt:lpstr>Montserrat</vt:lpstr>
      <vt:lpstr>Arial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Newsletter</dc:title>
  <dc:creator>Rhiannon MacKenzie</dc:creator>
  <cp:lastModifiedBy>Rhiannon MacKenzie</cp:lastModifiedBy>
  <cp:revision>1</cp:revision>
  <dcterms:created xsi:type="dcterms:W3CDTF">2006-08-16T00:00:00Z</dcterms:created>
  <dcterms:modified xsi:type="dcterms:W3CDTF">2025-09-18T13:50:21Z</dcterms:modified>
  <dc:identifier>DAF1ErDMvPs</dc:identifier>
</cp:coreProperties>
</file>