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80" autoAdjust="0"/>
    <p:restoredTop sz="94660"/>
  </p:normalViewPr>
  <p:slideViewPr>
    <p:cSldViewPr snapToGrid="0">
      <p:cViewPr varScale="1">
        <p:scale>
          <a:sx n="63" d="100"/>
          <a:sy n="63" d="100"/>
        </p:scale>
        <p:origin x="270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D942FD-FD88-40E0-BC32-B301F862FCB2}" type="datetimeFigureOut">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209299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D942FD-FD88-40E0-BC32-B301F862FCB2}" type="datetimeFigureOut">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1862752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D942FD-FD88-40E0-BC32-B301F862FCB2}" type="datetimeFigureOut">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126479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D942FD-FD88-40E0-BC32-B301F862FCB2}" type="datetimeFigureOut">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911243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D942FD-FD88-40E0-BC32-B301F862FCB2}" type="datetimeFigureOut">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69034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D942FD-FD88-40E0-BC32-B301F862FCB2}" type="datetimeFigureOut">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2090783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D942FD-FD88-40E0-BC32-B301F862FCB2}" type="datetimeFigureOut">
              <a:rPr lang="en-GB" smtClean="0"/>
              <a:t>28/07/2025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295923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D942FD-FD88-40E0-BC32-B301F862FCB2}" type="datetimeFigureOut">
              <a:rPr lang="en-GB" smtClean="0"/>
              <a:t>28/07/2025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350799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942FD-FD88-40E0-BC32-B301F862FCB2}" type="datetimeFigureOut">
              <a:rPr lang="en-GB" smtClean="0"/>
              <a:t>28/07/2025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57637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E6D942FD-FD88-40E0-BC32-B301F862FCB2}" type="datetimeFigureOut">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18384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E6D942FD-FD88-40E0-BC32-B301F862FCB2}" type="datetimeFigureOut">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F555FC-04E3-408D-9B9D-9F1CB30E58E7}" type="slidenum">
              <a:rPr lang="en-GB" smtClean="0"/>
              <a:t>‹#›</a:t>
            </a:fld>
            <a:endParaRPr lang="en-GB"/>
          </a:p>
        </p:txBody>
      </p:sp>
    </p:spTree>
    <p:extLst>
      <p:ext uri="{BB962C8B-B14F-4D97-AF65-F5344CB8AC3E}">
        <p14:creationId xmlns:p14="http://schemas.microsoft.com/office/powerpoint/2010/main" val="312351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6D942FD-FD88-40E0-BC32-B301F862FCB2}" type="datetimeFigureOut">
              <a:rPr lang="en-GB" smtClean="0"/>
              <a:t>28/07/2025</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AF555FC-04E3-408D-9B9D-9F1CB30E58E7}" type="slidenum">
              <a:rPr lang="en-GB" smtClean="0"/>
              <a:t>‹#›</a:t>
            </a:fld>
            <a:endParaRPr lang="en-GB"/>
          </a:p>
        </p:txBody>
      </p:sp>
    </p:spTree>
    <p:extLst>
      <p:ext uri="{BB962C8B-B14F-4D97-AF65-F5344CB8AC3E}">
        <p14:creationId xmlns:p14="http://schemas.microsoft.com/office/powerpoint/2010/main" val="24957978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twinkl.co.uk/blog/helping-your-child-to-develop-positive-friendships" TargetMode="External"/><Relationship Id="rId4" Type="http://schemas.openxmlformats.org/officeDocument/2006/relationships/hyperlink" Target="https://www.nspcc.org.uk/keeping-children-safe/sex-relationships/healthy-relationship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p:cNvPicPr/>
          <p:nvPr/>
        </p:nvPicPr>
        <p:blipFill>
          <a:blip r:embed="rId2">
            <a:extLst>
              <a:ext uri="{BEBA8EAE-BF5A-486C-A8C5-ECC9F3942E4B}">
                <a14:imgProps xmlns:a14="http://schemas.microsoft.com/office/drawing/2010/main">
                  <a14:imgLayer r:embed="rId3">
                    <a14:imgEffect>
                      <a14:brightnessContrast bright="4000"/>
                    </a14:imgEffect>
                  </a14:imgLayer>
                </a14:imgProps>
              </a:ext>
              <a:ext uri="{28A0092B-C50C-407E-A947-70E740481C1C}">
                <a14:useLocalDpi xmlns:a14="http://schemas.microsoft.com/office/drawing/2010/main" val="0"/>
              </a:ext>
            </a:extLst>
          </a:blip>
          <a:srcRect/>
          <a:stretch>
            <a:fillRect/>
          </a:stretch>
        </p:blipFill>
        <p:spPr bwMode="auto">
          <a:xfrm>
            <a:off x="0" y="0"/>
            <a:ext cx="3984625" cy="3865880"/>
          </a:xfrm>
          <a:prstGeom prst="rect">
            <a:avLst/>
          </a:prstGeom>
          <a:noFill/>
          <a:ln>
            <a:noFill/>
          </a:ln>
        </p:spPr>
      </p:pic>
      <p:sp>
        <p:nvSpPr>
          <p:cNvPr id="2" name="Rectangle 1"/>
          <p:cNvSpPr/>
          <p:nvPr/>
        </p:nvSpPr>
        <p:spPr>
          <a:xfrm>
            <a:off x="1271884" y="300888"/>
            <a:ext cx="5015908" cy="369332"/>
          </a:xfrm>
          <a:prstGeom prst="rect">
            <a:avLst/>
          </a:prstGeom>
        </p:spPr>
        <p:txBody>
          <a:bodyPr wrap="square">
            <a:spAutoFit/>
          </a:bodyPr>
          <a:lstStyle/>
          <a:p>
            <a:pPr algn="ctr">
              <a:spcAft>
                <a:spcPts val="0"/>
              </a:spcAft>
            </a:pPr>
            <a:r>
              <a:rPr lang="en-US" b="1" dirty="0">
                <a:solidFill>
                  <a:srgbClr val="215968"/>
                </a:solidFill>
                <a:latin typeface="SassoonPrimaryInfant" pitchFamily="2" charset="0"/>
                <a:ea typeface="Calibri" panose="020F0502020204030204" pitchFamily="34" charset="0"/>
                <a:cs typeface="Calibri" panose="020F0502020204030204" pitchFamily="34" charset="0"/>
              </a:rPr>
              <a:t>Year 2 Autumn 1 PSHE Information Leaflet</a:t>
            </a:r>
            <a:endParaRPr lang="en-GB" sz="1200" b="1" dirty="0">
              <a:effectLst/>
              <a:latin typeface="SassoonPrimaryInfant" pitchFamily="2" charset="0"/>
              <a:ea typeface="Calibri" panose="020F0502020204030204" pitchFamily="34" charset="0"/>
              <a:cs typeface="Times New Roman" panose="02020603050405020304" pitchFamily="18" charset="0"/>
            </a:endParaRPr>
          </a:p>
        </p:txBody>
      </p:sp>
      <p:sp>
        <p:nvSpPr>
          <p:cNvPr id="8" name="TextBox 7"/>
          <p:cNvSpPr txBox="1"/>
          <p:nvPr/>
        </p:nvSpPr>
        <p:spPr>
          <a:xfrm>
            <a:off x="653055" y="738351"/>
            <a:ext cx="6253566" cy="338554"/>
          </a:xfrm>
          <a:prstGeom prst="rect">
            <a:avLst/>
          </a:prstGeom>
          <a:noFill/>
        </p:spPr>
        <p:txBody>
          <a:bodyPr wrap="square" rtlCol="0">
            <a:spAutoFit/>
          </a:bodyPr>
          <a:lstStyle/>
          <a:p>
            <a:pPr algn="ctr"/>
            <a:r>
              <a:rPr lang="en-GB" sz="1600" b="1" dirty="0">
                <a:solidFill>
                  <a:srgbClr val="FF0000"/>
                </a:solidFill>
                <a:latin typeface="SassoonPrimaryInfant" pitchFamily="2" charset="0"/>
              </a:rPr>
              <a:t>Respecting Ourselves and Others; Families and Friendships</a:t>
            </a:r>
            <a:endParaRPr lang="en-GB" sz="1600" dirty="0">
              <a:solidFill>
                <a:srgbClr val="FF0000"/>
              </a:solidFill>
              <a:latin typeface="SassoonPrimaryInfant" pitchFamily="2" charset="0"/>
            </a:endParaRPr>
          </a:p>
        </p:txBody>
      </p:sp>
      <p:sp>
        <p:nvSpPr>
          <p:cNvPr id="9" name="Rectangle 8"/>
          <p:cNvSpPr/>
          <p:nvPr/>
        </p:nvSpPr>
        <p:spPr>
          <a:xfrm>
            <a:off x="314137" y="1276960"/>
            <a:ext cx="7069155" cy="6287875"/>
          </a:xfrm>
          <a:prstGeom prst="rect">
            <a:avLst/>
          </a:prstGeom>
          <a:ln w="25400">
            <a:solidFill>
              <a:srgbClr val="FF0000"/>
            </a:solidFill>
          </a:ln>
        </p:spPr>
        <p:txBody>
          <a:bodyPr wrap="square">
            <a:spAutoFit/>
          </a:bodyPr>
          <a:lstStyle/>
          <a:p>
            <a:r>
              <a:rPr lang="en-US" sz="1200" b="1" dirty="0">
                <a:latin typeface="SassoonPrimaryInfant" pitchFamily="2" charset="0"/>
                <a:ea typeface="Calibri" panose="020F0502020204030204" pitchFamily="34" charset="0"/>
                <a:cs typeface="Times New Roman" panose="02020603050405020304" pitchFamily="18" charset="0"/>
              </a:rPr>
              <a:t>In Year 2 during </a:t>
            </a:r>
            <a:r>
              <a:rPr lang="en-GB" sz="1200" b="1" dirty="0">
                <a:latin typeface="SassoonPrimaryInfant" pitchFamily="2" charset="0"/>
                <a:ea typeface="Calibri" panose="020F0502020204030204" pitchFamily="34" charset="0"/>
                <a:cs typeface="Times New Roman" panose="02020603050405020304" pitchFamily="18" charset="0"/>
              </a:rPr>
              <a:t>Autumn 1, we will be learning about the importance of rules.  We will learn about the importance of respecting ourselves and others including learning about our similarities and differences with others, how to play and work cooperatively with others and how to share opinions respectfully. We will also be learning about how to make and maintain friends and how to get help with friendships.  </a:t>
            </a:r>
            <a:r>
              <a:rPr lang="en-GB" dirty="0"/>
              <a:t> </a:t>
            </a:r>
          </a:p>
          <a:p>
            <a:r>
              <a:rPr lang="en-GB" sz="1200" b="1" dirty="0">
                <a:solidFill>
                  <a:srgbClr val="0070C0"/>
                </a:solidFill>
                <a:latin typeface="SassoonPrimaryInfant" pitchFamily="2" charset="0"/>
              </a:rPr>
              <a:t>Pupils will create rules for the classroom.</a:t>
            </a:r>
          </a:p>
          <a:p>
            <a:r>
              <a:rPr lang="en-GB" sz="1200" dirty="0">
                <a:latin typeface="SassoonPrimaryInfant" pitchFamily="2" charset="0"/>
              </a:rPr>
              <a:t>To know the importance of being polite to others</a:t>
            </a:r>
          </a:p>
          <a:p>
            <a:r>
              <a:rPr lang="en-GB" sz="1200" dirty="0">
                <a:latin typeface="SassoonPrimaryInfant" pitchFamily="2" charset="0"/>
              </a:rPr>
              <a:t>To know how to be polite to others</a:t>
            </a:r>
          </a:p>
          <a:p>
            <a:r>
              <a:rPr lang="en-GB" sz="1200" dirty="0">
                <a:latin typeface="SassoonPrimaryInfant" pitchFamily="2" charset="0"/>
              </a:rPr>
              <a:t>The know the difference between rewards and consequences. </a:t>
            </a:r>
            <a:endParaRPr lang="en-GB" sz="1200" dirty="0">
              <a:latin typeface="SassoonPrimaryInfant" pitchFamily="2" charset="0"/>
              <a:ea typeface="Calibri" panose="020F0502020204030204" pitchFamily="34" charset="0"/>
              <a:cs typeface="Times New Roman" panose="02020603050405020304" pitchFamily="18" charset="0"/>
            </a:endParaRPr>
          </a:p>
          <a:p>
            <a:r>
              <a:rPr lang="en-GB" sz="1200" b="1" dirty="0">
                <a:solidFill>
                  <a:srgbClr val="0070C0"/>
                </a:solidFill>
                <a:latin typeface="SassoonPrimaryInfant" pitchFamily="2" charset="0"/>
                <a:ea typeface="Calibri" panose="020F0502020204030204" pitchFamily="34" charset="0"/>
                <a:cs typeface="Times New Roman" panose="02020603050405020304" pitchFamily="18" charset="0"/>
              </a:rPr>
              <a:t>Pupils will learn about the ways in which they are the same as, and different to, others and that there is a great deal they share in common.</a:t>
            </a:r>
          </a:p>
          <a:p>
            <a:pPr>
              <a:lnSpc>
                <a:spcPct val="115000"/>
              </a:lnSpc>
              <a:spcAft>
                <a:spcPts val="0"/>
              </a:spcAft>
            </a:pPr>
            <a:r>
              <a:rPr lang="en-GB" sz="1200" dirty="0">
                <a:latin typeface="SassoonPrimaryInfant" pitchFamily="2" charset="0"/>
                <a:ea typeface="Calibri" panose="020F0502020204030204" pitchFamily="34" charset="0"/>
                <a:cs typeface="Times New Roman" panose="02020603050405020304" pitchFamily="18" charset="0"/>
              </a:rPr>
              <a:t>To identify special things about them that make them who they are</a:t>
            </a:r>
          </a:p>
          <a:p>
            <a:pPr>
              <a:lnSpc>
                <a:spcPct val="115000"/>
              </a:lnSpc>
              <a:spcAft>
                <a:spcPts val="0"/>
              </a:spcAft>
            </a:pPr>
            <a:r>
              <a:rPr lang="en-GB" sz="1200" dirty="0">
                <a:latin typeface="SassoonPrimaryInfant" pitchFamily="2" charset="0"/>
                <a:ea typeface="Calibri" panose="020F0502020204030204" pitchFamily="34" charset="0"/>
                <a:cs typeface="Times New Roman" panose="02020603050405020304" pitchFamily="18" charset="0"/>
              </a:rPr>
              <a:t>To describe similarities and differences between themselves and others and the things they have in common</a:t>
            </a:r>
          </a:p>
          <a:p>
            <a:pPr>
              <a:lnSpc>
                <a:spcPct val="115000"/>
              </a:lnSpc>
              <a:spcAft>
                <a:spcPts val="0"/>
              </a:spcAft>
            </a:pPr>
            <a:r>
              <a:rPr lang="en-GB" sz="1200" dirty="0">
                <a:latin typeface="SassoonPrimaryInfant" pitchFamily="2" charset="0"/>
                <a:ea typeface="Calibri" panose="020F0502020204030204" pitchFamily="34" charset="0"/>
                <a:cs typeface="Times New Roman" panose="02020603050405020304" pitchFamily="18" charset="0"/>
              </a:rPr>
              <a:t>To recognise how they are all equal despite their differences</a:t>
            </a:r>
          </a:p>
          <a:p>
            <a:pPr>
              <a:lnSpc>
                <a:spcPct val="115000"/>
              </a:lnSpc>
            </a:pPr>
            <a:r>
              <a:rPr lang="en-GB" sz="1200" b="1" dirty="0">
                <a:solidFill>
                  <a:srgbClr val="0070C0"/>
                </a:solidFill>
                <a:latin typeface="SassoonPrimaryInfant" pitchFamily="2" charset="0"/>
                <a:ea typeface="Calibri" panose="020F0502020204030204" pitchFamily="34" charset="0"/>
                <a:cs typeface="Times New Roman" panose="02020603050405020304" pitchFamily="18" charset="0"/>
              </a:rPr>
              <a:t>Pupils will learn to cooperate with others to achieve a task.</a:t>
            </a:r>
          </a:p>
          <a:p>
            <a:pPr>
              <a:lnSpc>
                <a:spcPct val="115000"/>
              </a:lnSpc>
            </a:pPr>
            <a:r>
              <a:rPr lang="en-GB" sz="1200" dirty="0">
                <a:latin typeface="SassoonPrimaryInfant" pitchFamily="2" charset="0"/>
                <a:ea typeface="Calibri" panose="020F0502020204030204" pitchFamily="34" charset="0"/>
                <a:cs typeface="Times New Roman" panose="02020603050405020304" pitchFamily="18" charset="0"/>
              </a:rPr>
              <a:t>To explain what cooperation is and the skills needed to cooperate well with others.</a:t>
            </a:r>
          </a:p>
          <a:p>
            <a:pPr>
              <a:lnSpc>
                <a:spcPct val="115000"/>
              </a:lnSpc>
            </a:pPr>
            <a:r>
              <a:rPr lang="en-GB" sz="1200" dirty="0">
                <a:latin typeface="SassoonPrimaryInfant" pitchFamily="2" charset="0"/>
                <a:ea typeface="Calibri" panose="020F0502020204030204" pitchFamily="34" charset="0"/>
                <a:cs typeface="Times New Roman" panose="02020603050405020304" pitchFamily="18" charset="0"/>
              </a:rPr>
              <a:t>To reflect upon how well my group was able to cooperate.</a:t>
            </a:r>
          </a:p>
          <a:p>
            <a:pPr>
              <a:lnSpc>
                <a:spcPct val="115000"/>
              </a:lnSpc>
            </a:pPr>
            <a:r>
              <a:rPr lang="en-GB" sz="1200" dirty="0">
                <a:latin typeface="SassoonPrimaryInfant" pitchFamily="2" charset="0"/>
                <a:ea typeface="Calibri" panose="020F0502020204030204" pitchFamily="34" charset="0"/>
                <a:cs typeface="Times New Roman" panose="02020603050405020304" pitchFamily="18" charset="0"/>
              </a:rPr>
              <a:t>To think of one skill I am good at and one I would like to get better at.</a:t>
            </a:r>
          </a:p>
          <a:p>
            <a:r>
              <a:rPr lang="en-GB" sz="1200" b="1" dirty="0">
                <a:solidFill>
                  <a:srgbClr val="0070C0"/>
                </a:solidFill>
                <a:latin typeface="SassoonPrimaryInfant" pitchFamily="2" charset="0"/>
                <a:ea typeface="Calibri" panose="020F0502020204030204" pitchFamily="34" charset="0"/>
                <a:cs typeface="Times New Roman" panose="02020603050405020304" pitchFamily="18" charset="0"/>
              </a:rPr>
              <a:t>Pupils will</a:t>
            </a:r>
            <a:r>
              <a:rPr lang="en-GB" sz="1200" b="1" dirty="0">
                <a:solidFill>
                  <a:srgbClr val="0070C0"/>
                </a:solidFill>
              </a:rPr>
              <a:t> describe what makes someone a good friend.</a:t>
            </a:r>
          </a:p>
          <a:p>
            <a:r>
              <a:rPr lang="en-GB" sz="1200" dirty="0"/>
              <a:t>To think about why it is important to have good friends.</a:t>
            </a:r>
          </a:p>
          <a:p>
            <a:r>
              <a:rPr lang="en-GB" sz="1200" dirty="0"/>
              <a:t>To explain what we can do to be a good friend to others.</a:t>
            </a:r>
          </a:p>
          <a:p>
            <a:r>
              <a:rPr lang="en-GB" sz="1200" dirty="0"/>
              <a:t>To reflect on qualities I have which make me a good friend and those I would like to get even better at</a:t>
            </a:r>
          </a:p>
          <a:p>
            <a:r>
              <a:rPr lang="en-GB" sz="1200" b="1" dirty="0">
                <a:solidFill>
                  <a:srgbClr val="0070C0"/>
                </a:solidFill>
                <a:latin typeface="SassoonPrimaryInfant" pitchFamily="2" charset="0"/>
              </a:rPr>
              <a:t>Pupils will describe ways to help resolve arguments and disagreements without being unkind.</a:t>
            </a:r>
          </a:p>
          <a:p>
            <a:r>
              <a:rPr lang="en-GB" sz="1200" dirty="0">
                <a:latin typeface="SassoonPrimaryInfant" pitchFamily="2" charset="0"/>
              </a:rPr>
              <a:t>To discuss different scenarios where people have fallen out.</a:t>
            </a:r>
          </a:p>
          <a:p>
            <a:r>
              <a:rPr lang="en-GB" sz="1200" dirty="0">
                <a:latin typeface="SassoonPrimaryInfant" pitchFamily="2" charset="0"/>
              </a:rPr>
              <a:t>To identify bullying and teasing and know what to do if it happens.</a:t>
            </a:r>
          </a:p>
          <a:p>
            <a:r>
              <a:rPr lang="en-GB" sz="1200" b="1" dirty="0">
                <a:solidFill>
                  <a:srgbClr val="0070C0"/>
                </a:solidFill>
                <a:latin typeface="SassoonPrimaryInfant" pitchFamily="2" charset="0"/>
                <a:ea typeface="Calibri" panose="020F0502020204030204" pitchFamily="34" charset="0"/>
                <a:cs typeface="Times New Roman" panose="02020603050405020304" pitchFamily="18" charset="0"/>
              </a:rPr>
              <a:t>Pupil will begin to understand that being friendly to others makes them feel welcome and included.</a:t>
            </a:r>
          </a:p>
          <a:p>
            <a:r>
              <a:rPr lang="en-GB" sz="1200" dirty="0">
                <a:latin typeface="SassoonPrimaryInfant" pitchFamily="2" charset="0"/>
                <a:ea typeface="Calibri" panose="020F0502020204030204" pitchFamily="34" charset="0"/>
                <a:cs typeface="Times New Roman" panose="02020603050405020304" pitchFamily="18" charset="0"/>
              </a:rPr>
              <a:t>To understand the difference between a friend and friendly behaviour</a:t>
            </a:r>
          </a:p>
          <a:p>
            <a:r>
              <a:rPr lang="en-GB" sz="1200" dirty="0">
                <a:latin typeface="SassoonPrimaryInfant" pitchFamily="2" charset="0"/>
                <a:ea typeface="Calibri" panose="020F0502020204030204" pitchFamily="34" charset="0"/>
                <a:cs typeface="Times New Roman" panose="02020603050405020304" pitchFamily="18" charset="0"/>
              </a:rPr>
              <a:t>To explain what friendly behaviour is</a:t>
            </a:r>
          </a:p>
          <a:p>
            <a:r>
              <a:rPr lang="en-GB" sz="1200" dirty="0">
                <a:latin typeface="SassoonPrimaryInfant" pitchFamily="2" charset="0"/>
                <a:ea typeface="Calibri" panose="020F0502020204030204" pitchFamily="34" charset="0"/>
                <a:cs typeface="Times New Roman" panose="02020603050405020304" pitchFamily="18" charset="0"/>
              </a:rPr>
              <a:t>To explain how being unfriendly can affect other people</a:t>
            </a:r>
          </a:p>
          <a:p>
            <a:r>
              <a:rPr lang="en-GB" sz="1200" dirty="0">
                <a:latin typeface="SassoonPrimaryInfant" pitchFamily="2" charset="0"/>
                <a:ea typeface="Calibri" panose="020F0502020204030204" pitchFamily="34" charset="0"/>
                <a:cs typeface="Times New Roman" panose="02020603050405020304" pitchFamily="18" charset="0"/>
              </a:rPr>
              <a:t>To know different ways that people meet and make friends </a:t>
            </a:r>
          </a:p>
          <a:p>
            <a:r>
              <a:rPr lang="en-GB" sz="1200" dirty="0">
                <a:latin typeface="SassoonPrimaryInfant" pitchFamily="2" charset="0"/>
                <a:ea typeface="Calibri" panose="020F0502020204030204" pitchFamily="34" charset="0"/>
                <a:cs typeface="Times New Roman" panose="02020603050405020304" pitchFamily="18" charset="0"/>
              </a:rPr>
              <a:t>To know strategies for positive play with friends</a:t>
            </a:r>
            <a:endParaRPr lang="en-GB" sz="1200" b="1" dirty="0">
              <a:latin typeface="SassoonPrimaryInfant" pitchFamily="2" charset="0"/>
              <a:ea typeface="Calibri" panose="020F0502020204030204" pitchFamily="34" charset="0"/>
              <a:cs typeface="Times New Roman" panose="02020603050405020304" pitchFamily="18" charset="0"/>
            </a:endParaRPr>
          </a:p>
        </p:txBody>
      </p:sp>
      <p:sp>
        <p:nvSpPr>
          <p:cNvPr id="25" name="TextBox 24"/>
          <p:cNvSpPr txBox="1"/>
          <p:nvPr/>
        </p:nvSpPr>
        <p:spPr>
          <a:xfrm>
            <a:off x="314138" y="8002298"/>
            <a:ext cx="7069154" cy="1015663"/>
          </a:xfrm>
          <a:prstGeom prst="rect">
            <a:avLst/>
          </a:prstGeom>
          <a:noFill/>
          <a:ln w="25400">
            <a:solidFill>
              <a:srgbClr val="7030A0"/>
            </a:solidFill>
          </a:ln>
        </p:spPr>
        <p:txBody>
          <a:bodyPr wrap="square" rtlCol="0">
            <a:spAutoFit/>
          </a:bodyPr>
          <a:lstStyle/>
          <a:p>
            <a:r>
              <a:rPr lang="en-GB" sz="1200" b="1" dirty="0">
                <a:solidFill>
                  <a:srgbClr val="7030A0"/>
                </a:solidFill>
                <a:latin typeface="SassoonPrimaryInfant" pitchFamily="2" charset="0"/>
              </a:rPr>
              <a:t>Key vocabulary: </a:t>
            </a:r>
            <a:r>
              <a:rPr lang="en-GB" sz="1200" dirty="0">
                <a:latin typeface="SassoonPrimaryInfant" pitchFamily="2" charset="0"/>
              </a:rPr>
              <a:t>Rules, manners, polite, rewards, consequences, respect, share, take turns, same, different, ourselves, others, individual, together, similar, likes, dislikes, cooperate, cooperation, team, group, skills, help,</a:t>
            </a:r>
          </a:p>
          <a:p>
            <a:r>
              <a:rPr lang="en-GB" sz="1200" dirty="0">
                <a:latin typeface="SassoonPrimaryInfant" pitchFamily="2" charset="0"/>
              </a:rPr>
              <a:t>support, share, listen, achieve, friend, good, kind, caring, support, help, listen, share, thoughtful, happy, respect, trust, honest, helpful, manners, conflict, sort, solve, positive, choices, consequences, disagreement, making up, friendship, trust, help, talk, listen, friend, friendly, feeling, welcome, included, positive, jealous </a:t>
            </a:r>
          </a:p>
        </p:txBody>
      </p:sp>
      <p:sp>
        <p:nvSpPr>
          <p:cNvPr id="26" name="TextBox 25"/>
          <p:cNvSpPr txBox="1"/>
          <p:nvPr/>
        </p:nvSpPr>
        <p:spPr>
          <a:xfrm>
            <a:off x="314139" y="9455424"/>
            <a:ext cx="7069154" cy="646331"/>
          </a:xfrm>
          <a:prstGeom prst="rect">
            <a:avLst/>
          </a:prstGeom>
          <a:noFill/>
          <a:ln w="25400">
            <a:solidFill>
              <a:schemeClr val="accent6"/>
            </a:solidFill>
          </a:ln>
        </p:spPr>
        <p:txBody>
          <a:bodyPr wrap="square" rtlCol="0">
            <a:spAutoFit/>
          </a:bodyPr>
          <a:lstStyle/>
          <a:p>
            <a:r>
              <a:rPr lang="en-GB" sz="1200" b="1" dirty="0">
                <a:solidFill>
                  <a:schemeClr val="accent6"/>
                </a:solidFill>
                <a:latin typeface="SassoonPrimaryInfant" pitchFamily="2" charset="0"/>
              </a:rPr>
              <a:t>Further information for parents</a:t>
            </a:r>
            <a:r>
              <a:rPr lang="en-GB" sz="1200" b="1" dirty="0">
                <a:latin typeface="SassoonPrimaryInfant" pitchFamily="2" charset="0"/>
              </a:rPr>
              <a:t>:</a:t>
            </a:r>
          </a:p>
          <a:p>
            <a:r>
              <a:rPr lang="en-GB" sz="1200" dirty="0">
                <a:latin typeface="SassoonPrimaryInfant" pitchFamily="2" charset="0"/>
                <a:hlinkClick r:id="rId4"/>
              </a:rPr>
              <a:t>https://www.nspcc.org.uk/keeping-children-safe/sex-relationships/healthy-relationships/</a:t>
            </a:r>
            <a:endParaRPr lang="en-GB" sz="1200" dirty="0">
              <a:latin typeface="SassoonPrimaryInfant" pitchFamily="2" charset="0"/>
            </a:endParaRPr>
          </a:p>
          <a:p>
            <a:r>
              <a:rPr lang="en-GB" sz="1200" dirty="0">
                <a:latin typeface="SassoonPrimaryInfant" pitchFamily="2" charset="0"/>
                <a:hlinkClick r:id="rId5"/>
              </a:rPr>
              <a:t>https://www.twinkl.co.uk/blog/helping-your-child-to-develop-positive-friendships</a:t>
            </a:r>
            <a:endParaRPr lang="en-GB" sz="1200" dirty="0">
              <a:latin typeface="SassoonPrimaryInfant" pitchFamily="2" charset="0"/>
            </a:endParaRPr>
          </a:p>
        </p:txBody>
      </p:sp>
      <p:sp>
        <p:nvSpPr>
          <p:cNvPr id="19" name="Rectangle 18"/>
          <p:cNvSpPr/>
          <p:nvPr/>
        </p:nvSpPr>
        <p:spPr>
          <a:xfrm>
            <a:off x="1890713" y="3775453"/>
            <a:ext cx="3778250" cy="369332"/>
          </a:xfrm>
          <a:prstGeom prst="rect">
            <a:avLst/>
          </a:prstGeom>
        </p:spPr>
        <p:txBody>
          <a:bodyPr>
            <a:spAutoFit/>
          </a:bodyPr>
          <a:lstStyle/>
          <a:p>
            <a:endParaRPr lang="en-GB" dirty="0"/>
          </a:p>
        </p:txBody>
      </p:sp>
      <p:sp>
        <p:nvSpPr>
          <p:cNvPr id="22" name="Rectangle 21"/>
          <p:cNvSpPr/>
          <p:nvPr/>
        </p:nvSpPr>
        <p:spPr>
          <a:xfrm>
            <a:off x="1890713" y="2667457"/>
            <a:ext cx="377825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208170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9149" y="247786"/>
            <a:ext cx="6931398" cy="4339650"/>
          </a:xfrm>
          <a:prstGeom prst="rect">
            <a:avLst/>
          </a:prstGeom>
          <a:noFill/>
          <a:ln w="25400">
            <a:solidFill>
              <a:schemeClr val="accent1"/>
            </a:solidFill>
          </a:ln>
        </p:spPr>
        <p:txBody>
          <a:bodyPr wrap="square" rtlCol="0">
            <a:spAutoFit/>
          </a:bodyPr>
          <a:lstStyle/>
          <a:p>
            <a:r>
              <a:rPr lang="en-GB" sz="1200" b="1" dirty="0">
                <a:solidFill>
                  <a:schemeClr val="accent5"/>
                </a:solidFill>
                <a:latin typeface="SassoonPrimaryInfant" pitchFamily="2" charset="0"/>
              </a:rPr>
              <a:t>Statutory Guidance Links:</a:t>
            </a:r>
          </a:p>
          <a:p>
            <a:r>
              <a:rPr lang="en-GB" sz="1200" b="1" dirty="0">
                <a:latin typeface="SassoonPrimaryInfant" pitchFamily="2" charset="0"/>
              </a:rPr>
              <a:t>Topic: Caring Friendships</a:t>
            </a:r>
          </a:p>
          <a:p>
            <a:pPr marL="171450" indent="-171450">
              <a:buFont typeface="Arial" panose="020B0604020202020204" pitchFamily="34" charset="0"/>
              <a:buChar char="•"/>
            </a:pPr>
            <a:r>
              <a:rPr lang="en-GB" sz="1200" dirty="0">
                <a:latin typeface="SassoonPrimaryInfant" pitchFamily="2" charset="0"/>
              </a:rPr>
              <a:t>how important friendships are in making us feel happy and secure, and how people choose and make friends. </a:t>
            </a:r>
          </a:p>
          <a:p>
            <a:pPr marL="171450" indent="-171450">
              <a:buFont typeface="Arial" panose="020B0604020202020204" pitchFamily="34" charset="0"/>
              <a:buChar char="•"/>
            </a:pPr>
            <a:r>
              <a:rPr lang="en-GB" sz="1200" dirty="0">
                <a:latin typeface="SassoonPrimaryInfant" pitchFamily="2" charset="0"/>
              </a:rPr>
              <a:t>the characteristics of friendships, including mutual respect, truthfulness, trustworthiness, loyalty, kindness, generosity, trust, sharing interests and experiences and support with problems and difficulties. </a:t>
            </a:r>
          </a:p>
          <a:p>
            <a:pPr marL="171450" indent="-171450">
              <a:buFont typeface="Arial" panose="020B0604020202020204" pitchFamily="34" charset="0"/>
              <a:buChar char="•"/>
            </a:pPr>
            <a:r>
              <a:rPr lang="en-GB" sz="1200" dirty="0">
                <a:latin typeface="SassoonPrimaryInfant" pitchFamily="2" charset="0"/>
              </a:rPr>
              <a:t>that healthy friendships are positive and welcoming towards others, and do not make others feel lonely or excluded. </a:t>
            </a:r>
          </a:p>
          <a:p>
            <a:pPr marL="171450" indent="-171450">
              <a:buFont typeface="Arial" panose="020B0604020202020204" pitchFamily="34" charset="0"/>
              <a:buChar char="•"/>
            </a:pPr>
            <a:r>
              <a:rPr lang="en-GB" sz="1200" dirty="0">
                <a:latin typeface="SassoonPrimaryInfant" pitchFamily="2" charset="0"/>
              </a:rPr>
              <a:t>that most friendships have ups and downs, and that these can often be worked through so that the friendship is repaired or even strengthened, and that resorting to violence is never right. • how to recognise who to trust and who not to trust, how to judge when a friendship is making them feel unhappy or uncomfortable, managing conflict, how to manage these situations and how to seek help or advice from others, if needed.</a:t>
            </a:r>
            <a:endParaRPr lang="en-GB" sz="1200" b="1" dirty="0">
              <a:latin typeface="SassoonPrimaryInfant" pitchFamily="2" charset="0"/>
            </a:endParaRPr>
          </a:p>
          <a:p>
            <a:r>
              <a:rPr lang="en-GB" sz="1200" b="1" dirty="0">
                <a:latin typeface="SassoonPrimaryInfant" pitchFamily="2" charset="0"/>
              </a:rPr>
              <a:t>Topic: Respectful Relationships</a:t>
            </a:r>
          </a:p>
          <a:p>
            <a:pPr marL="171450" indent="-171450">
              <a:buFont typeface="Arial" panose="020B0604020202020204" pitchFamily="34" charset="0"/>
              <a:buChar char="•"/>
            </a:pPr>
            <a:r>
              <a:rPr lang="en-GB" sz="1200" dirty="0">
                <a:latin typeface="SassoonPrimaryInfant" pitchFamily="2" charset="0"/>
              </a:rPr>
              <a:t>the importance of respecting others, even when they are very different from them (for example, physically, in character, personality or backgrounds), or make different choices or have different preferences or beliefs. </a:t>
            </a:r>
          </a:p>
          <a:p>
            <a:pPr marL="171450" indent="-171450">
              <a:buFont typeface="Arial" panose="020B0604020202020204" pitchFamily="34" charset="0"/>
              <a:buChar char="•"/>
            </a:pPr>
            <a:r>
              <a:rPr lang="en-GB" sz="1200" dirty="0">
                <a:latin typeface="SassoonPrimaryInfant" pitchFamily="2" charset="0"/>
              </a:rPr>
              <a:t>practical steps they can take in a range of different contexts to improve or support respectful relationships. </a:t>
            </a:r>
          </a:p>
          <a:p>
            <a:pPr marL="171450" indent="-171450">
              <a:buFont typeface="Arial" panose="020B0604020202020204" pitchFamily="34" charset="0"/>
              <a:buChar char="•"/>
            </a:pPr>
            <a:r>
              <a:rPr lang="en-GB" sz="1200" dirty="0">
                <a:latin typeface="SassoonPrimaryInfant" pitchFamily="2" charset="0"/>
              </a:rPr>
              <a:t>the conventions of courtesy and manners </a:t>
            </a:r>
          </a:p>
          <a:p>
            <a:pPr marL="171450" indent="-171450">
              <a:buFont typeface="Arial" panose="020B0604020202020204" pitchFamily="34" charset="0"/>
              <a:buChar char="•"/>
            </a:pPr>
            <a:r>
              <a:rPr lang="en-GB" sz="1200" dirty="0">
                <a:latin typeface="SassoonPrimaryInfant" pitchFamily="2" charset="0"/>
              </a:rPr>
              <a:t>that in school and in wider society they can expect to be treated with respect by others, and that in turn they should show due respect to others, including those in positions of authority.</a:t>
            </a:r>
            <a:endParaRPr lang="en-GB" sz="1200" b="1" dirty="0">
              <a:latin typeface="SassoonPrimaryInfant" pitchFamily="2" charset="0"/>
            </a:endParaRPr>
          </a:p>
          <a:p>
            <a:r>
              <a:rPr lang="en-GB" sz="1200" b="1" dirty="0">
                <a:latin typeface="SassoonPrimaryInfant" pitchFamily="2" charset="0"/>
              </a:rPr>
              <a:t>Topic: Being safe</a:t>
            </a:r>
          </a:p>
          <a:p>
            <a:pPr marL="171450" indent="-171450">
              <a:buFont typeface="Arial" panose="020B0604020202020204" pitchFamily="34" charset="0"/>
              <a:buChar char="•"/>
            </a:pPr>
            <a:r>
              <a:rPr lang="en-GB" sz="1200" dirty="0">
                <a:latin typeface="SassoonPrimaryInfant" pitchFamily="2" charset="0"/>
              </a:rPr>
              <a:t>how to ask for advice or help for themselves or others, and to keep trying until they are heard.</a:t>
            </a:r>
          </a:p>
          <a:p>
            <a:pPr marL="171450" indent="-171450">
              <a:buFont typeface="Arial" panose="020B0604020202020204" pitchFamily="34" charset="0"/>
              <a:buChar char="•"/>
            </a:pPr>
            <a:r>
              <a:rPr lang="en-GB" sz="1200" dirty="0">
                <a:latin typeface="SassoonPrimaryInfant" pitchFamily="2" charset="0"/>
              </a:rPr>
              <a:t>what sorts of boundaries are appropriate in friendships with peers and others</a:t>
            </a:r>
          </a:p>
        </p:txBody>
      </p:sp>
    </p:spTree>
    <p:extLst>
      <p:ext uri="{BB962C8B-B14F-4D97-AF65-F5344CB8AC3E}">
        <p14:creationId xmlns:p14="http://schemas.microsoft.com/office/powerpoint/2010/main" val="31572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p:cNvPicPr/>
          <p:nvPr/>
        </p:nvPicPr>
        <p:blipFill>
          <a:blip r:embed="rId2">
            <a:extLst>
              <a:ext uri="{BEBA8EAE-BF5A-486C-A8C5-ECC9F3942E4B}">
                <a14:imgProps xmlns:a14="http://schemas.microsoft.com/office/drawing/2010/main">
                  <a14:imgLayer r:embed="rId3">
                    <a14:imgEffect>
                      <a14:brightnessContrast bright="4000"/>
                    </a14:imgEffect>
                  </a14:imgLayer>
                </a14:imgProps>
              </a:ext>
              <a:ext uri="{28A0092B-C50C-407E-A947-70E740481C1C}">
                <a14:useLocalDpi xmlns:a14="http://schemas.microsoft.com/office/drawing/2010/main" val="0"/>
              </a:ext>
            </a:extLst>
          </a:blip>
          <a:srcRect/>
          <a:stretch>
            <a:fillRect/>
          </a:stretch>
        </p:blipFill>
        <p:spPr bwMode="auto">
          <a:xfrm>
            <a:off x="0" y="0"/>
            <a:ext cx="3984625" cy="3865880"/>
          </a:xfrm>
          <a:prstGeom prst="rect">
            <a:avLst/>
          </a:prstGeom>
          <a:noFill/>
          <a:ln>
            <a:noFill/>
          </a:ln>
        </p:spPr>
      </p:pic>
      <p:sp>
        <p:nvSpPr>
          <p:cNvPr id="2" name="Rectangle 1"/>
          <p:cNvSpPr/>
          <p:nvPr/>
        </p:nvSpPr>
        <p:spPr>
          <a:xfrm>
            <a:off x="397238" y="221348"/>
            <a:ext cx="6970427" cy="369332"/>
          </a:xfrm>
          <a:prstGeom prst="rect">
            <a:avLst/>
          </a:prstGeom>
        </p:spPr>
        <p:txBody>
          <a:bodyPr wrap="square">
            <a:spAutoFit/>
          </a:bodyPr>
          <a:lstStyle/>
          <a:p>
            <a:pPr algn="ctr">
              <a:spcAft>
                <a:spcPts val="0"/>
              </a:spcAft>
            </a:pPr>
            <a:r>
              <a:rPr lang="en-US" b="1" dirty="0">
                <a:solidFill>
                  <a:srgbClr val="215968"/>
                </a:solidFill>
                <a:latin typeface="SassoonPrimaryInfant" pitchFamily="2" charset="0"/>
                <a:ea typeface="Calibri" panose="020F0502020204030204" pitchFamily="34" charset="0"/>
                <a:cs typeface="Calibri" panose="020F0502020204030204" pitchFamily="34" charset="0"/>
              </a:rPr>
              <a:t>Year 2 Autumn 1 PSHE Information Leaflet</a:t>
            </a:r>
            <a:endParaRPr lang="en-GB" sz="1200" b="1" dirty="0">
              <a:latin typeface="SassoonPrimaryInfant" pitchFamily="2" charset="0"/>
              <a:ea typeface="Calibri" panose="020F0502020204030204" pitchFamily="34" charset="0"/>
              <a:cs typeface="Times New Roman" panose="02020603050405020304" pitchFamily="18" charset="0"/>
            </a:endParaRPr>
          </a:p>
        </p:txBody>
      </p:sp>
      <p:sp>
        <p:nvSpPr>
          <p:cNvPr id="3" name="TextBox 2"/>
          <p:cNvSpPr txBox="1"/>
          <p:nvPr/>
        </p:nvSpPr>
        <p:spPr>
          <a:xfrm>
            <a:off x="182880" y="851424"/>
            <a:ext cx="7184785" cy="9510296"/>
          </a:xfrm>
          <a:prstGeom prst="rect">
            <a:avLst/>
          </a:prstGeom>
          <a:noFill/>
          <a:ln w="25400">
            <a:solidFill>
              <a:schemeClr val="accent1"/>
            </a:solidFill>
          </a:ln>
        </p:spPr>
        <p:txBody>
          <a:bodyPr wrap="square" rtlCol="0">
            <a:spAutoFit/>
          </a:bodyPr>
          <a:lstStyle/>
          <a:p>
            <a:r>
              <a:rPr lang="en-GB" sz="1200" b="1" dirty="0">
                <a:solidFill>
                  <a:schemeClr val="accent5"/>
                </a:solidFill>
                <a:latin typeface="SassoonPrimaryInfant" pitchFamily="2" charset="0"/>
              </a:rPr>
              <a:t>Below are some examples of resources that will be used within the lessons:</a:t>
            </a: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a:p>
            <a:endParaRPr lang="en-GB" sz="1200" b="1" dirty="0">
              <a:solidFill>
                <a:schemeClr val="accent5"/>
              </a:solidFill>
              <a:latin typeface="SassoonPrimaryInfant" pitchFamily="2" charset="0"/>
            </a:endParaRPr>
          </a:p>
        </p:txBody>
      </p:sp>
      <p:sp>
        <p:nvSpPr>
          <p:cNvPr id="20" name="Rectangle 19"/>
          <p:cNvSpPr/>
          <p:nvPr/>
        </p:nvSpPr>
        <p:spPr>
          <a:xfrm>
            <a:off x="725214" y="499913"/>
            <a:ext cx="6394529" cy="338554"/>
          </a:xfrm>
          <a:prstGeom prst="rect">
            <a:avLst/>
          </a:prstGeom>
        </p:spPr>
        <p:txBody>
          <a:bodyPr wrap="square">
            <a:spAutoFit/>
          </a:bodyPr>
          <a:lstStyle/>
          <a:p>
            <a:pPr lvl="0" algn="ctr"/>
            <a:r>
              <a:rPr lang="en-GB" sz="1600" b="1" dirty="0">
                <a:solidFill>
                  <a:srgbClr val="FF0000"/>
                </a:solidFill>
                <a:latin typeface="SassoonPrimaryInfant" pitchFamily="2" charset="0"/>
              </a:rPr>
              <a:t>Respecting Ourselves and Others; Families and Friendships</a:t>
            </a:r>
            <a:endParaRPr lang="en-GB" sz="1600" dirty="0">
              <a:solidFill>
                <a:srgbClr val="FF0000"/>
              </a:solidFill>
              <a:latin typeface="SassoonPrimaryInfant" pitchFamily="2" charset="0"/>
            </a:endParaRPr>
          </a:p>
        </p:txBody>
      </p:sp>
      <p:pic>
        <p:nvPicPr>
          <p:cNvPr id="5" name="Picture 4">
            <a:extLst>
              <a:ext uri="{FF2B5EF4-FFF2-40B4-BE49-F238E27FC236}">
                <a16:creationId xmlns:a16="http://schemas.microsoft.com/office/drawing/2014/main" id="{5BBCD3AB-9597-45C7-8FC4-EFAF89DA1E9C}"/>
              </a:ext>
            </a:extLst>
          </p:cNvPr>
          <p:cNvPicPr>
            <a:picLocks noChangeAspect="1"/>
          </p:cNvPicPr>
          <p:nvPr/>
        </p:nvPicPr>
        <p:blipFill>
          <a:blip r:embed="rId4"/>
          <a:stretch>
            <a:fillRect/>
          </a:stretch>
        </p:blipFill>
        <p:spPr>
          <a:xfrm>
            <a:off x="977208" y="1442104"/>
            <a:ext cx="5596128" cy="3637732"/>
          </a:xfrm>
          <a:prstGeom prst="rect">
            <a:avLst/>
          </a:prstGeom>
        </p:spPr>
      </p:pic>
      <p:pic>
        <p:nvPicPr>
          <p:cNvPr id="7" name="Picture 6">
            <a:extLst>
              <a:ext uri="{FF2B5EF4-FFF2-40B4-BE49-F238E27FC236}">
                <a16:creationId xmlns:a16="http://schemas.microsoft.com/office/drawing/2014/main" id="{47932EC6-71C8-4988-8350-EC7A65EAD4C2}"/>
              </a:ext>
            </a:extLst>
          </p:cNvPr>
          <p:cNvPicPr>
            <a:picLocks noChangeAspect="1"/>
          </p:cNvPicPr>
          <p:nvPr/>
        </p:nvPicPr>
        <p:blipFill>
          <a:blip r:embed="rId5"/>
          <a:stretch>
            <a:fillRect/>
          </a:stretch>
        </p:blipFill>
        <p:spPr>
          <a:xfrm>
            <a:off x="261578" y="5271654"/>
            <a:ext cx="3546520" cy="3978055"/>
          </a:xfrm>
          <a:prstGeom prst="rect">
            <a:avLst/>
          </a:prstGeom>
        </p:spPr>
      </p:pic>
      <p:pic>
        <p:nvPicPr>
          <p:cNvPr id="9" name="Picture 8">
            <a:extLst>
              <a:ext uri="{FF2B5EF4-FFF2-40B4-BE49-F238E27FC236}">
                <a16:creationId xmlns:a16="http://schemas.microsoft.com/office/drawing/2014/main" id="{9A08510B-BB17-4575-806F-D1880C92A1E0}"/>
              </a:ext>
            </a:extLst>
          </p:cNvPr>
          <p:cNvPicPr>
            <a:picLocks noChangeAspect="1"/>
          </p:cNvPicPr>
          <p:nvPr/>
        </p:nvPicPr>
        <p:blipFill>
          <a:blip r:embed="rId6"/>
          <a:stretch>
            <a:fillRect/>
          </a:stretch>
        </p:blipFill>
        <p:spPr>
          <a:xfrm>
            <a:off x="3808098" y="5233685"/>
            <a:ext cx="3431301" cy="4606704"/>
          </a:xfrm>
          <a:prstGeom prst="rect">
            <a:avLst/>
          </a:prstGeom>
        </p:spPr>
      </p:pic>
    </p:spTree>
    <p:extLst>
      <p:ext uri="{BB962C8B-B14F-4D97-AF65-F5344CB8AC3E}">
        <p14:creationId xmlns:p14="http://schemas.microsoft.com/office/powerpoint/2010/main" val="1891850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3446</TotalTime>
  <Words>899</Words>
  <Application>Microsoft Office PowerPoint</Application>
  <PresentationFormat>Custom</PresentationFormat>
  <Paragraphs>98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SassoonPrimaryInfant</vt:lpstr>
      <vt:lpstr>Office Theme</vt:lpstr>
      <vt:lpstr>PowerPoint Presentation</vt:lpstr>
      <vt:lpstr>PowerPoint Presentation</vt:lpstr>
      <vt:lpstr>PowerPoint Presentation</vt:lpstr>
    </vt:vector>
  </TitlesOfParts>
  <Company>Remedian IT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Adamson</dc:creator>
  <cp:lastModifiedBy>Abbie Campbell</cp:lastModifiedBy>
  <cp:revision>73</cp:revision>
  <dcterms:created xsi:type="dcterms:W3CDTF">2021-02-22T12:06:18Z</dcterms:created>
  <dcterms:modified xsi:type="dcterms:W3CDTF">2025-07-28T09:14:45Z</dcterms:modified>
</cp:coreProperties>
</file>