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5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69" r:id="rId27"/>
    <p:sldId id="283" r:id="rId28"/>
    <p:sldId id="285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29A98-23FD-481A-9965-13E808098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E1B11B-F1D2-4ED8-893B-E6735EAA8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8E684-C8DF-49D5-834F-4C7C07A99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24B6D-90DC-4415-B553-96D650693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CE13D-5311-4418-B947-F436139F2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68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D518-0534-4369-8A8A-58AE0B80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F77E2-9B55-43EE-AA48-1D534E1A9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89222-AF27-4D2E-9CC1-649395B2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6B0ED-A26E-4806-A4CC-FA9145C8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A2099-0A22-4CF0-A062-2C4FDE2E5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70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E1DB3-4BC9-4BE1-AAD2-C472359AC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1EFE9-D5A1-46B9-B0DD-56B1B7029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FB676-1AD6-414E-9B04-F2471A85A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11013-A289-4300-951B-FBD26DDE1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06913-ED91-4A59-8B0E-C4267BFCE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99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F0E1-928B-4322-8B3A-521E1133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73F68-6758-4EC0-96D2-6C7B89D71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D17EE-4BA0-4297-942F-C73FD3002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45DA8-A866-4D25-A4F2-98119B4A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5C5E0-ACCC-462E-A74F-E6E02853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9041A-D397-4DB5-A820-E28AF5F23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46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9D9C-29AB-43DD-81BD-53D051B33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302E5-A73E-4B6E-9DEE-60EBAC02E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A43B0-C0F2-4A30-8D2E-D8C42387E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F4E017-E1A6-4A9B-B900-8125D2FC0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3B599B-03C2-4788-BFFF-311A3C5FB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C18D4-6C5C-41AE-B72E-A9F64C1A4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CB85B7-052C-49B2-8D57-9794959E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F96E27-2ED2-4DB1-ABB4-FEE6B62DC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13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3FB0C-F46F-4AC2-A5AF-88785D48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92027-39C7-4546-AD8D-27B1E7173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85D61-1751-4430-B082-0759341EE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6CC20-1CCC-4747-9F9C-732563FE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81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43B29-744D-44C8-B8F1-20C8A74A7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A96982-2882-4C0C-ACC7-B1A466ED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5B3F2-E1E9-4739-9003-AD916AE3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174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F3EAD-7315-4559-AFB9-4F57B609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8B302-B684-438F-8145-F7E09DB9C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F0792-775D-4540-BC54-FE94007A0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E6DB4-7896-4336-AE5F-01918D099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21CBF-1BEB-4CBA-B254-D59C7B2C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45B4C-2C00-4B0B-B8F1-2A0ACEF6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6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86FAA-DE1F-4E94-BE83-1E0C2532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71FF4A-DD69-4A1F-A182-5A8EC44FF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7F5BE-3FA4-41D0-B18A-F279A7A1D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72F32-7899-4C7E-85AE-FB544A4F2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9A5A1-A0E9-4335-926C-0E94C6984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CEA4A-1770-43A8-A7A0-0464C3BE4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3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EA6F2-B800-40D5-A7EF-B452236A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CEB90-1702-4267-8518-9BFCADDFA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91551-CC02-4C4D-BD9A-2457B63A4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400DC-35A5-4D83-A965-D4CE15BF7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E97AD-EE6C-4D31-9DF3-72EE7DD2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22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37F883-D481-4491-9AE7-A2A6C2660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F05E0-1AE7-4ABA-A311-5A9A9F417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5E817-96EF-498C-83F8-55B7D5519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37E55-EFB0-40E1-92D4-7CF27DD93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58A79-B570-497F-98DC-759A4B73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86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64CB3B-1660-4AF6-ABA2-63BC8D33D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DD18E-61CC-4562-B8E7-A2F42C0BD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3F306-D0BF-48A0-8D19-A9EFE83D5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53E5C-A2CB-48A8-AE4B-1287B114094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ED03D-190E-49C6-956B-4E53B3BB0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56A80-45B2-4BBC-9638-E4A8AC7AB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1A6D8-74BD-4B9C-B5A8-D0E0B38320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59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2.m4a"/><Relationship Id="rId16" Type="http://schemas.openxmlformats.org/officeDocument/2006/relationships/image" Target="../media/image1.png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3.m4a"/><Relationship Id="rId16" Type="http://schemas.openxmlformats.org/officeDocument/2006/relationships/image" Target="../media/image1.png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4.m4a"/><Relationship Id="rId16" Type="http://schemas.openxmlformats.org/officeDocument/2006/relationships/image" Target="../media/image1.png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5.m4a"/><Relationship Id="rId16" Type="http://schemas.openxmlformats.org/officeDocument/2006/relationships/image" Target="../media/image1.png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6.m4a"/><Relationship Id="rId16" Type="http://schemas.openxmlformats.org/officeDocument/2006/relationships/image" Target="../media/image1.png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7.m4a"/><Relationship Id="rId16" Type="http://schemas.openxmlformats.org/officeDocument/2006/relationships/image" Target="../media/image1.png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8.m4a"/><Relationship Id="rId16" Type="http://schemas.openxmlformats.org/officeDocument/2006/relationships/image" Target="../media/image1.png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9.m4a"/><Relationship Id="rId16" Type="http://schemas.openxmlformats.org/officeDocument/2006/relationships/image" Target="../media/image1.png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0.m4a"/><Relationship Id="rId16" Type="http://schemas.openxmlformats.org/officeDocument/2006/relationships/image" Target="../media/image1.png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1.m4a"/><Relationship Id="rId16" Type="http://schemas.openxmlformats.org/officeDocument/2006/relationships/image" Target="../media/image1.png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2.m4a"/><Relationship Id="rId16" Type="http://schemas.openxmlformats.org/officeDocument/2006/relationships/image" Target="../media/image1.png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3.m4a"/><Relationship Id="rId16" Type="http://schemas.openxmlformats.org/officeDocument/2006/relationships/image" Target="../media/image1.png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23.m4a"/><Relationship Id="rId16" Type="http://schemas.openxmlformats.org/officeDocument/2006/relationships/image" Target="../media/image1.png"/><Relationship Id="rId1" Type="http://schemas.microsoft.com/office/2007/relationships/media" Target="../media/media23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1D6F7-C13C-4CE8-8E8A-0DC3A8605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60108"/>
          </a:xfrm>
        </p:spPr>
        <p:txBody>
          <a:bodyPr/>
          <a:lstStyle/>
          <a:p>
            <a:r>
              <a:rPr lang="en-GB" dirty="0"/>
              <a:t>A new way to teach</a:t>
            </a:r>
            <a:br>
              <a:rPr lang="en-GB" dirty="0"/>
            </a:br>
            <a:r>
              <a:rPr lang="en-GB" b="1" dirty="0">
                <a:solidFill>
                  <a:srgbClr val="0070C0"/>
                </a:solidFill>
              </a:rPr>
              <a:t>Telling the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69EB7B-7635-482B-B76D-A2DB0CF57570}"/>
              </a:ext>
            </a:extLst>
          </p:cNvPr>
          <p:cNvSpPr txBox="1"/>
          <p:nvPr/>
        </p:nvSpPr>
        <p:spPr>
          <a:xfrm>
            <a:off x="618564" y="5871882"/>
            <a:ext cx="781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Mrs Wendy Edwards</a:t>
            </a:r>
          </a:p>
          <a:p>
            <a:r>
              <a:rPr lang="en-GB" dirty="0">
                <a:solidFill>
                  <a:srgbClr val="0070C0"/>
                </a:solidFill>
              </a:rPr>
              <a:t>Alvanley and Manley Village School 2026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56DC36A-B8E0-4E7D-AC74-AF26628C4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4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99"/>
    </mc:Choice>
    <mc:Fallback xmlns="">
      <p:transition spd="slow" advTm="13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59" y="1532882"/>
            <a:ext cx="1078323" cy="1434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376" y="4423154"/>
            <a:ext cx="1125002" cy="15058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471" y="380072"/>
            <a:ext cx="977058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3343" y="2394139"/>
            <a:ext cx="1031353" cy="1325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8219" y="5004637"/>
            <a:ext cx="1097781" cy="1325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573" y="1690688"/>
            <a:ext cx="882394" cy="11579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1951" y="2868333"/>
            <a:ext cx="1031354" cy="13362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5573" y="4423152"/>
            <a:ext cx="1151558" cy="15058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83538" y="273146"/>
            <a:ext cx="1099525" cy="14175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4354" y="2967317"/>
            <a:ext cx="1074466" cy="14360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05204" y="2250099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97391" y="3740568"/>
            <a:ext cx="1007813" cy="132556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2001840-6FB5-44E2-9A4D-C351F6E55A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97"/>
    </mc:Choice>
    <mc:Fallback xmlns="">
      <p:transition spd="slow" advTm="34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2447930" y="4393681"/>
            <a:ext cx="7045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1</a:t>
            </a:r>
          </a:p>
          <a:p>
            <a:r>
              <a:rPr lang="en-GB" b="1" dirty="0">
                <a:solidFill>
                  <a:srgbClr val="0070C0"/>
                </a:solidFill>
              </a:rPr>
              <a:t>Put the number cards 1 – 12 in order.</a:t>
            </a:r>
          </a:p>
          <a:p>
            <a:r>
              <a:rPr lang="en-GB" b="1" dirty="0">
                <a:solidFill>
                  <a:srgbClr val="0070C0"/>
                </a:solidFill>
              </a:rPr>
              <a:t>Start with numbers in a straight line.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C3F0A079-492F-4002-B5E8-ACE5DDD603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2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92"/>
    </mc:Choice>
    <mc:Fallback xmlns="">
      <p:transition spd="slow" advTm="34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3211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2</a:t>
            </a:r>
          </a:p>
          <a:p>
            <a:r>
              <a:rPr lang="en-GB" b="1" dirty="0">
                <a:solidFill>
                  <a:srgbClr val="0070C0"/>
                </a:solidFill>
              </a:rPr>
              <a:t>Introduce the ‘hour’ hand.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o’clock times.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282121" y="3639671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1064229" y="4004127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1 o’clock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42D4F801-9A61-438E-AF92-22D2C61118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3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97"/>
    </mc:Choice>
    <mc:Fallback xmlns="">
      <p:transition spd="slow" advTm="37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3211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2</a:t>
            </a:r>
          </a:p>
          <a:p>
            <a:r>
              <a:rPr lang="en-GB" b="1" dirty="0">
                <a:solidFill>
                  <a:srgbClr val="0070C0"/>
                </a:solidFill>
              </a:rPr>
              <a:t>Introduce the ‘hour’ hand.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o’clock times.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1245360" y="3615052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1962730" y="4004127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2 o’clock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5629ADAA-EB05-4CE9-BC85-F8A7FF4FC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4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70"/>
    </mc:Choice>
    <mc:Fallback xmlns="">
      <p:transition spd="slow" advTm="55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3211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2</a:t>
            </a:r>
          </a:p>
          <a:p>
            <a:r>
              <a:rPr lang="en-GB" b="1" dirty="0">
                <a:solidFill>
                  <a:srgbClr val="0070C0"/>
                </a:solidFill>
              </a:rPr>
              <a:t>Introduce the ‘hour’ hand.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o’clock times.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2176748" y="3615052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2787483" y="3985285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3 o’clock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29D6279A-D7A2-4199-A745-798F06F71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1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25"/>
    </mc:Choice>
    <mc:Fallback xmlns="">
      <p:transition spd="slow" advTm="26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3211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2</a:t>
            </a:r>
          </a:p>
          <a:p>
            <a:r>
              <a:rPr lang="en-GB" b="1" dirty="0">
                <a:solidFill>
                  <a:srgbClr val="0070C0"/>
                </a:solidFill>
              </a:rPr>
              <a:t>Introduce the ‘hour’ hand.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o’clock times.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10065488" y="3780876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7441902" y="3985285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11 o’clock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DDD1ABF8-D12C-440E-A905-9EF3CCBD7E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6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70"/>
    </mc:Choice>
    <mc:Fallback xmlns="">
      <p:transition spd="slow" advTm="29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901833" y="5273709"/>
            <a:ext cx="6044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3</a:t>
            </a:r>
          </a:p>
          <a:p>
            <a:r>
              <a:rPr lang="en-GB" b="1" dirty="0">
                <a:solidFill>
                  <a:srgbClr val="0070C0"/>
                </a:solidFill>
              </a:rPr>
              <a:t>Explore ‘What happens after 12 o’clock?’</a:t>
            </a:r>
          </a:p>
          <a:p>
            <a:r>
              <a:rPr lang="en-GB" b="1" dirty="0">
                <a:solidFill>
                  <a:srgbClr val="0070C0"/>
                </a:solidFill>
              </a:rPr>
              <a:t>Show that we go back to 1 o’clock.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11082616" y="3780876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CD7BD494-D441-43C4-897D-C7F169B8B3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9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72"/>
    </mc:Choice>
    <mc:Fallback xmlns="">
      <p:transition spd="slow" advTm="28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4 0.00139 L -0.0224 0.00139 C -0.0362 0.00024 -0.04987 -0.00254 -0.06367 -0.00254 C -0.09206 -0.00254 -0.12044 -0.00023 -0.14896 0.00139 C -0.1582 0.00209 -0.16758 0.00348 -0.17682 0.00417 C -0.18516 0.00463 -0.19349 0.00486 -0.20182 0.00533 C -0.20872 0.00672 -0.21562 0.00787 -0.22253 0.00926 C -0.23112 0.01135 -0.24505 0.01621 -0.25339 0.01852 C -0.26289 0.0213 -0.27253 0.02338 -0.28203 0.02639 C -0.28776 0.02824 -0.29323 0.03149 -0.29896 0.03287 C -0.30677 0.03473 -0.31458 0.03473 -0.32253 0.03542 C -0.33125 0.0382 -0.3401 0.04144 -0.34896 0.04329 C -0.35508 0.04468 -0.3612 0.04399 -0.36732 0.04468 C -0.37422 0.04537 -0.38099 0.0463 -0.38789 0.04723 C -0.40977 0.0463 -0.4112 0.04792 -0.4276 0.04329 C -0.43646 0.04074 -0.44049 0.03774 -0.45039 0.03287 C -0.45404 0.03102 -0.45768 0.02917 -0.46146 0.02755 C -0.46589 0.0257 -0.47591 0.0213 -0.48125 0.01991 C -0.4849 0.01875 -0.48867 0.01829 -0.49232 0.01713 C -0.49505 0.01644 -0.49766 0.01528 -0.50039 0.01459 C -0.50208 0.01412 -0.50378 0.01366 -0.5056 0.0132 L -0.57096 0.01598 C -0.57617 0.01621 -0.58138 0.01598 -0.58646 0.01713 C -0.62891 0.02755 -0.58125 0.02153 -0.61654 0.025 L -0.62904 0.02755 C -0.63177 0.02824 -0.63451 0.02848 -0.63711 0.02894 C -0.64062 0.02963 -0.64401 0.03102 -0.64753 0.03149 C -0.65234 0.03241 -0.65729 0.03241 -0.66211 0.03287 L -0.67461 0.03426 C -0.67708 0.03473 -0.68164 0.03588 -0.68424 0.03681 C -0.68646 0.0375 -0.68867 0.03866 -0.69089 0.03936 C -0.69206 0.04074 -0.69323 0.04213 -0.69453 0.04329 C -0.6957 0.04445 -0.69714 0.04468 -0.69818 0.04607 C -0.69909 0.04699 -0.69961 0.04861 -0.70039 0.05 C -0.7043 0.04746 -0.70703 0.0463 -0.71068 0.04213 C -0.71185 0.04074 -0.71263 0.03843 -0.71367 0.03681 C -0.71615 0.03287 -0.71784 0.03149 -0.72096 0.02894 C -0.72174 0.02848 -0.72253 0.02801 -0.72318 0.02755 C -0.72461 0.02524 -0.725 0.02408 -0.72682 0.02246 C -0.72799 0.02153 -0.73112 0.02014 -0.73203 0.01991 C -0.73633 0.01204 -0.73359 0.01482 -0.74089 0.0132 C -0.7474 0.00949 -0.74375 0.01088 -0.75182 0.00926 C -0.75286 0.0088 -0.75391 0.00857 -0.75482 0.00811 C -0.7556 0.00764 -0.75625 0.00695 -0.75703 0.00672 C -0.75846 0.00625 -0.76003 0.00602 -0.76146 0.00533 C -0.76224 0.0051 -0.76289 0.0044 -0.76367 0.00417 C -0.76667 0.00255 -0.76758 0.00255 -0.77096 0.00139 C -0.77669 -0.00185 -0.77135 0.00093 -0.78346 -0.00115 C -0.78529 -0.00139 -0.78698 -0.00208 -0.78867 -0.00254 C -0.79323 -0.00509 -0.78854 -0.00254 -0.79596 -0.00509 C -0.79701 -0.00532 -0.79792 -0.00601 -0.79896 -0.00648 C -0.80312 -0.00787 -0.8056 -0.0081 -0.81003 -0.00902 C -0.8168 -0.01296 -0.81289 -0.01111 -0.82174 -0.01412 C -0.82292 -0.01458 -0.82422 -0.01551 -0.82539 -0.01551 L -0.84375 -0.01689 C -0.85378 -0.02129 -0.83555 -0.01342 -0.86211 -0.01944 C -0.86302 -0.01967 -0.86354 -0.02129 -0.86432 -0.02199 C -0.8651 -0.02268 -0.86589 -0.02268 -0.86654 -0.02338 C -0.86732 -0.02407 -0.86797 -0.02569 -0.86875 -0.02592 C -0.8707 -0.02662 -0.87266 -0.02592 -0.87461 -0.02592 L -0.87174 -0.02592 " pathEditMode="relative" ptsTypes="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212" y="395218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440" y="776848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555" y="1273038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86" y="2555334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323" y="3854518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024" y="4054425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6161" y="4327529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3482" y="406162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7306" y="359045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467" y="2530665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8285" y="143934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0645" y="785647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604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4</a:t>
            </a:r>
          </a:p>
          <a:p>
            <a:r>
              <a:rPr lang="en-GB" b="1" dirty="0">
                <a:solidFill>
                  <a:srgbClr val="0070C0"/>
                </a:solidFill>
              </a:rPr>
              <a:t>We are ready to put the numbers in the familiar ‘clock ‘circle.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 rot="2173857">
            <a:off x="6448388" y="2195683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F3EF1D-CD11-4401-829D-2124DF6A9BD8}"/>
              </a:ext>
            </a:extLst>
          </p:cNvPr>
          <p:cNvSpPr txBox="1"/>
          <p:nvPr/>
        </p:nvSpPr>
        <p:spPr>
          <a:xfrm>
            <a:off x="9356437" y="1303219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1 o’clock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E0222527-ED3B-40F5-879C-1AA4640C23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6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64"/>
    </mc:Choice>
    <mc:Fallback xmlns="">
      <p:transition spd="slow" advTm="66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1" y="87466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440" y="776848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555" y="1273038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86" y="2555334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323" y="3854518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024" y="4054425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6161" y="4327529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3482" y="406162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7306" y="359045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467" y="2530665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8285" y="143934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0645" y="785647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604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4</a:t>
            </a:r>
          </a:p>
          <a:p>
            <a:r>
              <a:rPr lang="en-GB" b="1" dirty="0">
                <a:solidFill>
                  <a:srgbClr val="0070C0"/>
                </a:solidFill>
              </a:rPr>
              <a:t>We are ready to put the numbers in the familiar ‘clock ‘circle.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 rot="2173857">
            <a:off x="6448388" y="2195683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F3EF1D-CD11-4401-829D-2124DF6A9BD8}"/>
              </a:ext>
            </a:extLst>
          </p:cNvPr>
          <p:cNvSpPr txBox="1"/>
          <p:nvPr/>
        </p:nvSpPr>
        <p:spPr>
          <a:xfrm>
            <a:off x="9356437" y="1303219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1 o’clock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8DB1DC1C-6D75-40E2-8CBE-4112440080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2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1"/>
    </mc:Choice>
    <mc:Fallback xmlns="">
      <p:transition spd="slow" advTm="8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36" y="167894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440" y="776848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555" y="1273038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86" y="2555334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323" y="3854518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024" y="4054425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6161" y="4327529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3482" y="406162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7306" y="359045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467" y="2530665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8285" y="143934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0645" y="785647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604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4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o’clock times.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 rot="3569455">
            <a:off x="6526922" y="2268839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F3EF1D-CD11-4401-829D-2124DF6A9BD8}"/>
              </a:ext>
            </a:extLst>
          </p:cNvPr>
          <p:cNvSpPr txBox="1"/>
          <p:nvPr/>
        </p:nvSpPr>
        <p:spPr>
          <a:xfrm>
            <a:off x="9356437" y="1303219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2 o’clock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43D14D48-F679-4E73-AB97-82A4A4263C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8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40"/>
    </mc:Choice>
    <mc:Fallback xmlns="">
      <p:transition spd="slow" advTm="14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3" y="132729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440" y="776848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555" y="1273038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86" y="2555334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323" y="3854518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024" y="4054425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6161" y="4327529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3482" y="406162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7306" y="359045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467" y="2530665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8285" y="143934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0645" y="785647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604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4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o’clock times.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 rot="5400000">
            <a:off x="6580537" y="2567324"/>
            <a:ext cx="542365" cy="101486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F3EF1D-CD11-4401-829D-2124DF6A9BD8}"/>
              </a:ext>
            </a:extLst>
          </p:cNvPr>
          <p:cNvSpPr txBox="1"/>
          <p:nvPr/>
        </p:nvSpPr>
        <p:spPr>
          <a:xfrm>
            <a:off x="9356437" y="1303219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3 o’clock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A14FED8A-BCBA-46D7-A541-32D3D123ED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1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24"/>
    </mc:Choice>
    <mc:Fallback xmlns="">
      <p:transition spd="slow" advTm="11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3" y="87466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o’clock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440" y="776848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555" y="1273038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86" y="2555334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323" y="3854518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024" y="4054425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6161" y="4327529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3482" y="406162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7306" y="359045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467" y="2530665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8285" y="143934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10645" y="785647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6044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7</a:t>
            </a:r>
          </a:p>
          <a:p>
            <a:r>
              <a:rPr lang="en-GB" b="1" dirty="0">
                <a:solidFill>
                  <a:srgbClr val="0070C0"/>
                </a:solidFill>
              </a:rPr>
              <a:t>Explore ‘What happens after 12 o’clock?’</a:t>
            </a:r>
          </a:p>
          <a:p>
            <a:r>
              <a:rPr lang="en-GB" b="1" dirty="0">
                <a:solidFill>
                  <a:srgbClr val="0070C0"/>
                </a:solidFill>
              </a:rPr>
              <a:t>Show that we go back to 1 o’clock.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6045259" y="2265825"/>
            <a:ext cx="542365" cy="101486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F3EF1D-CD11-4401-829D-2124DF6A9BD8}"/>
              </a:ext>
            </a:extLst>
          </p:cNvPr>
          <p:cNvSpPr txBox="1"/>
          <p:nvPr/>
        </p:nvSpPr>
        <p:spPr>
          <a:xfrm>
            <a:off x="9356437" y="1303219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12 o’clock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8A9FE34-E24C-499B-9756-58A04AC9A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6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20"/>
    </mc:Choice>
    <mc:Fallback xmlns="">
      <p:transition spd="slow" advTm="8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9EC30-1324-42E4-B11E-AED44A452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73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Resist the temptation to rush on to half past until your child has mastered o’clock.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11822-7F83-4C2B-84DE-B7950455E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521" y="2266724"/>
            <a:ext cx="2572109" cy="323895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75F1BCB-60F8-44CC-ACFD-C30563B63A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5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06"/>
    </mc:Choice>
    <mc:Fallback xmlns="">
      <p:transition spd="slow" advTm="21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half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020" y="2177939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346" y="2177939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375" y="2230222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400" y="2209337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3012" y="2182103"/>
            <a:ext cx="906581" cy="11897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9161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8</a:t>
            </a:r>
          </a:p>
          <a:p>
            <a:r>
              <a:rPr lang="en-GB" b="1" dirty="0">
                <a:solidFill>
                  <a:srgbClr val="0070C0"/>
                </a:solidFill>
              </a:rPr>
              <a:t>Spread the cards out in a line again. Leave a bit more of a gap now.</a:t>
            </a:r>
          </a:p>
          <a:p>
            <a:r>
              <a:rPr lang="en-GB" b="1" dirty="0">
                <a:solidFill>
                  <a:srgbClr val="0070C0"/>
                </a:solidFill>
              </a:rPr>
              <a:t>Explain that, because the hour hand is half way between 1 and 2, we say it is ‘half past 1’.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1348921" y="3612777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2148085" y="4001852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half past 1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D9447F66-41FA-4A5D-9CFC-B0DFC932CD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99"/>
    </mc:Choice>
    <mc:Fallback xmlns="">
      <p:transition spd="slow" advTm="71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half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020" y="2177939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346" y="2177939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375" y="2230222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400" y="2209337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3012" y="2182103"/>
            <a:ext cx="906581" cy="11897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9161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5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making other half past times.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3437698" y="3612777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4791661" y="4066344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half past 2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C5D6B19-66CB-4ADD-82D2-A6D0E3B78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8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29"/>
    </mc:Choice>
    <mc:Fallback xmlns="">
      <p:transition spd="slow" advTm="20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half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020" y="2177939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346" y="2177939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375" y="2230222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400" y="2209337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3012" y="2182103"/>
            <a:ext cx="906581" cy="11897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9161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8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making other half past times.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5586443" y="3464592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9AB31-499D-4F50-B7C8-D83876ED4EDF}"/>
              </a:ext>
            </a:extLst>
          </p:cNvPr>
          <p:cNvSpPr txBox="1"/>
          <p:nvPr/>
        </p:nvSpPr>
        <p:spPr>
          <a:xfrm>
            <a:off x="6593567" y="4038333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half past 3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17502C7-EB64-4187-BEE7-1598C53BB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9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92"/>
    </mc:Choice>
    <mc:Fallback xmlns="">
      <p:transition spd="slow" advTm="25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half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849" y="2149627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231" y="2150272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3738" y="2128804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6205" y="2128804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6712" y="2087849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5985" y="2028549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901833" y="5273709"/>
            <a:ext cx="6044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8</a:t>
            </a:r>
          </a:p>
          <a:p>
            <a:r>
              <a:rPr lang="en-GB" b="1" dirty="0">
                <a:solidFill>
                  <a:srgbClr val="0070C0"/>
                </a:solidFill>
              </a:rPr>
              <a:t>Explore ‘What happens after half past 12.</a:t>
            </a:r>
          </a:p>
          <a:p>
            <a:r>
              <a:rPr lang="en-GB" b="1" dirty="0">
                <a:solidFill>
                  <a:srgbClr val="0070C0"/>
                </a:solidFill>
              </a:rPr>
              <a:t>Show that we go back to 1 o’clock.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11477063" y="3482197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C7DB927-17E1-44B0-9399-97FF50EA82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18"/>
    </mc:Choice>
    <mc:Fallback xmlns="">
      <p:transition spd="slow" advTm="15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1 0.00324 L -0.02461 0.00324 L -0.0776 0.00439 C -0.08333 0.00486 -0.08893 0.00625 -0.09453 0.00717 C -0.09818 0.00763 -0.10182 0.00787 -0.1056 0.00833 C -0.11041 0.00925 -0.11536 0.01018 -0.12031 0.01111 C -0.12318 0.01157 -0.12617 0.0118 -0.12903 0.01226 L -0.17617 0.01111 C -0.18281 0.01064 -0.18932 0.00972 -0.19596 0.00972 C -0.20573 0.00972 -0.20755 0.01273 -0.2181 0.01365 C -0.23073 0.01458 -0.24349 0.01458 -0.25625 0.01504 C -0.2668 0.02245 -0.25768 0.01666 -0.28125 0.01875 C -0.28398 0.01921 -0.28672 0.01967 -0.28932 0.02013 C -0.32044 0.02476 -0.35156 0.02546 -0.38268 0.02662 C -0.38815 0.028 -0.39349 0.02986 -0.39896 0.03055 C -0.40599 0.03171 -0.41315 0.03078 -0.42018 0.03194 C -0.42331 0.0324 -0.42604 0.03495 -0.42903 0.03587 C -0.43203 0.0368 -0.43489 0.03703 -0.43789 0.03726 C -0.44518 0.03773 -0.4526 0.03796 -0.45989 0.03842 L -0.51068 0.03726 C -0.55651 0.03726 -0.54492 0.03495 -0.56653 0.03981 L -0.61146 0.03842 C -0.64075 0.03842 -0.6418 0.03888 -0.66289 0.0412 C -0.675 0.04421 -0.67591 0.04513 -0.6901 0.04513 L -0.79818 0.04375 L -0.82174 0.0412 C -0.82461 0.04074 -0.8276 0.0405 -0.83047 0.03981 C -0.83177 0.03958 -0.83294 0.03888 -0.83424 0.03842 C -0.83568 0.03796 -0.83711 0.0375 -0.83854 0.03726 C -0.84075 0.03657 -0.84297 0.03657 -0.84518 0.03587 C -0.84765 0.03518 -0.85013 0.03425 -0.8526 0.03333 C -0.85351 0.03287 -0.85456 0.03217 -0.85547 0.03194 C -0.85846 0.03101 -0.86146 0.03032 -0.86432 0.02939 C -0.86562 0.02893 -0.8668 0.02847 -0.86797 0.028 C -0.86901 0.02754 -0.86992 0.02708 -0.87096 0.02662 C -0.87265 0.02615 -0.87435 0.02592 -0.87604 0.02546 C -0.87708 0.025 -0.87799 0.0243 -0.87903 0.02407 C -0.88229 0.02291 -0.88763 0.02199 -0.89075 0.02152 C -0.89596 0.01851 -0.89036 0.02129 -0.90039 0.01875 C -0.9013 0.01851 -0.90234 0.01782 -0.90325 0.01759 C -0.90625 0.01689 -0.90924 0.01666 -0.91211 0.0162 C -0.91315 0.01574 -0.91406 0.01527 -0.9151 0.01504 C -0.91888 0.01365 -0.92135 0.01319 -0.92539 0.01226 C -0.93502 0.00995 -0.92617 0.01157 -0.93932 0.00972 C -0.94713 0.00625 -0.93555 0.01111 -0.94818 0.00717 C -0.94896 0.00694 -0.94961 0.00601 -0.95039 0.00578 C -0.95169 0.00509 -0.95742 0.00324 -0.95846 0.00324 C -0.96211 0.00254 -0.96562 0.00231 -0.9694 0.00185 C -0.97031 0.00138 -0.97135 0.00092 -0.97226 0.00046 C -0.97305 0.00023 -0.9737 -0.00047 -0.97448 -0.0007 C -0.98203 -0.00348 -0.99362 -0.00301 -0.99948 -0.00348 C -1.01107 -0.01019 -1.00234 -0.00602 -1.02669 -0.00741 C -1.02747 -0.00764 -1.02812 -0.00834 -1.0289 -0.00857 C -1.03398 -0.01065 -1.03216 -0.00788 -1.03411 -0.01112 L -1.03411 -0.01112 " pathEditMode="relative" ptsTypes="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1" y="201586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1        </a:t>
            </a:r>
            <a:r>
              <a:rPr lang="en-GB" b="1" dirty="0">
                <a:solidFill>
                  <a:srgbClr val="FF0000"/>
                </a:solidFill>
              </a:rPr>
              <a:t>half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864" y="1233705"/>
            <a:ext cx="937343" cy="12468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8070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9</a:t>
            </a:r>
          </a:p>
          <a:p>
            <a:r>
              <a:rPr lang="en-GB" b="1" dirty="0">
                <a:solidFill>
                  <a:srgbClr val="0070C0"/>
                </a:solidFill>
              </a:rPr>
              <a:t>Back to the circular clock face.</a:t>
            </a:r>
          </a:p>
          <a:p>
            <a:r>
              <a:rPr lang="en-GB" b="1" dirty="0">
                <a:solidFill>
                  <a:srgbClr val="0070C0"/>
                </a:solidFill>
              </a:rPr>
              <a:t>Leave a bigger gap between the numbers and practice finding half past.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 rot="1923678">
            <a:off x="6041283" y="2296158"/>
            <a:ext cx="542365" cy="94003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F3EF1D-CD11-4401-829D-2124DF6A9BD8}"/>
              </a:ext>
            </a:extLst>
          </p:cNvPr>
          <p:cNvSpPr txBox="1"/>
          <p:nvPr/>
        </p:nvSpPr>
        <p:spPr>
          <a:xfrm>
            <a:off x="9356437" y="1303219"/>
            <a:ext cx="202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half past 12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63AE37B-6B52-434B-8DB6-145EDAA4B4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3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22"/>
    </mc:Choice>
    <mc:Fallback xmlns="">
      <p:transition spd="slow" advTm="27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9EC30-1324-42E4-B11E-AED44A452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73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Once this is secure, there is lots of Maths you can do using your circular number line to work out what time it will be: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Half an hour later</a:t>
            </a: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Half an hour earlier</a:t>
            </a:r>
          </a:p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We will not refer to or use the minute hand at all in Y1.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11822-7F83-4C2B-84DE-B7950455E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287" y="1625646"/>
            <a:ext cx="1513944" cy="190644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C70F932-3995-493D-8674-C3A54923C7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4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17"/>
    </mc:Choice>
    <mc:Fallback xmlns="">
      <p:transition spd="slow" advTm="28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2        </a:t>
            </a:r>
            <a:r>
              <a:rPr lang="en-GB" b="1" dirty="0">
                <a:solidFill>
                  <a:srgbClr val="FF0000"/>
                </a:solidFill>
              </a:rPr>
              <a:t>quarter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020" y="2177939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346" y="2177939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375" y="2230222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400" y="2209337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3012" y="2182103"/>
            <a:ext cx="906581" cy="11897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10952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10</a:t>
            </a:r>
          </a:p>
          <a:p>
            <a:r>
              <a:rPr lang="en-GB" b="1" dirty="0">
                <a:solidFill>
                  <a:srgbClr val="0070C0"/>
                </a:solidFill>
              </a:rPr>
              <a:t>Explore what time this could be. </a:t>
            </a:r>
          </a:p>
          <a:p>
            <a:r>
              <a:rPr lang="en-GB" b="1" dirty="0">
                <a:solidFill>
                  <a:srgbClr val="0070C0"/>
                </a:solidFill>
              </a:rPr>
              <a:t>It is not 1 o’clock or 2 o’clock. It cannot be half past 1 as the hour hand is not half way between 1 and 2. 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946483" y="3424836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69D9BD-6794-474B-8F60-E48309465C07}"/>
              </a:ext>
            </a:extLst>
          </p:cNvPr>
          <p:cNvCxnSpPr/>
          <p:nvPr/>
        </p:nvCxnSpPr>
        <p:spPr>
          <a:xfrm>
            <a:off x="1649506" y="2209337"/>
            <a:ext cx="0" cy="1162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B3FC6B16-0144-4F20-8BCD-986327165D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65"/>
    </mc:Choice>
    <mc:Fallback xmlns="">
      <p:transition spd="slow" advTm="24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2        </a:t>
            </a:r>
            <a:r>
              <a:rPr lang="en-GB" b="1" dirty="0">
                <a:solidFill>
                  <a:srgbClr val="FF0000"/>
                </a:solidFill>
              </a:rPr>
              <a:t>quarter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5008" y="2258621"/>
            <a:ext cx="931522" cy="12468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128362"/>
            <a:ext cx="10952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10</a:t>
            </a:r>
          </a:p>
          <a:p>
            <a:r>
              <a:rPr lang="en-GB" b="1" dirty="0">
                <a:solidFill>
                  <a:srgbClr val="0070C0"/>
                </a:solidFill>
              </a:rPr>
              <a:t>Split the 2 numbers apart. Show where half past would be. </a:t>
            </a:r>
          </a:p>
          <a:p>
            <a:r>
              <a:rPr lang="en-GB" b="1" dirty="0">
                <a:solidFill>
                  <a:srgbClr val="0070C0"/>
                </a:solidFill>
              </a:rPr>
              <a:t>The hour hand is half way between o’clock and half past. </a:t>
            </a:r>
          </a:p>
          <a:p>
            <a:r>
              <a:rPr lang="en-GB" b="1" dirty="0">
                <a:solidFill>
                  <a:srgbClr val="0070C0"/>
                </a:solidFill>
              </a:rPr>
              <a:t>Knowledge of quarters will support children to understand that the hour hand is pointing to quarter past 1.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>
            <a:off x="1591942" y="3390050"/>
            <a:ext cx="542365" cy="114748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3187B9A3-256C-471B-8FE1-CC79D9B6FF74}"/>
              </a:ext>
            </a:extLst>
          </p:cNvPr>
          <p:cNvSpPr/>
          <p:nvPr/>
        </p:nvSpPr>
        <p:spPr>
          <a:xfrm>
            <a:off x="2704273" y="3390050"/>
            <a:ext cx="542365" cy="11474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A19EBB-6183-4FF3-AF0A-55FE7EC4CCD3}"/>
              </a:ext>
            </a:extLst>
          </p:cNvPr>
          <p:cNvCxnSpPr/>
          <p:nvPr/>
        </p:nvCxnSpPr>
        <p:spPr>
          <a:xfrm>
            <a:off x="2975455" y="1990165"/>
            <a:ext cx="0" cy="1219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18FCE3D-6BD1-4E20-97C5-B885525191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5632" y="95343"/>
            <a:ext cx="1584771" cy="16342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C97764-5FBD-422F-8F44-34DF94B70367}"/>
              </a:ext>
            </a:extLst>
          </p:cNvPr>
          <p:cNvSpPr txBox="1"/>
          <p:nvPr/>
        </p:nvSpPr>
        <p:spPr>
          <a:xfrm>
            <a:off x="9170893" y="365125"/>
            <a:ext cx="2294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quarter of an apple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D59431-87F6-4096-872E-D86F157B3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2928" y="1915467"/>
            <a:ext cx="1257475" cy="12479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9C053A-1C72-46CB-9C83-728FB3057446}"/>
              </a:ext>
            </a:extLst>
          </p:cNvPr>
          <p:cNvSpPr txBox="1"/>
          <p:nvPr/>
        </p:nvSpPr>
        <p:spPr>
          <a:xfrm>
            <a:off x="9247729" y="1984137"/>
            <a:ext cx="2294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quarter of a pizza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2963493-D88F-4F6C-9E34-404F830850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8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52"/>
    </mc:Choice>
    <mc:Fallback xmlns="">
      <p:transition spd="slow" advTm="40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6" grpId="0" animBg="1"/>
      <p:bldP spid="11" grpId="0" animBg="1"/>
      <p:bldP spid="10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2        </a:t>
            </a:r>
            <a:r>
              <a:rPr lang="en-GB" b="1" dirty="0">
                <a:solidFill>
                  <a:srgbClr val="FF0000"/>
                </a:solidFill>
              </a:rPr>
              <a:t>quarter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3" y="2182103"/>
            <a:ext cx="937343" cy="1246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B05A5-6A06-44DC-8F52-0C23B1E1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2" y="2194827"/>
            <a:ext cx="931522" cy="1246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A1C51-95B2-40BF-AB77-9730DC86E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2170" y="2194630"/>
            <a:ext cx="931522" cy="126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521C6C-1088-4DE7-AB52-7827C09CA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3646" y="2224045"/>
            <a:ext cx="960400" cy="1234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6923D-9BF2-4741-861F-F2A473D78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9369" y="2194630"/>
            <a:ext cx="1022258" cy="1234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C2D2B8-4FB3-4F24-A84D-C18DBCA40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7318" y="2239290"/>
            <a:ext cx="906581" cy="1189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A8248A-4374-4169-8A53-CB4E34158C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1613" y="2170788"/>
            <a:ext cx="975446" cy="126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DD7DD-E073-4C8E-8D58-73A8C452E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1017" y="2188268"/>
            <a:ext cx="1018531" cy="1331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63FB0-1C11-419E-9A6B-1F9BAFFE7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7342" y="2207071"/>
            <a:ext cx="1018531" cy="1313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1A5F6-8454-4C89-BEB0-E90512760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3842" y="2197669"/>
            <a:ext cx="996571" cy="1331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744C98-C6AB-4505-B83F-63C28B408C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2373" y="2239290"/>
            <a:ext cx="948596" cy="1325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9893" y="2191448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01199" y="5569545"/>
            <a:ext cx="7559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10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quarter past times on your number line now.</a:t>
            </a:r>
          </a:p>
          <a:p>
            <a:r>
              <a:rPr lang="en-GB" b="1" dirty="0">
                <a:solidFill>
                  <a:srgbClr val="0070C0"/>
                </a:solidFill>
              </a:rPr>
              <a:t>Remember to keep the numbers far apart.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14A4E6C2-39A7-4CA0-837B-2167F3A98B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6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83"/>
    </mc:Choice>
    <mc:Fallback xmlns="">
      <p:transition spd="slow" advTm="17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09421 L 0.00026 0.09421 C -2.5E-6 0.09791 -0.00013 0.10208 -0.00052 0.10578 C -0.00091 0.11041 -0.00182 0.11018 -0.00273 0.11504 C -0.00442 0.12384 -0.00416 0.12592 -0.00495 0.13472 C -0.00508 0.1368 -0.00547 0.13889 -0.0056 0.1412 C -0.00547 0.18866 -0.0056 0.23634 -0.00495 0.28379 C -0.00495 0.28379 -0.00312 0.29352 -0.00273 0.2956 L -0.00195 0.29953 C -0.00247 0.30023 -0.00286 0.30139 -0.00351 0.30208 C -0.00416 0.30278 -0.0056 0.30347 -0.0056 0.30347 L -0.0056 0.30347 " pathEditMode="relative" ptsTypes="AAAAAAAAA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0.09097 L 0.00065 0.09097 C 0.0026 0.09352 0.00456 0.09583 0.00651 0.09861 C 0.00729 0.09977 0.00781 0.10162 0.00872 0.10255 C 0.00976 0.10393 0.01107 0.1044 0.01237 0.10532 C 0.01315 0.10694 0.01367 0.10903 0.01458 0.11042 C 0.0151 0.11134 0.01601 0.11111 0.0168 0.11181 C 0.02253 0.1169 0.01562 0.1125 0.02122 0.11574 C 0.02161 0.11667 0.02213 0.11759 0.02266 0.11829 C 0.02357 0.11944 0.02461 0.11991 0.02565 0.12083 C 0.0263 0.12176 0.02708 0.12268 0.02773 0.12361 C 0.02878 0.12454 0.02982 0.12523 0.03073 0.12616 C 0.03581 0.13194 0.03151 0.12893 0.03594 0.13148 C 0.03685 0.13264 0.03776 0.13426 0.0388 0.13542 C 0.03997 0.13657 0.04128 0.13704 0.04245 0.13796 C 0.04792 0.14236 0.0431 0.13912 0.04766 0.1419 C 0.04896 0.14421 0.04948 0.14537 0.0513 0.14699 C 0.05208 0.14768 0.05286 0.14768 0.05351 0.14838 C 0.05859 0.15301 0.0526 0.14954 0.05872 0.15231 C 0.06107 0.1544 0.06315 0.15625 0.06536 0.1588 C 0.06588 0.15949 0.06614 0.16111 0.0668 0.16157 C 0.06797 0.16227 0.06927 0.16227 0.07044 0.16273 C 0.07187 0.16458 0.07331 0.16667 0.07487 0.16806 C 0.07578 0.16898 0.07682 0.16968 0.07786 0.1706 C 0.08268 0.17616 0.07864 0.17338 0.08437 0.17847 C 0.0862 0.18009 0.08841 0.18125 0.09036 0.18241 C 0.09596 0.19236 0.08945 0.18194 0.09466 0.18773 C 0.09531 0.18819 0.09557 0.18958 0.09622 0.19028 C 0.09713 0.19143 0.09818 0.19213 0.09909 0.19282 C 0.10117 0.19653 0.10065 0.19583 0.10351 0.19954 C 0.10495 0.20116 0.10664 0.20255 0.10794 0.20463 C 0.10937 0.20718 0.11068 0.21042 0.11237 0.2125 C 0.11315 0.21343 0.11393 0.21412 0.11458 0.21505 C 0.11588 0.21713 0.1168 0.21991 0.11823 0.22176 C 0.11927 0.22292 0.12018 0.22431 0.12122 0.22569 C 0.12187 0.22639 0.12266 0.22708 0.12344 0.22824 C 0.12708 0.23356 0.12396 0.23125 0.12786 0.23333 C 0.12851 0.23472 0.12917 0.23611 0.13008 0.23727 C 0.13073 0.23843 0.13164 0.23866 0.13216 0.24005 C 0.13268 0.24097 0.13242 0.24282 0.13294 0.24398 C 0.13346 0.24514 0.1345 0.2456 0.13516 0.24653 C 0.13568 0.24722 0.13607 0.24838 0.13659 0.24907 C 0.13737 0.25023 0.13815 0.25069 0.1388 0.25185 C 0.14062 0.25463 0.14232 0.25787 0.14401 0.26088 C 0.14466 0.26227 0.14518 0.26435 0.14622 0.26481 C 0.14896 0.26643 0.15026 0.2669 0.15286 0.2713 C 0.15417 0.27384 0.15469 0.275 0.15651 0.27662 C 0.15716 0.27731 0.15794 0.27731 0.15872 0.27801 C 0.16445 0.28287 0.15755 0.27847 0.16315 0.28194 C 0.16354 0.28264 0.16406 0.2838 0.16458 0.28449 C 0.16523 0.28542 0.16614 0.28611 0.1668 0.28704 C 0.16836 0.28958 0.16966 0.29236 0.17122 0.29491 L 0.17266 0.29745 C 0.17357 0.30231 0.17305 0.30162 0.17565 0.30532 C 0.1763 0.30648 0.17695 0.30764 0.17786 0.3081 C 0.18489 0.31111 0.18437 0.30486 0.18437 0.31204 L 0.18437 0.31204 " pathEditMode="relative" ptsTypes="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0A56-0538-468C-BF62-A55A1DD9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1" y="201586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Year 2        </a:t>
            </a:r>
            <a:r>
              <a:rPr lang="en-GB" b="1" dirty="0">
                <a:solidFill>
                  <a:srgbClr val="FF0000"/>
                </a:solidFill>
              </a:rPr>
              <a:t>quarter past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F791B0-A480-4361-9CF1-FEF09B44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29" y="1896487"/>
            <a:ext cx="937343" cy="12468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DD5039-9FB4-4B3A-81FD-4B0E893C9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5627" y="570924"/>
            <a:ext cx="1007813" cy="13255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88913-087B-47A6-A736-6D2A7E9ECB08}"/>
              </a:ext>
            </a:extLst>
          </p:cNvPr>
          <p:cNvSpPr txBox="1"/>
          <p:nvPr/>
        </p:nvSpPr>
        <p:spPr>
          <a:xfrm>
            <a:off x="472917" y="5594909"/>
            <a:ext cx="8070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11</a:t>
            </a:r>
          </a:p>
          <a:p>
            <a:r>
              <a:rPr lang="en-GB" b="1" dirty="0">
                <a:solidFill>
                  <a:srgbClr val="0070C0"/>
                </a:solidFill>
              </a:rPr>
              <a:t>Practice telling quarter past times on your circle number line now.</a:t>
            </a:r>
          </a:p>
          <a:p>
            <a:r>
              <a:rPr lang="en-GB" b="1" dirty="0">
                <a:solidFill>
                  <a:srgbClr val="0070C0"/>
                </a:solidFill>
              </a:rPr>
              <a:t>Remember to keep the numbers far apart.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A12CC3C-FB8C-477B-BCB3-F6E850475033}"/>
              </a:ext>
            </a:extLst>
          </p:cNvPr>
          <p:cNvSpPr/>
          <p:nvPr/>
        </p:nvSpPr>
        <p:spPr>
          <a:xfrm rot="1923678">
            <a:off x="6290014" y="2191123"/>
            <a:ext cx="542365" cy="94003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C4A487A-B63B-48F6-A378-1C7AD98CF2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23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05"/>
    </mc:Choice>
    <mc:Fallback xmlns="">
      <p:transition spd="slow" advTm="40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9EC30-1324-42E4-B11E-AED44A452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73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Repeat the whole process for </a:t>
            </a:r>
            <a:r>
              <a:rPr lang="en-GB" sz="4000" b="1" dirty="0">
                <a:solidFill>
                  <a:srgbClr val="FF0000"/>
                </a:solidFill>
              </a:rPr>
              <a:t>quarter to</a:t>
            </a:r>
            <a:r>
              <a:rPr lang="en-GB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n-GB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At this stage we will still not refer to or use the minute hand.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11822-7F83-4C2B-84DE-B7950455E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216" y="926399"/>
            <a:ext cx="1513944" cy="190644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7137B85-973E-4A09-92A6-BB58C1D79B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1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278"/>
    </mc:Choice>
    <mc:Fallback xmlns="">
      <p:transition spd="slow" advTm="79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B6AF-3131-4B72-AC35-90D48643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Introducing the minute hand – end of Y2.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68FCF-5B25-44FF-BAC3-CD9E6DD9CC10}"/>
              </a:ext>
            </a:extLst>
          </p:cNvPr>
          <p:cNvPicPr/>
          <p:nvPr/>
        </p:nvPicPr>
        <p:blipFill rotWithShape="1">
          <a:blip r:embed="rId4"/>
          <a:srcRect r="53961"/>
          <a:stretch/>
        </p:blipFill>
        <p:spPr>
          <a:xfrm>
            <a:off x="984100" y="1831975"/>
            <a:ext cx="1041924" cy="1060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7B475E-1B27-43A1-A468-DF2B30DC3340}"/>
              </a:ext>
            </a:extLst>
          </p:cNvPr>
          <p:cNvPicPr/>
          <p:nvPr/>
        </p:nvPicPr>
        <p:blipFill rotWithShape="1">
          <a:blip r:embed="rId4"/>
          <a:srcRect l="44851"/>
          <a:stretch/>
        </p:blipFill>
        <p:spPr>
          <a:xfrm>
            <a:off x="1102659" y="3732493"/>
            <a:ext cx="1248110" cy="1060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978A66-E2A9-47A4-A0B7-F84EFEFBAA59}"/>
              </a:ext>
            </a:extLst>
          </p:cNvPr>
          <p:cNvSpPr txBox="1"/>
          <p:nvPr/>
        </p:nvSpPr>
        <p:spPr>
          <a:xfrm>
            <a:off x="2749953" y="1900535"/>
            <a:ext cx="80704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Step 12</a:t>
            </a:r>
          </a:p>
          <a:p>
            <a:r>
              <a:rPr lang="en-GB" b="1" dirty="0">
                <a:solidFill>
                  <a:srgbClr val="0070C0"/>
                </a:solidFill>
              </a:rPr>
              <a:t>When we think the children are ready, we will introduce a minute hand.</a:t>
            </a:r>
          </a:p>
          <a:p>
            <a:r>
              <a:rPr lang="en-GB" b="1" dirty="0">
                <a:solidFill>
                  <a:srgbClr val="0070C0"/>
                </a:solidFill>
              </a:rPr>
              <a:t>This might show o’clock.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It might show half past.</a:t>
            </a:r>
          </a:p>
          <a:p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5FEEE2-1F0C-490C-95B7-81B456C6512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04090" y="5220833"/>
            <a:ext cx="3337560" cy="13068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4AC0ED-AA0E-478D-9802-65974D67267F}"/>
              </a:ext>
            </a:extLst>
          </p:cNvPr>
          <p:cNvSpPr txBox="1"/>
          <p:nvPr/>
        </p:nvSpPr>
        <p:spPr>
          <a:xfrm>
            <a:off x="4516001" y="4272677"/>
            <a:ext cx="8070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By now, children will have two little clocks.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Each clock will have only 1 hand.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They will use the minute hand clock to provide more information and detail.</a:t>
            </a:r>
          </a:p>
          <a:p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CC9BE57-1669-43CA-B375-0C718C44B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08"/>
    </mc:Choice>
    <mc:Fallback xmlns="">
      <p:transition spd="slow" advTm="44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B6AF-3131-4B72-AC35-90D48643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In Y3 and Y4 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429AE2-CC3F-414B-B01F-8DEBE4B07D9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34253" y="1547607"/>
            <a:ext cx="6172200" cy="24180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0EDE2B-3359-43EA-BE43-67E636394D5F}"/>
              </a:ext>
            </a:extLst>
          </p:cNvPr>
          <p:cNvSpPr txBox="1"/>
          <p:nvPr/>
        </p:nvSpPr>
        <p:spPr>
          <a:xfrm>
            <a:off x="634253" y="4224839"/>
            <a:ext cx="8070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In Y3 and Y4, we will support children to understand that there are 60 minutes in one hour. They will find this out by building a clock model.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If children can already count in 5s to 60, it will be really helpful.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AD2AAC9-642B-47BC-9628-95F35BBD47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4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46"/>
    </mc:Choice>
    <mc:Fallback xmlns="">
      <p:transition spd="slow" advTm="68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B6AF-3131-4B72-AC35-90D48643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In Y3 and Y4 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0EDE2B-3359-43EA-BE43-67E636394D5F}"/>
              </a:ext>
            </a:extLst>
          </p:cNvPr>
          <p:cNvSpPr txBox="1"/>
          <p:nvPr/>
        </p:nvSpPr>
        <p:spPr>
          <a:xfrm>
            <a:off x="901191" y="3825873"/>
            <a:ext cx="80704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Children will practice moving the minute hand around the clock and counting in 5s.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5 past, 10 past, quarter past, 20 past, 25 past, half past.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They will learn that AFTER half past, we say ‘to’ the next hour.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r>
              <a:rPr lang="en-GB" b="1" dirty="0">
                <a:solidFill>
                  <a:srgbClr val="0070C0"/>
                </a:solidFill>
              </a:rPr>
              <a:t>25 to, 20 to, quarter to, 10 to, 5 to.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  <a:p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E3DD1-EA3E-4BEA-91A4-3121EEFB19D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59897" y="944823"/>
            <a:ext cx="2301240" cy="274510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10499F5-16E8-4A2A-80CF-77A814FC4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77"/>
    </mc:Choice>
    <mc:Fallback xmlns="">
      <p:transition spd="slow" advTm="14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0366A-0085-47DC-BE10-EA2D6026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What can families do to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A55C7-FB40-4107-871F-023B11A29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Practice putting number cards 1 – 12 in order as a straight line and then as a clockface circle.</a:t>
            </a:r>
          </a:p>
          <a:p>
            <a:r>
              <a:rPr lang="en-GB" dirty="0"/>
              <a:t>Notice clocks in the house and also when you are out of the house. </a:t>
            </a:r>
          </a:p>
          <a:p>
            <a:r>
              <a:rPr lang="en-GB" dirty="0"/>
              <a:t>If you are buying your child a watch, consider buying an analogue watch. Reading a clockface is an important life skill.</a:t>
            </a:r>
          </a:p>
          <a:p>
            <a:r>
              <a:rPr lang="en-GB" dirty="0"/>
              <a:t>Look at the time books with your child when ‘Tell the Time Wolf’ comes home. (Class 2 and 3)</a:t>
            </a:r>
          </a:p>
          <a:p>
            <a:r>
              <a:rPr lang="en-GB" dirty="0"/>
              <a:t>Practice counting up in 5s.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A33D8-5504-4436-940F-C9D2E4C7D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746" y="223836"/>
            <a:ext cx="1449597" cy="1945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A7729E-E1A2-4D27-8B5A-A04E98D42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730" y="4584678"/>
            <a:ext cx="1580453" cy="190819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FEA7522-C806-4FF9-B2FE-7BD2DCD84C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2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68"/>
    </mc:Choice>
    <mc:Fallback xmlns="">
      <p:transition spd="slow" advTm="58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896</Words>
  <Application>Microsoft Office PowerPoint</Application>
  <PresentationFormat>Widescreen</PresentationFormat>
  <Paragraphs>142</Paragraphs>
  <Slides>29</Slides>
  <Notes>0</Notes>
  <HiddenSlides>0</HiddenSlides>
  <MMClips>29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A new way to teach Telling the Time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Year 1        o’clock</vt:lpstr>
      <vt:lpstr>PowerPoint Presentation</vt:lpstr>
      <vt:lpstr>Year 1        half past</vt:lpstr>
      <vt:lpstr>Year 1        half past</vt:lpstr>
      <vt:lpstr>Year 1        half past</vt:lpstr>
      <vt:lpstr>Year 1        half past</vt:lpstr>
      <vt:lpstr>Year 1        half past</vt:lpstr>
      <vt:lpstr>PowerPoint Presentation</vt:lpstr>
      <vt:lpstr>Year 2        quarter past</vt:lpstr>
      <vt:lpstr>Year 2        quarter past</vt:lpstr>
      <vt:lpstr>Year 2        quarter past</vt:lpstr>
      <vt:lpstr>Year 2        quarter past</vt:lpstr>
      <vt:lpstr>PowerPoint Presentation</vt:lpstr>
      <vt:lpstr>Introducing the minute hand – end of Y2.</vt:lpstr>
      <vt:lpstr>In Y3 and Y4 …</vt:lpstr>
      <vt:lpstr>In Y3 and Y4 …</vt:lpstr>
      <vt:lpstr>What can families do to support?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way to teach Telling the Time</dc:title>
  <dc:creator>Wendy Edwards</dc:creator>
  <cp:lastModifiedBy>Wendy Edwards</cp:lastModifiedBy>
  <cp:revision>12</cp:revision>
  <dcterms:created xsi:type="dcterms:W3CDTF">2026-09-15T12:51:22Z</dcterms:created>
  <dcterms:modified xsi:type="dcterms:W3CDTF">2026-09-17T14:44:50Z</dcterms:modified>
</cp:coreProperties>
</file>