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1"/>
  </p:notesMasterIdLst>
  <p:handoutMasterIdLst>
    <p:handoutMasterId r:id="rId22"/>
  </p:handoutMasterIdLst>
  <p:sldIdLst>
    <p:sldId id="275" r:id="rId2"/>
    <p:sldId id="307" r:id="rId3"/>
    <p:sldId id="308" r:id="rId4"/>
    <p:sldId id="309" r:id="rId5"/>
    <p:sldId id="306" r:id="rId6"/>
    <p:sldId id="311" r:id="rId7"/>
    <p:sldId id="310" r:id="rId8"/>
    <p:sldId id="312" r:id="rId9"/>
    <p:sldId id="314" r:id="rId10"/>
    <p:sldId id="315" r:id="rId11"/>
    <p:sldId id="313" r:id="rId12"/>
    <p:sldId id="316" r:id="rId13"/>
    <p:sldId id="318" r:id="rId14"/>
    <p:sldId id="319" r:id="rId15"/>
    <p:sldId id="320" r:id="rId16"/>
    <p:sldId id="321" r:id="rId17"/>
    <p:sldId id="322" r:id="rId18"/>
    <p:sldId id="323" r:id="rId19"/>
    <p:sldId id="267" r:id="rId20"/>
  </p:sldIdLst>
  <p:sldSz cx="9144000" cy="6858000" type="screen4x3"/>
  <p:notesSz cx="6858000" cy="9144000"/>
  <p:embeddedFontLst>
    <p:embeddedFont>
      <p:font typeface="Calibri" panose="020F0502020204030204" pitchFamily="34" charset="0"/>
      <p:regular r:id="rId23"/>
      <p:bold r:id="rId24"/>
      <p:italic r:id="rId25"/>
      <p:boldItalic r:id="rId26"/>
    </p:embeddedFont>
    <p:embeddedFont>
      <p:font typeface="Twinkl" panose="020B0604020202020204" charset="0"/>
      <p:regular r:id="rId27"/>
      <p:bold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8215"/>
    <a:srgbClr val="7868AC"/>
    <a:srgbClr val="EAC19C"/>
    <a:srgbClr val="4A3682"/>
    <a:srgbClr val="65186A"/>
    <a:srgbClr val="E94E13"/>
    <a:srgbClr val="F0884C"/>
    <a:srgbClr val="764889"/>
    <a:srgbClr val="78498A"/>
    <a:srgbClr val="F7BD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429" autoAdjust="0"/>
    <p:restoredTop sz="85597" autoAdjust="0"/>
  </p:normalViewPr>
  <p:slideViewPr>
    <p:cSldViewPr snapToGrid="0" showGuides="1">
      <p:cViewPr varScale="1">
        <p:scale>
          <a:sx n="85" d="100"/>
          <a:sy n="85" d="100"/>
        </p:scale>
        <p:origin x="1296" y="67"/>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87" d="100"/>
          <a:sy n="87" d="100"/>
        </p:scale>
        <p:origin x="2988"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28/11/2025</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28/11/2025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s://www.twinkl.co.uk/"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ctangle 3">
            <a:hlinkClick r:id="rId2"/>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jpg"/><Relationship Id="rId1" Type="http://schemas.openxmlformats.org/officeDocument/2006/relationships/slideLayout" Target="../slideLayouts/slideLayout3.xml"/><Relationship Id="rId4" Type="http://schemas.openxmlformats.org/officeDocument/2006/relationships/hyperlink" Target="https://www.bbc.co.uk/teach/class-clips-video/pshe-eyfs-ks1-go-jetters-continent-of-europe/zvsd47h"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bbc.co.uk/teach/class-clips-video/pshe-eyfs-ks1-go-jetters-continent-of-europe/zvsd47h" TargetMode="External"/><Relationship Id="rId2" Type="http://schemas.openxmlformats.org/officeDocument/2006/relationships/image" Target="../media/image18.jpg"/><Relationship Id="rId1" Type="http://schemas.openxmlformats.org/officeDocument/2006/relationships/slideLayout" Target="../slideLayouts/slideLayout3.xml"/><Relationship Id="rId4" Type="http://schemas.openxmlformats.org/officeDocument/2006/relationships/image" Target="../media/image19.tiff"/></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7.emf"/><Relationship Id="rId1" Type="http://schemas.openxmlformats.org/officeDocument/2006/relationships/slideLayout" Target="../slideLayouts/slideLayout3.xml"/><Relationship Id="rId4" Type="http://schemas.openxmlformats.org/officeDocument/2006/relationships/image" Target="../media/image21.tiff"/></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7.emf"/><Relationship Id="rId1" Type="http://schemas.openxmlformats.org/officeDocument/2006/relationships/slideLayout" Target="../slideLayouts/slideLayout3.xml"/><Relationship Id="rId5" Type="http://schemas.openxmlformats.org/officeDocument/2006/relationships/hyperlink" Target="https://www.bbc.co.uk/teach/class-clips-video/pshe-eyfs-ks1-go-jetters-continent-of-europe/zvsd47h" TargetMode="External"/><Relationship Id="rId4" Type="http://schemas.openxmlformats.org/officeDocument/2006/relationships/image" Target="../media/image23.tiff"/></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7.emf"/><Relationship Id="rId1" Type="http://schemas.openxmlformats.org/officeDocument/2006/relationships/slideLayout" Target="../slideLayouts/slideLayout3.xml"/><Relationship Id="rId4" Type="http://schemas.openxmlformats.org/officeDocument/2006/relationships/image" Target="../media/image25.tiff"/></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7.emf"/><Relationship Id="rId1" Type="http://schemas.openxmlformats.org/officeDocument/2006/relationships/slideLayout" Target="../slideLayouts/slideLayout3.xml"/><Relationship Id="rId5" Type="http://schemas.openxmlformats.org/officeDocument/2006/relationships/hyperlink" Target="https://www.bbc.co.uk/teach/class-clips-video/pshe-eyfs-ks1-go-jetters-continent-of-europe/zvsd47h" TargetMode="External"/><Relationship Id="rId4" Type="http://schemas.openxmlformats.org/officeDocument/2006/relationships/image" Target="../media/image27.tiff"/></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7.emf"/><Relationship Id="rId1" Type="http://schemas.openxmlformats.org/officeDocument/2006/relationships/slideLayout" Target="../slideLayouts/slideLayout3.xml"/><Relationship Id="rId4" Type="http://schemas.openxmlformats.org/officeDocument/2006/relationships/image" Target="../media/image29.tiff"/></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7.emf"/><Relationship Id="rId1" Type="http://schemas.openxmlformats.org/officeDocument/2006/relationships/slideLayout" Target="../slideLayouts/slideLayout3.xml"/><Relationship Id="rId6" Type="http://schemas.openxmlformats.org/officeDocument/2006/relationships/image" Target="../media/image32.tiff"/><Relationship Id="rId5" Type="http://schemas.openxmlformats.org/officeDocument/2006/relationships/hyperlink" Target="https://www.bbc.co.uk/teach/class-clips-video/pshe-eyfs-ks1-go-jetters-continent-of-europe/zvsd47h" TargetMode="External"/><Relationship Id="rId4" Type="http://schemas.openxmlformats.org/officeDocument/2006/relationships/image" Target="../media/image31.tiff"/></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7.emf"/><Relationship Id="rId1" Type="http://schemas.openxmlformats.org/officeDocument/2006/relationships/slideLayout" Target="../slideLayouts/slideLayout3.xml"/><Relationship Id="rId4" Type="http://schemas.openxmlformats.org/officeDocument/2006/relationships/image" Target="../media/image34.tiff"/></Relationships>
</file>

<file path=ppt/slides/_rels/slide1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em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7.em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3.xml"/><Relationship Id="rId4" Type="http://schemas.openxmlformats.org/officeDocument/2006/relationships/image" Target="../media/image14.tiff"/></Relationships>
</file>

<file path=ppt/slides/_rels/slide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7.e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74031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rcRect l="3063" r="2980" b="14767"/>
          <a:stretch>
            <a:fillRect/>
          </a:stretch>
        </p:blipFill>
        <p:spPr>
          <a:xfrm>
            <a:off x="434239" y="1456541"/>
            <a:ext cx="8273343" cy="4952648"/>
          </a:xfrm>
          <a:custGeom>
            <a:avLst/>
            <a:gdLst>
              <a:gd name="connsiteX0" fmla="*/ 0 w 8273343"/>
              <a:gd name="connsiteY0" fmla="*/ 0 h 4952648"/>
              <a:gd name="connsiteX1" fmla="*/ 8273343 w 8273343"/>
              <a:gd name="connsiteY1" fmla="*/ 0 h 4952648"/>
              <a:gd name="connsiteX2" fmla="*/ 8273343 w 8273343"/>
              <a:gd name="connsiteY2" fmla="*/ 4792981 h 4952648"/>
              <a:gd name="connsiteX3" fmla="*/ 8113676 w 8273343"/>
              <a:gd name="connsiteY3" fmla="*/ 4952648 h 4952648"/>
              <a:gd name="connsiteX4" fmla="*/ 159667 w 8273343"/>
              <a:gd name="connsiteY4" fmla="*/ 4952648 h 4952648"/>
              <a:gd name="connsiteX5" fmla="*/ 0 w 8273343"/>
              <a:gd name="connsiteY5" fmla="*/ 4792981 h 495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73343" h="4952648">
                <a:moveTo>
                  <a:pt x="0" y="0"/>
                </a:moveTo>
                <a:lnTo>
                  <a:pt x="8273343" y="0"/>
                </a:lnTo>
                <a:lnTo>
                  <a:pt x="8273343" y="4792981"/>
                </a:lnTo>
                <a:cubicBezTo>
                  <a:pt x="8273343" y="4881163"/>
                  <a:pt x="8201858" y="4952648"/>
                  <a:pt x="8113676" y="4952648"/>
                </a:cubicBezTo>
                <a:lnTo>
                  <a:pt x="159667" y="4952648"/>
                </a:lnTo>
                <a:cubicBezTo>
                  <a:pt x="71485" y="4952648"/>
                  <a:pt x="0" y="4881163"/>
                  <a:pt x="0" y="4792981"/>
                </a:cubicBezTo>
                <a:close/>
              </a:path>
            </a:pathLst>
          </a:custGeom>
        </p:spPr>
      </p:pic>
      <p:sp>
        <p:nvSpPr>
          <p:cNvPr id="16" name="Rounded Rectangle 15"/>
          <p:cNvSpPr/>
          <p:nvPr/>
        </p:nvSpPr>
        <p:spPr>
          <a:xfrm rot="10800000">
            <a:off x="434238" y="417931"/>
            <a:ext cx="8273343" cy="6143506"/>
          </a:xfrm>
          <a:prstGeom prst="roundRect">
            <a:avLst>
              <a:gd name="adj" fmla="val 2733"/>
            </a:avLst>
          </a:prstGeom>
          <a:gradFill flip="none" rotWithShape="1">
            <a:gsLst>
              <a:gs pos="23000">
                <a:srgbClr val="FFFFFF"/>
              </a:gs>
              <a:gs pos="0">
                <a:schemeClr val="bg1"/>
              </a:gs>
              <a:gs pos="44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solidFill>
                  <a:srgbClr val="F08215"/>
                </a:solidFill>
              </a:rPr>
              <a:t>What Is a Landmark?</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5849"/>
          <a:stretch/>
        </p:blipFill>
        <p:spPr>
          <a:xfrm flipH="1">
            <a:off x="5630429" y="2769629"/>
            <a:ext cx="2693103" cy="3639560"/>
          </a:xfrm>
          <a:prstGeom prst="rect">
            <a:avLst/>
          </a:prstGeom>
        </p:spPr>
      </p:pic>
      <p:sp>
        <p:nvSpPr>
          <p:cNvPr id="19" name="Rounded Rectangle 18">
            <a:hlinkClick r:id="rId4"/>
          </p:cNvPr>
          <p:cNvSpPr/>
          <p:nvPr/>
        </p:nvSpPr>
        <p:spPr>
          <a:xfrm>
            <a:off x="1046629" y="3547125"/>
            <a:ext cx="4353274" cy="871184"/>
          </a:xfrm>
          <a:prstGeom prst="roundRect">
            <a:avLst>
              <a:gd name="adj" fmla="val 16390"/>
            </a:avLst>
          </a:prstGeom>
          <a:solidFill>
            <a:srgbClr val="7868AC"/>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Do you know any famous landmarks?</a:t>
            </a:r>
          </a:p>
        </p:txBody>
      </p:sp>
      <p:sp>
        <p:nvSpPr>
          <p:cNvPr id="21" name="Rounded Rectangle 20"/>
          <p:cNvSpPr/>
          <p:nvPr/>
        </p:nvSpPr>
        <p:spPr>
          <a:xfrm>
            <a:off x="1581665" y="3639818"/>
            <a:ext cx="3978876" cy="870581"/>
          </a:xfrm>
          <a:prstGeom prst="roundRect">
            <a:avLst>
              <a:gd name="adj" fmla="val 20092"/>
            </a:avLst>
          </a:prstGeom>
          <a:noFill/>
          <a:ln w="76200">
            <a:gradFill flip="none" rotWithShape="1">
              <a:gsLst>
                <a:gs pos="32000">
                  <a:srgbClr val="F08215"/>
                </a:gs>
                <a:gs pos="82000">
                  <a:srgbClr val="F0884C">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9272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50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rcRect l="1066" r="1720"/>
          <a:stretch>
            <a:fillRect/>
          </a:stretch>
        </p:blipFill>
        <p:spPr>
          <a:xfrm>
            <a:off x="434240" y="750313"/>
            <a:ext cx="8273343" cy="5673625"/>
          </a:xfrm>
          <a:custGeom>
            <a:avLst/>
            <a:gdLst>
              <a:gd name="connsiteX0" fmla="*/ 0 w 8273343"/>
              <a:gd name="connsiteY0" fmla="*/ 0 h 5673625"/>
              <a:gd name="connsiteX1" fmla="*/ 8273343 w 8273343"/>
              <a:gd name="connsiteY1" fmla="*/ 0 h 5673625"/>
              <a:gd name="connsiteX2" fmla="*/ 8273343 w 8273343"/>
              <a:gd name="connsiteY2" fmla="*/ 5547116 h 5673625"/>
              <a:gd name="connsiteX3" fmla="*/ 8228590 w 8273343"/>
              <a:gd name="connsiteY3" fmla="*/ 5655161 h 5673625"/>
              <a:gd name="connsiteX4" fmla="*/ 8201203 w 8273343"/>
              <a:gd name="connsiteY4" fmla="*/ 5673625 h 5673625"/>
              <a:gd name="connsiteX5" fmla="*/ 72140 w 8273343"/>
              <a:gd name="connsiteY5" fmla="*/ 5673625 h 5673625"/>
              <a:gd name="connsiteX6" fmla="*/ 44754 w 8273343"/>
              <a:gd name="connsiteY6" fmla="*/ 5655161 h 5673625"/>
              <a:gd name="connsiteX7" fmla="*/ 0 w 8273343"/>
              <a:gd name="connsiteY7" fmla="*/ 5547116 h 567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73343" h="5673625">
                <a:moveTo>
                  <a:pt x="0" y="0"/>
                </a:moveTo>
                <a:lnTo>
                  <a:pt x="8273343" y="0"/>
                </a:lnTo>
                <a:lnTo>
                  <a:pt x="8273343" y="5547116"/>
                </a:lnTo>
                <a:cubicBezTo>
                  <a:pt x="8273343" y="5589310"/>
                  <a:pt x="8256240" y="5627510"/>
                  <a:pt x="8228590" y="5655161"/>
                </a:cubicBezTo>
                <a:lnTo>
                  <a:pt x="8201203" y="5673625"/>
                </a:lnTo>
                <a:lnTo>
                  <a:pt x="72140" y="5673625"/>
                </a:lnTo>
                <a:lnTo>
                  <a:pt x="44754" y="5655161"/>
                </a:lnTo>
                <a:cubicBezTo>
                  <a:pt x="17103" y="5627510"/>
                  <a:pt x="0" y="5589310"/>
                  <a:pt x="0" y="5547116"/>
                </a:cubicBezTo>
                <a:close/>
              </a:path>
            </a:pathLst>
          </a:custGeom>
        </p:spPr>
      </p:pic>
      <p:sp>
        <p:nvSpPr>
          <p:cNvPr id="13" name="Rounded Rectangle 12"/>
          <p:cNvSpPr/>
          <p:nvPr/>
        </p:nvSpPr>
        <p:spPr>
          <a:xfrm rot="10800000">
            <a:off x="434238" y="417931"/>
            <a:ext cx="8273343" cy="6143506"/>
          </a:xfrm>
          <a:prstGeom prst="roundRect">
            <a:avLst>
              <a:gd name="adj" fmla="val 2733"/>
            </a:avLst>
          </a:prstGeom>
          <a:gradFill flip="none" rotWithShape="1">
            <a:gsLst>
              <a:gs pos="23000">
                <a:srgbClr val="FFFFFF"/>
              </a:gs>
              <a:gs pos="0">
                <a:schemeClr val="bg1"/>
              </a:gs>
              <a:gs pos="44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solidFill>
                  <a:srgbClr val="F08215"/>
                </a:solidFill>
              </a:rPr>
              <a:t>Europe</a:t>
            </a:r>
          </a:p>
        </p:txBody>
      </p:sp>
      <p:sp>
        <p:nvSpPr>
          <p:cNvPr id="7" name="Rounded Rectangle 6">
            <a:hlinkClick r:id="rId3"/>
          </p:cNvPr>
          <p:cNvSpPr/>
          <p:nvPr/>
        </p:nvSpPr>
        <p:spPr>
          <a:xfrm>
            <a:off x="1046629" y="3547125"/>
            <a:ext cx="4353274" cy="871184"/>
          </a:xfrm>
          <a:prstGeom prst="roundRect">
            <a:avLst>
              <a:gd name="adj" fmla="val 11575"/>
            </a:avLst>
          </a:prstGeom>
          <a:solidFill>
            <a:srgbClr val="7868AC"/>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Let’s find out more about the continent of Europe from </a:t>
            </a:r>
            <a:r>
              <a:rPr lang="en-GB" sz="2000" u="sng" dirty="0" err="1">
                <a:solidFill>
                  <a:schemeClr val="bg1"/>
                </a:solidFill>
              </a:rPr>
              <a:t>Ubercorn</a:t>
            </a:r>
            <a:r>
              <a:rPr lang="en-GB" sz="2000" dirty="0">
                <a:solidFill>
                  <a:schemeClr val="bg1"/>
                </a:solidFill>
              </a:rPr>
              <a:t>!</a:t>
            </a:r>
          </a:p>
        </p:txBody>
      </p:sp>
      <p:sp>
        <p:nvSpPr>
          <p:cNvPr id="8" name="Rounded Rectangle 7"/>
          <p:cNvSpPr/>
          <p:nvPr/>
        </p:nvSpPr>
        <p:spPr>
          <a:xfrm>
            <a:off x="1581665" y="3656596"/>
            <a:ext cx="3978876" cy="870581"/>
          </a:xfrm>
          <a:prstGeom prst="roundRect">
            <a:avLst>
              <a:gd name="adj" fmla="val 20092"/>
            </a:avLst>
          </a:prstGeom>
          <a:noFill/>
          <a:ln w="76200">
            <a:gradFill flip="none" rotWithShape="1">
              <a:gsLst>
                <a:gs pos="32000">
                  <a:srgbClr val="F08215"/>
                </a:gs>
                <a:gs pos="82000">
                  <a:srgbClr val="F0884C">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1" b="18960"/>
          <a:stretch/>
        </p:blipFill>
        <p:spPr>
          <a:xfrm>
            <a:off x="4676265" y="3755450"/>
            <a:ext cx="2687545" cy="2668488"/>
          </a:xfrm>
          <a:prstGeom prst="rect">
            <a:avLst/>
          </a:prstGeom>
        </p:spPr>
      </p:pic>
      <p:sp>
        <p:nvSpPr>
          <p:cNvPr id="3" name="Rectangle 2">
            <a:hlinkClick r:id="rId3"/>
          </p:cNvPr>
          <p:cNvSpPr/>
          <p:nvPr/>
        </p:nvSpPr>
        <p:spPr>
          <a:xfrm>
            <a:off x="4068661" y="3967993"/>
            <a:ext cx="1166069" cy="3607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44587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3901688" y="1339307"/>
            <a:ext cx="4611877" cy="1557902"/>
          </a:xfrm>
          <a:prstGeom prst="roundRect">
            <a:avLst>
              <a:gd name="adj" fmla="val 13941"/>
            </a:avLst>
          </a:prstGeom>
          <a:noFill/>
          <a:ln w="76200">
            <a:gradFill flip="none" rotWithShape="1">
              <a:gsLst>
                <a:gs pos="32000">
                  <a:srgbClr val="7868AC"/>
                </a:gs>
                <a:gs pos="82000">
                  <a:srgbClr val="7868AC">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ed Rectangle 18"/>
          <p:cNvSpPr/>
          <p:nvPr/>
        </p:nvSpPr>
        <p:spPr>
          <a:xfrm>
            <a:off x="426344" y="3374051"/>
            <a:ext cx="8262150" cy="3041498"/>
          </a:xfrm>
          <a:prstGeom prst="roundRect">
            <a:avLst>
              <a:gd name="adj" fmla="val 5261"/>
            </a:avLst>
          </a:prstGeom>
          <a:gradFill flip="none" rotWithShape="1">
            <a:gsLst>
              <a:gs pos="83000">
                <a:schemeClr val="bg1">
                  <a:alpha val="0"/>
                </a:schemeClr>
              </a:gs>
              <a:gs pos="0">
                <a:srgbClr val="7868AC"/>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 name="Picture 19"/>
          <p:cNvPicPr>
            <a:picLocks noChangeAspect="1"/>
          </p:cNvPicPr>
          <p:nvPr/>
        </p:nvPicPr>
        <p:blipFill rotWithShape="1">
          <a:blip r:embed="rId2"/>
          <a:srcRect l="68561" t="14577" r="716" b="14629"/>
          <a:stretch/>
        </p:blipFill>
        <p:spPr>
          <a:xfrm rot="5400000">
            <a:off x="3549917" y="1276976"/>
            <a:ext cx="2015000" cy="8262147"/>
          </a:xfrm>
          <a:prstGeom prst="rect">
            <a:avLst/>
          </a:prstGeom>
        </p:spPr>
      </p:pic>
      <p:sp>
        <p:nvSpPr>
          <p:cNvPr id="2" name="Title 1"/>
          <p:cNvSpPr>
            <a:spLocks noGrp="1"/>
          </p:cNvSpPr>
          <p:nvPr>
            <p:ph type="title"/>
          </p:nvPr>
        </p:nvSpPr>
        <p:spPr/>
        <p:txBody>
          <a:bodyPr/>
          <a:lstStyle/>
          <a:p>
            <a:r>
              <a:rPr lang="en-GB" dirty="0">
                <a:solidFill>
                  <a:srgbClr val="F08215"/>
                </a:solidFill>
              </a:rPr>
              <a:t>Brandenburg Gate</a:t>
            </a:r>
          </a:p>
        </p:txBody>
      </p:sp>
      <p:sp>
        <p:nvSpPr>
          <p:cNvPr id="8" name="Rounded Rectangle 7"/>
          <p:cNvSpPr/>
          <p:nvPr/>
        </p:nvSpPr>
        <p:spPr>
          <a:xfrm>
            <a:off x="164605" y="1568328"/>
            <a:ext cx="4242213" cy="3037505"/>
          </a:xfrm>
          <a:prstGeom prst="roundRect">
            <a:avLst>
              <a:gd name="adj" fmla="val 10319"/>
            </a:avLst>
          </a:prstGeom>
          <a:noFill/>
          <a:ln w="76200">
            <a:gradFill flip="none" rotWithShape="1">
              <a:gsLst>
                <a:gs pos="32000">
                  <a:srgbClr val="F08215"/>
                </a:gs>
                <a:gs pos="82000">
                  <a:srgbClr val="F0884C">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732106" y="2611225"/>
            <a:ext cx="4511256" cy="3383442"/>
          </a:xfrm>
          <a:custGeom>
            <a:avLst/>
            <a:gdLst>
              <a:gd name="connsiteX0" fmla="*/ 316792 w 4511256"/>
              <a:gd name="connsiteY0" fmla="*/ 0 h 3383442"/>
              <a:gd name="connsiteX1" fmla="*/ 4194464 w 4511256"/>
              <a:gd name="connsiteY1" fmla="*/ 0 h 3383442"/>
              <a:gd name="connsiteX2" fmla="*/ 4511256 w 4511256"/>
              <a:gd name="connsiteY2" fmla="*/ 316792 h 3383442"/>
              <a:gd name="connsiteX3" fmla="*/ 4511256 w 4511256"/>
              <a:gd name="connsiteY3" fmla="*/ 3066650 h 3383442"/>
              <a:gd name="connsiteX4" fmla="*/ 4194464 w 4511256"/>
              <a:gd name="connsiteY4" fmla="*/ 3383442 h 3383442"/>
              <a:gd name="connsiteX5" fmla="*/ 316792 w 4511256"/>
              <a:gd name="connsiteY5" fmla="*/ 3383442 h 3383442"/>
              <a:gd name="connsiteX6" fmla="*/ 0 w 4511256"/>
              <a:gd name="connsiteY6" fmla="*/ 3066650 h 3383442"/>
              <a:gd name="connsiteX7" fmla="*/ 0 w 4511256"/>
              <a:gd name="connsiteY7" fmla="*/ 316792 h 3383442"/>
              <a:gd name="connsiteX8" fmla="*/ 316792 w 4511256"/>
              <a:gd name="connsiteY8" fmla="*/ 0 h 338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1256" h="3383442">
                <a:moveTo>
                  <a:pt x="316792" y="0"/>
                </a:moveTo>
                <a:lnTo>
                  <a:pt x="4194464" y="0"/>
                </a:lnTo>
                <a:cubicBezTo>
                  <a:pt x="4369423" y="0"/>
                  <a:pt x="4511256" y="141833"/>
                  <a:pt x="4511256" y="316792"/>
                </a:cubicBezTo>
                <a:lnTo>
                  <a:pt x="4511256" y="3066650"/>
                </a:lnTo>
                <a:cubicBezTo>
                  <a:pt x="4511256" y="3241609"/>
                  <a:pt x="4369423" y="3383442"/>
                  <a:pt x="4194464" y="3383442"/>
                </a:cubicBezTo>
                <a:lnTo>
                  <a:pt x="316792" y="3383442"/>
                </a:lnTo>
                <a:cubicBezTo>
                  <a:pt x="141833" y="3383442"/>
                  <a:pt x="0" y="3241609"/>
                  <a:pt x="0" y="3066650"/>
                </a:cubicBezTo>
                <a:lnTo>
                  <a:pt x="0" y="316792"/>
                </a:lnTo>
                <a:cubicBezTo>
                  <a:pt x="0" y="141833"/>
                  <a:pt x="141833" y="0"/>
                  <a:pt x="316792" y="0"/>
                </a:cubicBezTo>
                <a:close/>
              </a:path>
            </a:pathLst>
          </a:custGeom>
          <a:ln w="76200">
            <a:solidFill>
              <a:srgbClr val="7868AC"/>
            </a:solidFill>
          </a:ln>
        </p:spPr>
      </p:pic>
      <p:sp>
        <p:nvSpPr>
          <p:cNvPr id="18" name="Rounded Rectangle 17"/>
          <p:cNvSpPr/>
          <p:nvPr/>
        </p:nvSpPr>
        <p:spPr>
          <a:xfrm>
            <a:off x="836800" y="2714158"/>
            <a:ext cx="4611877" cy="3490950"/>
          </a:xfrm>
          <a:prstGeom prst="roundRect">
            <a:avLst>
              <a:gd name="adj" fmla="val 10658"/>
            </a:avLst>
          </a:prstGeom>
          <a:noFill/>
          <a:ln w="76200">
            <a:gradFill flip="none" rotWithShape="1">
              <a:gsLst>
                <a:gs pos="32000">
                  <a:srgbClr val="F08215"/>
                </a:gs>
                <a:gs pos="82000">
                  <a:srgbClr val="F0884C">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786025" y="1430684"/>
            <a:ext cx="7562420" cy="1489233"/>
          </a:xfrm>
          <a:prstGeom prst="roundRect">
            <a:avLst>
              <a:gd name="adj" fmla="val 12955"/>
            </a:avLst>
          </a:prstGeom>
          <a:solidFill>
            <a:srgbClr val="7868AC"/>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000" dirty="0">
                <a:solidFill>
                  <a:schemeClr val="bg1"/>
                </a:solidFill>
              </a:rPr>
              <a:t>The Brandenburg Gate is in the capital city of Germany, </a:t>
            </a:r>
            <a:r>
              <a:rPr lang="en-GB" sz="2000" b="1" dirty="0">
                <a:solidFill>
                  <a:schemeClr val="bg1"/>
                </a:solidFill>
              </a:rPr>
              <a:t>Berlin</a:t>
            </a:r>
            <a:r>
              <a:rPr lang="en-GB" sz="2000" dirty="0">
                <a:solidFill>
                  <a:schemeClr val="bg1"/>
                </a:solidFill>
              </a:rPr>
              <a:t>. A capital city is where the government of a country meet to decide how a country should be run. It was built over 200 years ago. On the top of the gate is a statue called the </a:t>
            </a:r>
            <a:r>
              <a:rPr lang="en-GB" sz="2000" b="1" dirty="0" err="1">
                <a:solidFill>
                  <a:schemeClr val="bg1"/>
                </a:solidFill>
              </a:rPr>
              <a:t>quadriga</a:t>
            </a:r>
            <a:r>
              <a:rPr lang="en-GB" sz="2000" dirty="0">
                <a:solidFill>
                  <a:schemeClr val="bg1"/>
                </a:solidFill>
              </a:rPr>
              <a:t>.</a:t>
            </a:r>
          </a:p>
        </p:txBody>
      </p:sp>
      <p:sp>
        <p:nvSpPr>
          <p:cNvPr id="25" name="Oval 24"/>
          <p:cNvSpPr/>
          <p:nvPr/>
        </p:nvSpPr>
        <p:spPr>
          <a:xfrm flipH="1">
            <a:off x="5560700" y="3331533"/>
            <a:ext cx="2826763" cy="2826762"/>
          </a:xfrm>
          <a:prstGeom prst="ellipse">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rot="10314451" flipH="1">
            <a:off x="5633567" y="3149350"/>
            <a:ext cx="2826763" cy="2826762"/>
          </a:xfrm>
          <a:prstGeom prst="ellipse">
            <a:avLst/>
          </a:prstGeom>
          <a:noFill/>
          <a:ln w="76200">
            <a:gradFill flip="none" rotWithShape="1">
              <a:gsLst>
                <a:gs pos="37000">
                  <a:srgbClr val="F08215"/>
                </a:gs>
                <a:gs pos="78000">
                  <a:srgbClr val="F08215">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5448674" y="2977245"/>
            <a:ext cx="2988495" cy="3557865"/>
          </a:xfrm>
          <a:custGeom>
            <a:avLst/>
            <a:gdLst>
              <a:gd name="connsiteX0" fmla="*/ 0 w 2988495"/>
              <a:gd name="connsiteY0" fmla="*/ 0 h 3557865"/>
              <a:gd name="connsiteX1" fmla="*/ 2988495 w 2988495"/>
              <a:gd name="connsiteY1" fmla="*/ 0 h 3557865"/>
              <a:gd name="connsiteX2" fmla="*/ 2988495 w 2988495"/>
              <a:gd name="connsiteY2" fmla="*/ 3557865 h 3557865"/>
              <a:gd name="connsiteX3" fmla="*/ 2335996 w 2988495"/>
              <a:gd name="connsiteY3" fmla="*/ 3557865 h 3557865"/>
              <a:gd name="connsiteX4" fmla="*/ 2440199 w 2988495"/>
              <a:gd name="connsiteY4" fmla="*/ 3128026 h 3557865"/>
              <a:gd name="connsiteX5" fmla="*/ 2275444 w 2988495"/>
              <a:gd name="connsiteY5" fmla="*/ 3149867 h 3557865"/>
              <a:gd name="connsiteX6" fmla="*/ 2297650 w 2988495"/>
              <a:gd name="connsiteY6" fmla="*/ 2947232 h 3557865"/>
              <a:gd name="connsiteX7" fmla="*/ 2165531 w 2988495"/>
              <a:gd name="connsiteY7" fmla="*/ 3023722 h 3557865"/>
              <a:gd name="connsiteX8" fmla="*/ 2022982 w 2988495"/>
              <a:gd name="connsiteY8" fmla="*/ 3082828 h 3557865"/>
              <a:gd name="connsiteX9" fmla="*/ 1849142 w 2988495"/>
              <a:gd name="connsiteY9" fmla="*/ 3138457 h 3557865"/>
              <a:gd name="connsiteX10" fmla="*/ 1699639 w 2988495"/>
              <a:gd name="connsiteY10" fmla="*/ 3176702 h 3557865"/>
              <a:gd name="connsiteX11" fmla="*/ 1518845 w 2988495"/>
              <a:gd name="connsiteY11" fmla="*/ 3187132 h 3557865"/>
              <a:gd name="connsiteX12" fmla="*/ 1379773 w 2988495"/>
              <a:gd name="connsiteY12" fmla="*/ 3183655 h 3557865"/>
              <a:gd name="connsiteX13" fmla="*/ 1205933 w 2988495"/>
              <a:gd name="connsiteY13" fmla="*/ 3148887 h 3557865"/>
              <a:gd name="connsiteX14" fmla="*/ 1049477 w 2988495"/>
              <a:gd name="connsiteY14" fmla="*/ 3107165 h 3557865"/>
              <a:gd name="connsiteX15" fmla="*/ 917358 w 2988495"/>
              <a:gd name="connsiteY15" fmla="*/ 3048060 h 3557865"/>
              <a:gd name="connsiteX16" fmla="*/ 799147 w 2988495"/>
              <a:gd name="connsiteY16" fmla="*/ 2985477 h 3557865"/>
              <a:gd name="connsiteX17" fmla="*/ 694842 w 2988495"/>
              <a:gd name="connsiteY17" fmla="*/ 2912464 h 3557865"/>
              <a:gd name="connsiteX18" fmla="*/ 587061 w 2988495"/>
              <a:gd name="connsiteY18" fmla="*/ 2822067 h 3557865"/>
              <a:gd name="connsiteX19" fmla="*/ 517525 w 2988495"/>
              <a:gd name="connsiteY19" fmla="*/ 2943756 h 3557865"/>
              <a:gd name="connsiteX20" fmla="*/ 454943 w 2988495"/>
              <a:gd name="connsiteY20" fmla="*/ 3138457 h 3557865"/>
              <a:gd name="connsiteX21" fmla="*/ 502277 w 2988495"/>
              <a:gd name="connsiteY21" fmla="*/ 3155752 h 3557865"/>
              <a:gd name="connsiteX22" fmla="*/ 315870 w 2988495"/>
              <a:gd name="connsiteY22" fmla="*/ 3520906 h 3557865"/>
              <a:gd name="connsiteX23" fmla="*/ 508447 w 2988495"/>
              <a:gd name="connsiteY23" fmla="*/ 3557865 h 3557865"/>
              <a:gd name="connsiteX24" fmla="*/ 0 w 2988495"/>
              <a:gd name="connsiteY24" fmla="*/ 3557865 h 3557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988495" h="3557865">
                <a:moveTo>
                  <a:pt x="0" y="0"/>
                </a:moveTo>
                <a:lnTo>
                  <a:pt x="2988495" y="0"/>
                </a:lnTo>
                <a:lnTo>
                  <a:pt x="2988495" y="3557865"/>
                </a:lnTo>
                <a:lnTo>
                  <a:pt x="2335996" y="3557865"/>
                </a:lnTo>
                <a:lnTo>
                  <a:pt x="2440199" y="3128026"/>
                </a:lnTo>
                <a:lnTo>
                  <a:pt x="2275444" y="3149867"/>
                </a:lnTo>
                <a:lnTo>
                  <a:pt x="2297650" y="2947232"/>
                </a:lnTo>
                <a:lnTo>
                  <a:pt x="2165531" y="3023722"/>
                </a:lnTo>
                <a:lnTo>
                  <a:pt x="2022982" y="3082828"/>
                </a:lnTo>
                <a:lnTo>
                  <a:pt x="1849142" y="3138457"/>
                </a:lnTo>
                <a:lnTo>
                  <a:pt x="1699639" y="3176702"/>
                </a:lnTo>
                <a:lnTo>
                  <a:pt x="1518845" y="3187132"/>
                </a:lnTo>
                <a:lnTo>
                  <a:pt x="1379773" y="3183655"/>
                </a:lnTo>
                <a:lnTo>
                  <a:pt x="1205933" y="3148887"/>
                </a:lnTo>
                <a:lnTo>
                  <a:pt x="1049477" y="3107165"/>
                </a:lnTo>
                <a:lnTo>
                  <a:pt x="917358" y="3048060"/>
                </a:lnTo>
                <a:lnTo>
                  <a:pt x="799147" y="2985477"/>
                </a:lnTo>
                <a:lnTo>
                  <a:pt x="694842" y="2912464"/>
                </a:lnTo>
                <a:lnTo>
                  <a:pt x="587061" y="2822067"/>
                </a:lnTo>
                <a:lnTo>
                  <a:pt x="517525" y="2943756"/>
                </a:lnTo>
                <a:lnTo>
                  <a:pt x="454943" y="3138457"/>
                </a:lnTo>
                <a:lnTo>
                  <a:pt x="502277" y="3155752"/>
                </a:lnTo>
                <a:lnTo>
                  <a:pt x="315870" y="3520906"/>
                </a:lnTo>
                <a:lnTo>
                  <a:pt x="508447" y="3557865"/>
                </a:lnTo>
                <a:lnTo>
                  <a:pt x="0" y="3557865"/>
                </a:lnTo>
                <a:close/>
              </a:path>
            </a:pathLst>
          </a:custGeom>
        </p:spPr>
      </p:pic>
    </p:spTree>
    <p:extLst>
      <p:ext uri="{BB962C8B-B14F-4D97-AF65-F5344CB8AC3E}">
        <p14:creationId xmlns:p14="http://schemas.microsoft.com/office/powerpoint/2010/main" val="414403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2" presetClass="entr" presetSubtype="4" fill="hold" grpId="0" nodeType="withEffect">
                                  <p:stCondLst>
                                    <p:cond delay="50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fill="hold"/>
                                        <p:tgtEl>
                                          <p:spTgt spid="24"/>
                                        </p:tgtEl>
                                        <p:attrNameLst>
                                          <p:attrName>ppt_x</p:attrName>
                                        </p:attrNameLst>
                                      </p:cBhvr>
                                      <p:tavLst>
                                        <p:tav tm="0">
                                          <p:val>
                                            <p:strVal val="#ppt_x"/>
                                          </p:val>
                                        </p:tav>
                                        <p:tav tm="100000">
                                          <p:val>
                                            <p:strVal val="#ppt_x"/>
                                          </p:val>
                                        </p:tav>
                                      </p:tavLst>
                                    </p:anim>
                                    <p:anim calcmode="lin" valueType="num">
                                      <p:cBhvr additive="base">
                                        <p:cTn id="19" dur="500" fill="hold"/>
                                        <p:tgtEl>
                                          <p:spTgt spid="24"/>
                                        </p:tgtEl>
                                        <p:attrNameLst>
                                          <p:attrName>ppt_y</p:attrName>
                                        </p:attrNameLst>
                                      </p:cBhvr>
                                      <p:tavLst>
                                        <p:tav tm="0">
                                          <p:val>
                                            <p:strVal val="1+#ppt_h/2"/>
                                          </p:val>
                                        </p:tav>
                                        <p:tav tm="100000">
                                          <p:val>
                                            <p:strVal val="#ppt_y"/>
                                          </p:val>
                                        </p:tav>
                                      </p:tavLst>
                                    </p:anim>
                                  </p:childTnLst>
                                </p:cTn>
                              </p:par>
                              <p:par>
                                <p:cTn id="20" presetID="10" presetClass="entr" presetSubtype="0" fill="hold" nodeType="withEffect">
                                  <p:stCondLst>
                                    <p:cond delay="5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8" grpId="0" animBg="1"/>
      <p:bldP spid="18"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426344" y="3374051"/>
            <a:ext cx="8262150" cy="3041498"/>
          </a:xfrm>
          <a:prstGeom prst="roundRect">
            <a:avLst>
              <a:gd name="adj" fmla="val 5261"/>
            </a:avLst>
          </a:prstGeom>
          <a:gradFill flip="none" rotWithShape="1">
            <a:gsLst>
              <a:gs pos="83000">
                <a:schemeClr val="bg1">
                  <a:alpha val="0"/>
                </a:schemeClr>
              </a:gs>
              <a:gs pos="0">
                <a:srgbClr val="7868AC"/>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 name="Picture 19"/>
          <p:cNvPicPr>
            <a:picLocks noChangeAspect="1"/>
          </p:cNvPicPr>
          <p:nvPr/>
        </p:nvPicPr>
        <p:blipFill rotWithShape="1">
          <a:blip r:embed="rId2"/>
          <a:srcRect l="68561" t="14577" r="716" b="14629"/>
          <a:stretch/>
        </p:blipFill>
        <p:spPr>
          <a:xfrm rot="5400000">
            <a:off x="3549917" y="1276976"/>
            <a:ext cx="2015000" cy="8262147"/>
          </a:xfrm>
          <a:prstGeom prst="rect">
            <a:avLst/>
          </a:prstGeom>
        </p:spPr>
      </p:pic>
      <p:sp>
        <p:nvSpPr>
          <p:cNvPr id="2" name="Title 1"/>
          <p:cNvSpPr>
            <a:spLocks noGrp="1"/>
          </p:cNvSpPr>
          <p:nvPr>
            <p:ph type="title"/>
          </p:nvPr>
        </p:nvSpPr>
        <p:spPr/>
        <p:txBody>
          <a:bodyPr/>
          <a:lstStyle/>
          <a:p>
            <a:r>
              <a:rPr lang="en-GB" dirty="0">
                <a:solidFill>
                  <a:srgbClr val="F08215"/>
                </a:solidFill>
              </a:rPr>
              <a:t>Eiffel Tower</a:t>
            </a:r>
          </a:p>
        </p:txBody>
      </p:sp>
      <p:sp>
        <p:nvSpPr>
          <p:cNvPr id="8" name="Rounded Rectangle 7"/>
          <p:cNvSpPr/>
          <p:nvPr/>
        </p:nvSpPr>
        <p:spPr>
          <a:xfrm>
            <a:off x="3623902" y="1561266"/>
            <a:ext cx="4242213" cy="987861"/>
          </a:xfrm>
          <a:prstGeom prst="roundRect">
            <a:avLst>
              <a:gd name="adj" fmla="val 22828"/>
            </a:avLst>
          </a:prstGeom>
          <a:noFill/>
          <a:ln w="76200">
            <a:gradFill flip="none" rotWithShape="1">
              <a:gsLst>
                <a:gs pos="32000">
                  <a:srgbClr val="F08215"/>
                </a:gs>
                <a:gs pos="82000">
                  <a:srgbClr val="F0884C">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ed Rectangle 17"/>
          <p:cNvSpPr/>
          <p:nvPr/>
        </p:nvSpPr>
        <p:spPr>
          <a:xfrm>
            <a:off x="3719384" y="2767912"/>
            <a:ext cx="4611877" cy="3490950"/>
          </a:xfrm>
          <a:prstGeom prst="roundRect">
            <a:avLst>
              <a:gd name="adj" fmla="val 10658"/>
            </a:avLst>
          </a:prstGeom>
          <a:noFill/>
          <a:ln w="76200">
            <a:gradFill flip="none" rotWithShape="1">
              <a:gsLst>
                <a:gs pos="32000">
                  <a:srgbClr val="F08215"/>
                </a:gs>
                <a:gs pos="82000">
                  <a:srgbClr val="F0884C">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580190" y="1690834"/>
            <a:ext cx="7119667" cy="993817"/>
          </a:xfrm>
          <a:prstGeom prst="roundRect">
            <a:avLst>
              <a:gd name="adj" fmla="val 20278"/>
            </a:avLst>
          </a:prstGeom>
          <a:solidFill>
            <a:srgbClr val="F08215"/>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000" dirty="0">
                <a:solidFill>
                  <a:schemeClr val="bg1"/>
                </a:solidFill>
              </a:rPr>
              <a:t>This is the Eiffel Tower in Paris, which is the capital of France. </a:t>
            </a:r>
            <a:r>
              <a:rPr lang="en-GB" sz="2000" u="sng" dirty="0">
                <a:solidFill>
                  <a:schemeClr val="bg1"/>
                </a:solidFill>
              </a:rPr>
              <a:t>Listen to </a:t>
            </a:r>
            <a:r>
              <a:rPr lang="en-GB" sz="2000" u="sng" dirty="0" err="1">
                <a:solidFill>
                  <a:schemeClr val="bg1"/>
                </a:solidFill>
              </a:rPr>
              <a:t>Ubercorn</a:t>
            </a:r>
            <a:r>
              <a:rPr lang="en-GB" sz="2000" u="sng" dirty="0">
                <a:solidFill>
                  <a:schemeClr val="bg1"/>
                </a:solidFill>
              </a:rPr>
              <a:t> and Lars give some funky facts!</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rcRect l="7963" t="2671" r="7963" b="2671"/>
          <a:stretch>
            <a:fillRect/>
          </a:stretch>
        </p:blipFill>
        <p:spPr>
          <a:xfrm>
            <a:off x="3623902" y="2709098"/>
            <a:ext cx="4511256" cy="3383442"/>
          </a:xfrm>
          <a:custGeom>
            <a:avLst/>
            <a:gdLst>
              <a:gd name="connsiteX0" fmla="*/ 316792 w 4511256"/>
              <a:gd name="connsiteY0" fmla="*/ 0 h 3383442"/>
              <a:gd name="connsiteX1" fmla="*/ 4194464 w 4511256"/>
              <a:gd name="connsiteY1" fmla="*/ 0 h 3383442"/>
              <a:gd name="connsiteX2" fmla="*/ 4511256 w 4511256"/>
              <a:gd name="connsiteY2" fmla="*/ 316792 h 3383442"/>
              <a:gd name="connsiteX3" fmla="*/ 4511256 w 4511256"/>
              <a:gd name="connsiteY3" fmla="*/ 3066650 h 3383442"/>
              <a:gd name="connsiteX4" fmla="*/ 4194464 w 4511256"/>
              <a:gd name="connsiteY4" fmla="*/ 3383442 h 3383442"/>
              <a:gd name="connsiteX5" fmla="*/ 316792 w 4511256"/>
              <a:gd name="connsiteY5" fmla="*/ 3383442 h 3383442"/>
              <a:gd name="connsiteX6" fmla="*/ 0 w 4511256"/>
              <a:gd name="connsiteY6" fmla="*/ 3066650 h 3383442"/>
              <a:gd name="connsiteX7" fmla="*/ 0 w 4511256"/>
              <a:gd name="connsiteY7" fmla="*/ 316792 h 3383442"/>
              <a:gd name="connsiteX8" fmla="*/ 316792 w 4511256"/>
              <a:gd name="connsiteY8" fmla="*/ 0 h 338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1256" h="3383442">
                <a:moveTo>
                  <a:pt x="316792" y="0"/>
                </a:moveTo>
                <a:lnTo>
                  <a:pt x="4194464" y="0"/>
                </a:lnTo>
                <a:cubicBezTo>
                  <a:pt x="4369423" y="0"/>
                  <a:pt x="4511256" y="141833"/>
                  <a:pt x="4511256" y="316792"/>
                </a:cubicBezTo>
                <a:lnTo>
                  <a:pt x="4511256" y="3066650"/>
                </a:lnTo>
                <a:cubicBezTo>
                  <a:pt x="4511256" y="3241609"/>
                  <a:pt x="4369423" y="3383442"/>
                  <a:pt x="4194464" y="3383442"/>
                </a:cubicBezTo>
                <a:lnTo>
                  <a:pt x="316792" y="3383442"/>
                </a:lnTo>
                <a:cubicBezTo>
                  <a:pt x="141833" y="3383442"/>
                  <a:pt x="0" y="3241609"/>
                  <a:pt x="0" y="3066650"/>
                </a:cubicBezTo>
                <a:lnTo>
                  <a:pt x="0" y="316792"/>
                </a:lnTo>
                <a:cubicBezTo>
                  <a:pt x="0" y="141833"/>
                  <a:pt x="141833" y="0"/>
                  <a:pt x="316792" y="0"/>
                </a:cubicBezTo>
                <a:close/>
              </a:path>
            </a:pathLst>
          </a:custGeom>
          <a:ln w="76200">
            <a:solidFill>
              <a:srgbClr val="7868AC"/>
            </a:solidFill>
          </a:ln>
        </p:spPr>
      </p:pic>
      <p:sp>
        <p:nvSpPr>
          <p:cNvPr id="15" name="Oval 14"/>
          <p:cNvSpPr/>
          <p:nvPr/>
        </p:nvSpPr>
        <p:spPr>
          <a:xfrm flipH="1">
            <a:off x="759921" y="3016673"/>
            <a:ext cx="3175241" cy="3175240"/>
          </a:xfrm>
          <a:prstGeom prst="ellipse">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flipH="1">
            <a:off x="1186572" y="2681093"/>
            <a:ext cx="2366554" cy="5167166"/>
          </a:xfrm>
          <a:custGeom>
            <a:avLst/>
            <a:gdLst>
              <a:gd name="connsiteX0" fmla="*/ 2366554 w 2366554"/>
              <a:gd name="connsiteY0" fmla="*/ 5008302 h 5167166"/>
              <a:gd name="connsiteX1" fmla="*/ 2035742 w 2366554"/>
              <a:gd name="connsiteY1" fmla="*/ 5167166 h 5167166"/>
              <a:gd name="connsiteX2" fmla="*/ 2366554 w 2366554"/>
              <a:gd name="connsiteY2" fmla="*/ 5167166 h 5167166"/>
              <a:gd name="connsiteX3" fmla="*/ 0 w 2366554"/>
              <a:gd name="connsiteY3" fmla="*/ 4830256 h 5167166"/>
              <a:gd name="connsiteX4" fmla="*/ 0 w 2366554"/>
              <a:gd name="connsiteY4" fmla="*/ 5167166 h 5167166"/>
              <a:gd name="connsiteX5" fmla="*/ 446467 w 2366554"/>
              <a:gd name="connsiteY5" fmla="*/ 5167166 h 5167166"/>
              <a:gd name="connsiteX6" fmla="*/ 55635 w 2366554"/>
              <a:gd name="connsiteY6" fmla="*/ 5139340 h 5167166"/>
              <a:gd name="connsiteX7" fmla="*/ 2366554 w 2366554"/>
              <a:gd name="connsiteY7" fmla="*/ 0 h 5167166"/>
              <a:gd name="connsiteX8" fmla="*/ 0 w 2366554"/>
              <a:gd name="connsiteY8" fmla="*/ 0 h 5167166"/>
              <a:gd name="connsiteX9" fmla="*/ 0 w 2366554"/>
              <a:gd name="connsiteY9" fmla="*/ 3315210 h 5167166"/>
              <a:gd name="connsiteX10" fmla="*/ 62751 w 2366554"/>
              <a:gd name="connsiteY10" fmla="*/ 3171779 h 5167166"/>
              <a:gd name="connsiteX11" fmla="*/ 68631 w 2366554"/>
              <a:gd name="connsiteY11" fmla="*/ 3176663 h 5167166"/>
              <a:gd name="connsiteX12" fmla="*/ 52077 w 2366554"/>
              <a:gd name="connsiteY12" fmla="*/ 3008112 h 5167166"/>
              <a:gd name="connsiteX13" fmla="*/ 158816 w 2366554"/>
              <a:gd name="connsiteY13" fmla="*/ 3118409 h 5167166"/>
              <a:gd name="connsiteX14" fmla="*/ 272672 w 2366554"/>
              <a:gd name="connsiteY14" fmla="*/ 3218032 h 5167166"/>
              <a:gd name="connsiteX15" fmla="*/ 418549 w 2366554"/>
              <a:gd name="connsiteY15" fmla="*/ 3306982 h 5167166"/>
              <a:gd name="connsiteX16" fmla="*/ 632027 w 2366554"/>
              <a:gd name="connsiteY16" fmla="*/ 3406605 h 5167166"/>
              <a:gd name="connsiteX17" fmla="*/ 852622 w 2366554"/>
              <a:gd name="connsiteY17" fmla="*/ 3477765 h 5167166"/>
              <a:gd name="connsiteX18" fmla="*/ 1058984 w 2366554"/>
              <a:gd name="connsiteY18" fmla="*/ 3509786 h 5167166"/>
              <a:gd name="connsiteX19" fmla="*/ 1311601 w 2366554"/>
              <a:gd name="connsiteY19" fmla="*/ 3509786 h 5167166"/>
              <a:gd name="connsiteX20" fmla="*/ 1567775 w 2366554"/>
              <a:gd name="connsiteY20" fmla="*/ 3477765 h 5167166"/>
              <a:gd name="connsiteX21" fmla="*/ 1749232 w 2366554"/>
              <a:gd name="connsiteY21" fmla="*/ 3413721 h 5167166"/>
              <a:gd name="connsiteX22" fmla="*/ 1920015 w 2366554"/>
              <a:gd name="connsiteY22" fmla="*/ 3342561 h 5167166"/>
              <a:gd name="connsiteX23" fmla="*/ 2073008 w 2366554"/>
              <a:gd name="connsiteY23" fmla="*/ 3257170 h 5167166"/>
              <a:gd name="connsiteX24" fmla="*/ 2190421 w 2366554"/>
              <a:gd name="connsiteY24" fmla="*/ 3164663 h 5167166"/>
              <a:gd name="connsiteX25" fmla="*/ 2325624 w 2366554"/>
              <a:gd name="connsiteY25" fmla="*/ 3047249 h 5167166"/>
              <a:gd name="connsiteX26" fmla="*/ 2332740 w 2366554"/>
              <a:gd name="connsiteY26" fmla="*/ 3193126 h 5167166"/>
              <a:gd name="connsiteX27" fmla="*/ 2366554 w 2366554"/>
              <a:gd name="connsiteY27" fmla="*/ 3308658 h 51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66554" h="5167166">
                <a:moveTo>
                  <a:pt x="2366554" y="5008302"/>
                </a:moveTo>
                <a:lnTo>
                  <a:pt x="2035742" y="5167166"/>
                </a:lnTo>
                <a:lnTo>
                  <a:pt x="2366554" y="5167166"/>
                </a:lnTo>
                <a:close/>
                <a:moveTo>
                  <a:pt x="0" y="4830256"/>
                </a:moveTo>
                <a:lnTo>
                  <a:pt x="0" y="5167166"/>
                </a:lnTo>
                <a:lnTo>
                  <a:pt x="446467" y="5167166"/>
                </a:lnTo>
                <a:lnTo>
                  <a:pt x="55635" y="5139340"/>
                </a:lnTo>
                <a:close/>
                <a:moveTo>
                  <a:pt x="2366554" y="0"/>
                </a:moveTo>
                <a:lnTo>
                  <a:pt x="0" y="0"/>
                </a:lnTo>
                <a:lnTo>
                  <a:pt x="0" y="3315210"/>
                </a:lnTo>
                <a:lnTo>
                  <a:pt x="62751" y="3171779"/>
                </a:lnTo>
                <a:lnTo>
                  <a:pt x="68631" y="3176663"/>
                </a:lnTo>
                <a:lnTo>
                  <a:pt x="52077" y="3008112"/>
                </a:lnTo>
                <a:lnTo>
                  <a:pt x="158816" y="3118409"/>
                </a:lnTo>
                <a:lnTo>
                  <a:pt x="272672" y="3218032"/>
                </a:lnTo>
                <a:lnTo>
                  <a:pt x="418549" y="3306982"/>
                </a:lnTo>
                <a:lnTo>
                  <a:pt x="632027" y="3406605"/>
                </a:lnTo>
                <a:lnTo>
                  <a:pt x="852622" y="3477765"/>
                </a:lnTo>
                <a:lnTo>
                  <a:pt x="1058984" y="3509786"/>
                </a:lnTo>
                <a:lnTo>
                  <a:pt x="1311601" y="3509786"/>
                </a:lnTo>
                <a:lnTo>
                  <a:pt x="1567775" y="3477765"/>
                </a:lnTo>
                <a:lnTo>
                  <a:pt x="1749232" y="3413721"/>
                </a:lnTo>
                <a:lnTo>
                  <a:pt x="1920015" y="3342561"/>
                </a:lnTo>
                <a:lnTo>
                  <a:pt x="2073008" y="3257170"/>
                </a:lnTo>
                <a:lnTo>
                  <a:pt x="2190421" y="3164663"/>
                </a:lnTo>
                <a:lnTo>
                  <a:pt x="2325624" y="3047249"/>
                </a:lnTo>
                <a:lnTo>
                  <a:pt x="2332740" y="3193126"/>
                </a:lnTo>
                <a:lnTo>
                  <a:pt x="2366554" y="3308658"/>
                </a:lnTo>
                <a:close/>
              </a:path>
            </a:pathLst>
          </a:custGeom>
        </p:spPr>
      </p:pic>
      <p:sp>
        <p:nvSpPr>
          <p:cNvPr id="21" name="Oval 20"/>
          <p:cNvSpPr/>
          <p:nvPr/>
        </p:nvSpPr>
        <p:spPr>
          <a:xfrm flipH="1">
            <a:off x="948925" y="2833966"/>
            <a:ext cx="3175241" cy="3175240"/>
          </a:xfrm>
          <a:prstGeom prst="ellipse">
            <a:avLst/>
          </a:prstGeom>
          <a:noFill/>
          <a:ln w="76200">
            <a:gradFill flip="none" rotWithShape="1">
              <a:gsLst>
                <a:gs pos="37000">
                  <a:srgbClr val="F08215"/>
                </a:gs>
                <a:gs pos="78000">
                  <a:srgbClr val="F08215">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hlinkClick r:id="rId5"/>
          </p:cNvPr>
          <p:cNvSpPr/>
          <p:nvPr/>
        </p:nvSpPr>
        <p:spPr>
          <a:xfrm>
            <a:off x="1571946" y="2187742"/>
            <a:ext cx="5845996" cy="361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694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50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426344" y="3374051"/>
            <a:ext cx="8262150" cy="3041498"/>
          </a:xfrm>
          <a:prstGeom prst="roundRect">
            <a:avLst>
              <a:gd name="adj" fmla="val 5261"/>
            </a:avLst>
          </a:prstGeom>
          <a:gradFill flip="none" rotWithShape="1">
            <a:gsLst>
              <a:gs pos="83000">
                <a:schemeClr val="bg1">
                  <a:alpha val="0"/>
                </a:schemeClr>
              </a:gs>
              <a:gs pos="0">
                <a:srgbClr val="7868AC"/>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 name="Picture 19"/>
          <p:cNvPicPr>
            <a:picLocks noChangeAspect="1"/>
          </p:cNvPicPr>
          <p:nvPr/>
        </p:nvPicPr>
        <p:blipFill rotWithShape="1">
          <a:blip r:embed="rId2"/>
          <a:srcRect l="68561" t="14577" r="716" b="14629"/>
          <a:stretch/>
        </p:blipFill>
        <p:spPr>
          <a:xfrm rot="5400000">
            <a:off x="3549917" y="1276976"/>
            <a:ext cx="2015000" cy="8262147"/>
          </a:xfrm>
          <a:prstGeom prst="rect">
            <a:avLst/>
          </a:prstGeom>
        </p:spPr>
      </p:pic>
      <p:sp>
        <p:nvSpPr>
          <p:cNvPr id="2" name="Title 1"/>
          <p:cNvSpPr>
            <a:spLocks noGrp="1"/>
          </p:cNvSpPr>
          <p:nvPr>
            <p:ph type="title"/>
          </p:nvPr>
        </p:nvSpPr>
        <p:spPr/>
        <p:txBody>
          <a:bodyPr/>
          <a:lstStyle/>
          <a:p>
            <a:r>
              <a:rPr lang="en-GB" dirty="0">
                <a:solidFill>
                  <a:srgbClr val="F08215"/>
                </a:solidFill>
              </a:rPr>
              <a:t>The Guggenheim Museum</a:t>
            </a:r>
          </a:p>
        </p:txBody>
      </p:sp>
      <p:sp>
        <p:nvSpPr>
          <p:cNvPr id="8" name="Rounded Rectangle 7"/>
          <p:cNvSpPr/>
          <p:nvPr/>
        </p:nvSpPr>
        <p:spPr>
          <a:xfrm>
            <a:off x="3548920" y="1340151"/>
            <a:ext cx="4242213" cy="1279185"/>
          </a:xfrm>
          <a:prstGeom prst="roundRect">
            <a:avLst>
              <a:gd name="adj" fmla="val 22828"/>
            </a:avLst>
          </a:prstGeom>
          <a:noFill/>
          <a:ln w="76200">
            <a:gradFill flip="none" rotWithShape="1">
              <a:gsLst>
                <a:gs pos="32000">
                  <a:srgbClr val="F08215"/>
                </a:gs>
                <a:gs pos="82000">
                  <a:srgbClr val="F0884C">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rcRect l="17749" t="2268" r="3071" b="112"/>
          <a:stretch>
            <a:fillRect/>
          </a:stretch>
        </p:blipFill>
        <p:spPr>
          <a:xfrm>
            <a:off x="3877584" y="2790322"/>
            <a:ext cx="4511256" cy="3383442"/>
          </a:xfrm>
          <a:custGeom>
            <a:avLst/>
            <a:gdLst>
              <a:gd name="connsiteX0" fmla="*/ 316792 w 4511256"/>
              <a:gd name="connsiteY0" fmla="*/ 0 h 3383442"/>
              <a:gd name="connsiteX1" fmla="*/ 4194464 w 4511256"/>
              <a:gd name="connsiteY1" fmla="*/ 0 h 3383442"/>
              <a:gd name="connsiteX2" fmla="*/ 4511256 w 4511256"/>
              <a:gd name="connsiteY2" fmla="*/ 316792 h 3383442"/>
              <a:gd name="connsiteX3" fmla="*/ 4511256 w 4511256"/>
              <a:gd name="connsiteY3" fmla="*/ 3066650 h 3383442"/>
              <a:gd name="connsiteX4" fmla="*/ 4194464 w 4511256"/>
              <a:gd name="connsiteY4" fmla="*/ 3383442 h 3383442"/>
              <a:gd name="connsiteX5" fmla="*/ 316792 w 4511256"/>
              <a:gd name="connsiteY5" fmla="*/ 3383442 h 3383442"/>
              <a:gd name="connsiteX6" fmla="*/ 0 w 4511256"/>
              <a:gd name="connsiteY6" fmla="*/ 3066650 h 3383442"/>
              <a:gd name="connsiteX7" fmla="*/ 0 w 4511256"/>
              <a:gd name="connsiteY7" fmla="*/ 316792 h 3383442"/>
              <a:gd name="connsiteX8" fmla="*/ 316792 w 4511256"/>
              <a:gd name="connsiteY8" fmla="*/ 0 h 338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1256" h="3383442">
                <a:moveTo>
                  <a:pt x="316792" y="0"/>
                </a:moveTo>
                <a:lnTo>
                  <a:pt x="4194464" y="0"/>
                </a:lnTo>
                <a:cubicBezTo>
                  <a:pt x="4369423" y="0"/>
                  <a:pt x="4511256" y="141833"/>
                  <a:pt x="4511256" y="316792"/>
                </a:cubicBezTo>
                <a:lnTo>
                  <a:pt x="4511256" y="3066650"/>
                </a:lnTo>
                <a:cubicBezTo>
                  <a:pt x="4511256" y="3241609"/>
                  <a:pt x="4369423" y="3383442"/>
                  <a:pt x="4194464" y="3383442"/>
                </a:cubicBezTo>
                <a:lnTo>
                  <a:pt x="316792" y="3383442"/>
                </a:lnTo>
                <a:cubicBezTo>
                  <a:pt x="141833" y="3383442"/>
                  <a:pt x="0" y="3241609"/>
                  <a:pt x="0" y="3066650"/>
                </a:cubicBezTo>
                <a:lnTo>
                  <a:pt x="0" y="316792"/>
                </a:lnTo>
                <a:cubicBezTo>
                  <a:pt x="0" y="141833"/>
                  <a:pt x="141833" y="0"/>
                  <a:pt x="316792" y="0"/>
                </a:cubicBezTo>
                <a:close/>
              </a:path>
            </a:pathLst>
          </a:custGeom>
          <a:ln w="76200">
            <a:solidFill>
              <a:srgbClr val="7868AC"/>
            </a:solidFill>
          </a:ln>
        </p:spPr>
      </p:pic>
      <p:sp>
        <p:nvSpPr>
          <p:cNvPr id="7" name="Rounded Rectangle 6"/>
          <p:cNvSpPr/>
          <p:nvPr/>
        </p:nvSpPr>
        <p:spPr>
          <a:xfrm>
            <a:off x="564332" y="1459835"/>
            <a:ext cx="7119667" cy="1408262"/>
          </a:xfrm>
          <a:prstGeom prst="roundRect">
            <a:avLst>
              <a:gd name="adj" fmla="val 20278"/>
            </a:avLst>
          </a:prstGeom>
          <a:solidFill>
            <a:srgbClr val="7868AC"/>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000" dirty="0">
                <a:solidFill>
                  <a:schemeClr val="bg1"/>
                </a:solidFill>
              </a:rPr>
              <a:t>The Guggenheim museum is in Bilbao, Spain. It is an art museum and the building itself is thought by many to be a piece of art. There are other Guggenheim museums in places across the world, including in </a:t>
            </a:r>
            <a:r>
              <a:rPr lang="en-GB" sz="2000" b="1" dirty="0">
                <a:solidFill>
                  <a:schemeClr val="bg1"/>
                </a:solidFill>
              </a:rPr>
              <a:t>Italy</a:t>
            </a:r>
            <a:r>
              <a:rPr lang="en-GB" sz="2000" dirty="0">
                <a:solidFill>
                  <a:schemeClr val="bg1"/>
                </a:solidFill>
              </a:rPr>
              <a:t> and the </a:t>
            </a:r>
            <a:r>
              <a:rPr lang="en-GB" sz="2000" b="1" dirty="0">
                <a:solidFill>
                  <a:schemeClr val="bg1"/>
                </a:solidFill>
              </a:rPr>
              <a:t>USA</a:t>
            </a:r>
            <a:r>
              <a:rPr lang="en-GB" sz="2000" dirty="0">
                <a:solidFill>
                  <a:schemeClr val="bg1"/>
                </a:solidFill>
              </a:rPr>
              <a:t>.</a:t>
            </a:r>
          </a:p>
        </p:txBody>
      </p:sp>
      <p:sp>
        <p:nvSpPr>
          <p:cNvPr id="15" name="Oval 14"/>
          <p:cNvSpPr/>
          <p:nvPr/>
        </p:nvSpPr>
        <p:spPr>
          <a:xfrm flipH="1">
            <a:off x="759921" y="3016673"/>
            <a:ext cx="3175241" cy="3175240"/>
          </a:xfrm>
          <a:prstGeom prst="ellipse">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flipH="1">
            <a:off x="948925" y="2833966"/>
            <a:ext cx="3175241" cy="3175240"/>
          </a:xfrm>
          <a:prstGeom prst="ellipse">
            <a:avLst/>
          </a:prstGeom>
          <a:noFill/>
          <a:ln w="76200">
            <a:gradFill flip="none" rotWithShape="1">
              <a:gsLst>
                <a:gs pos="37000">
                  <a:srgbClr val="F08215"/>
                </a:gs>
                <a:gs pos="78000">
                  <a:srgbClr val="F08215">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970082" y="2790322"/>
            <a:ext cx="2754917" cy="3995613"/>
          </a:xfrm>
          <a:custGeom>
            <a:avLst/>
            <a:gdLst>
              <a:gd name="connsiteX0" fmla="*/ 1438685 w 2754917"/>
              <a:gd name="connsiteY0" fmla="*/ 3987245 h 3995613"/>
              <a:gd name="connsiteX1" fmla="*/ 1570900 w 2754917"/>
              <a:gd name="connsiteY1" fmla="*/ 3995613 h 3995613"/>
              <a:gd name="connsiteX2" fmla="*/ 1377120 w 2754917"/>
              <a:gd name="connsiteY2" fmla="*/ 3995613 h 3995613"/>
              <a:gd name="connsiteX3" fmla="*/ 0 w 2754917"/>
              <a:gd name="connsiteY3" fmla="*/ 0 h 3995613"/>
              <a:gd name="connsiteX4" fmla="*/ 2754917 w 2754917"/>
              <a:gd name="connsiteY4" fmla="*/ 0 h 3995613"/>
              <a:gd name="connsiteX5" fmla="*/ 2754917 w 2754917"/>
              <a:gd name="connsiteY5" fmla="*/ 3995613 h 3995613"/>
              <a:gd name="connsiteX6" fmla="*/ 2314172 w 2754917"/>
              <a:gd name="connsiteY6" fmla="*/ 3995613 h 3995613"/>
              <a:gd name="connsiteX7" fmla="*/ 2416585 w 2754917"/>
              <a:gd name="connsiteY7" fmla="*/ 3978778 h 3995613"/>
              <a:gd name="connsiteX8" fmla="*/ 2505485 w 2754917"/>
              <a:gd name="connsiteY8" fmla="*/ 3788278 h 3995613"/>
              <a:gd name="connsiteX9" fmla="*/ 2259951 w 2754917"/>
              <a:gd name="connsiteY9" fmla="*/ 3432678 h 3995613"/>
              <a:gd name="connsiteX10" fmla="*/ 2231298 w 2754917"/>
              <a:gd name="connsiteY10" fmla="*/ 3433169 h 3995613"/>
              <a:gd name="connsiteX11" fmla="*/ 2166818 w 2754917"/>
              <a:gd name="connsiteY11" fmla="*/ 3195612 h 3995613"/>
              <a:gd name="connsiteX12" fmla="*/ 2082151 w 2754917"/>
              <a:gd name="connsiteY12" fmla="*/ 3242179 h 3995613"/>
              <a:gd name="connsiteX13" fmla="*/ 1997485 w 2754917"/>
              <a:gd name="connsiteY13" fmla="*/ 3280279 h 3995613"/>
              <a:gd name="connsiteX14" fmla="*/ 1853551 w 2754917"/>
              <a:gd name="connsiteY14" fmla="*/ 3331079 h 3995613"/>
              <a:gd name="connsiteX15" fmla="*/ 1730785 w 2754917"/>
              <a:gd name="connsiteY15" fmla="*/ 3369179 h 3995613"/>
              <a:gd name="connsiteX16" fmla="*/ 1557218 w 2754917"/>
              <a:gd name="connsiteY16" fmla="*/ 3394579 h 3995613"/>
              <a:gd name="connsiteX17" fmla="*/ 1375185 w 2754917"/>
              <a:gd name="connsiteY17" fmla="*/ 3407279 h 3995613"/>
              <a:gd name="connsiteX18" fmla="*/ 1074618 w 2754917"/>
              <a:gd name="connsiteY18" fmla="*/ 3377645 h 3995613"/>
              <a:gd name="connsiteX19" fmla="*/ 884118 w 2754917"/>
              <a:gd name="connsiteY19" fmla="*/ 3326845 h 3995613"/>
              <a:gd name="connsiteX20" fmla="*/ 735951 w 2754917"/>
              <a:gd name="connsiteY20" fmla="*/ 3271812 h 3995613"/>
              <a:gd name="connsiteX21" fmla="*/ 608951 w 2754917"/>
              <a:gd name="connsiteY21" fmla="*/ 3199845 h 3995613"/>
              <a:gd name="connsiteX22" fmla="*/ 549685 w 2754917"/>
              <a:gd name="connsiteY22" fmla="*/ 3419979 h 3995613"/>
              <a:gd name="connsiteX23" fmla="*/ 553106 w 2754917"/>
              <a:gd name="connsiteY23" fmla="*/ 3461890 h 3995613"/>
              <a:gd name="connsiteX24" fmla="*/ 528518 w 2754917"/>
              <a:gd name="connsiteY24" fmla="*/ 3462311 h 3995613"/>
              <a:gd name="connsiteX25" fmla="*/ 532751 w 2754917"/>
              <a:gd name="connsiteY25" fmla="*/ 3733245 h 3995613"/>
              <a:gd name="connsiteX26" fmla="*/ 486028 w 2754917"/>
              <a:gd name="connsiteY26" fmla="*/ 3995613 h 3995613"/>
              <a:gd name="connsiteX27" fmla="*/ 0 w 2754917"/>
              <a:gd name="connsiteY27" fmla="*/ 3995613 h 399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54917" h="3995613">
                <a:moveTo>
                  <a:pt x="1438685" y="3987245"/>
                </a:moveTo>
                <a:lnTo>
                  <a:pt x="1570900" y="3995613"/>
                </a:lnTo>
                <a:lnTo>
                  <a:pt x="1377120" y="3995613"/>
                </a:lnTo>
                <a:close/>
                <a:moveTo>
                  <a:pt x="0" y="0"/>
                </a:moveTo>
                <a:lnTo>
                  <a:pt x="2754917" y="0"/>
                </a:lnTo>
                <a:lnTo>
                  <a:pt x="2754917" y="3995613"/>
                </a:lnTo>
                <a:lnTo>
                  <a:pt x="2314172" y="3995613"/>
                </a:lnTo>
                <a:lnTo>
                  <a:pt x="2416585" y="3978778"/>
                </a:lnTo>
                <a:lnTo>
                  <a:pt x="2505485" y="3788278"/>
                </a:lnTo>
                <a:lnTo>
                  <a:pt x="2259951" y="3432678"/>
                </a:lnTo>
                <a:lnTo>
                  <a:pt x="2231298" y="3433169"/>
                </a:lnTo>
                <a:lnTo>
                  <a:pt x="2166818" y="3195612"/>
                </a:lnTo>
                <a:lnTo>
                  <a:pt x="2082151" y="3242179"/>
                </a:lnTo>
                <a:lnTo>
                  <a:pt x="1997485" y="3280279"/>
                </a:lnTo>
                <a:lnTo>
                  <a:pt x="1853551" y="3331079"/>
                </a:lnTo>
                <a:lnTo>
                  <a:pt x="1730785" y="3369179"/>
                </a:lnTo>
                <a:lnTo>
                  <a:pt x="1557218" y="3394579"/>
                </a:lnTo>
                <a:lnTo>
                  <a:pt x="1375185" y="3407279"/>
                </a:lnTo>
                <a:lnTo>
                  <a:pt x="1074618" y="3377645"/>
                </a:lnTo>
                <a:lnTo>
                  <a:pt x="884118" y="3326845"/>
                </a:lnTo>
                <a:lnTo>
                  <a:pt x="735951" y="3271812"/>
                </a:lnTo>
                <a:lnTo>
                  <a:pt x="608951" y="3199845"/>
                </a:lnTo>
                <a:lnTo>
                  <a:pt x="549685" y="3419979"/>
                </a:lnTo>
                <a:lnTo>
                  <a:pt x="553106" y="3461890"/>
                </a:lnTo>
                <a:lnTo>
                  <a:pt x="528518" y="3462311"/>
                </a:lnTo>
                <a:lnTo>
                  <a:pt x="532751" y="3733245"/>
                </a:lnTo>
                <a:lnTo>
                  <a:pt x="486028" y="3995613"/>
                </a:lnTo>
                <a:lnTo>
                  <a:pt x="0" y="3995613"/>
                </a:lnTo>
                <a:close/>
              </a:path>
            </a:pathLst>
          </a:custGeom>
        </p:spPr>
      </p:pic>
    </p:spTree>
    <p:extLst>
      <p:ext uri="{BB962C8B-B14F-4D97-AF65-F5344CB8AC3E}">
        <p14:creationId xmlns:p14="http://schemas.microsoft.com/office/powerpoint/2010/main" val="28698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426344" y="3374051"/>
            <a:ext cx="8262150" cy="3041498"/>
          </a:xfrm>
          <a:prstGeom prst="roundRect">
            <a:avLst>
              <a:gd name="adj" fmla="val 5261"/>
            </a:avLst>
          </a:prstGeom>
          <a:gradFill flip="none" rotWithShape="1">
            <a:gsLst>
              <a:gs pos="83000">
                <a:schemeClr val="bg1">
                  <a:alpha val="0"/>
                </a:schemeClr>
              </a:gs>
              <a:gs pos="0">
                <a:srgbClr val="7868AC"/>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 name="Picture 19"/>
          <p:cNvPicPr>
            <a:picLocks noChangeAspect="1"/>
          </p:cNvPicPr>
          <p:nvPr/>
        </p:nvPicPr>
        <p:blipFill rotWithShape="1">
          <a:blip r:embed="rId2"/>
          <a:srcRect l="68561" t="14577" r="716" b="14629"/>
          <a:stretch/>
        </p:blipFill>
        <p:spPr>
          <a:xfrm rot="5400000">
            <a:off x="3549917" y="1276976"/>
            <a:ext cx="2015000" cy="8262147"/>
          </a:xfrm>
          <a:prstGeom prst="rect">
            <a:avLst/>
          </a:prstGeom>
        </p:spPr>
      </p:pic>
      <p:sp>
        <p:nvSpPr>
          <p:cNvPr id="2" name="Title 1"/>
          <p:cNvSpPr>
            <a:spLocks noGrp="1"/>
          </p:cNvSpPr>
          <p:nvPr>
            <p:ph type="title"/>
          </p:nvPr>
        </p:nvSpPr>
        <p:spPr/>
        <p:txBody>
          <a:bodyPr/>
          <a:lstStyle/>
          <a:p>
            <a:r>
              <a:rPr lang="en-GB" dirty="0">
                <a:solidFill>
                  <a:srgbClr val="F08215"/>
                </a:solidFill>
              </a:rPr>
              <a:t>Mount Etna</a:t>
            </a:r>
          </a:p>
        </p:txBody>
      </p:sp>
      <p:sp>
        <p:nvSpPr>
          <p:cNvPr id="8" name="Rounded Rectangle 7"/>
          <p:cNvSpPr/>
          <p:nvPr/>
        </p:nvSpPr>
        <p:spPr>
          <a:xfrm>
            <a:off x="3158425" y="1401764"/>
            <a:ext cx="4242213" cy="815266"/>
          </a:xfrm>
          <a:prstGeom prst="roundRect">
            <a:avLst>
              <a:gd name="adj" fmla="val 22828"/>
            </a:avLst>
          </a:prstGeom>
          <a:noFill/>
          <a:ln w="76200">
            <a:gradFill flip="none" rotWithShape="1">
              <a:gsLst>
                <a:gs pos="32000">
                  <a:srgbClr val="F08215"/>
                </a:gs>
                <a:gs pos="82000">
                  <a:srgbClr val="F0884C">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p:cNvSpPr/>
          <p:nvPr/>
        </p:nvSpPr>
        <p:spPr>
          <a:xfrm>
            <a:off x="819417" y="2619556"/>
            <a:ext cx="4611877" cy="3490950"/>
          </a:xfrm>
          <a:prstGeom prst="roundRect">
            <a:avLst>
              <a:gd name="adj" fmla="val 10658"/>
            </a:avLst>
          </a:prstGeom>
          <a:noFill/>
          <a:ln w="76200">
            <a:gradFill flip="none" rotWithShape="1">
              <a:gsLst>
                <a:gs pos="32000">
                  <a:srgbClr val="F08215"/>
                </a:gs>
                <a:gs pos="82000">
                  <a:srgbClr val="F0884C">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669385" y="1500286"/>
            <a:ext cx="6624119" cy="874622"/>
          </a:xfrm>
          <a:prstGeom prst="roundRect">
            <a:avLst>
              <a:gd name="adj" fmla="val 20278"/>
            </a:avLst>
          </a:prstGeom>
          <a:solidFill>
            <a:srgbClr val="F08215"/>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000" dirty="0">
                <a:solidFill>
                  <a:schemeClr val="bg1"/>
                </a:solidFill>
              </a:rPr>
              <a:t>Mount Etna is a famous location on an Italian island. </a:t>
            </a:r>
            <a:r>
              <a:rPr lang="en-GB" sz="2000" u="sng" dirty="0">
                <a:solidFill>
                  <a:schemeClr val="bg1"/>
                </a:solidFill>
              </a:rPr>
              <a:t>Let’s find out more.</a:t>
            </a:r>
          </a:p>
        </p:txBody>
      </p:sp>
      <p:sp>
        <p:nvSpPr>
          <p:cNvPr id="15" name="Oval 14"/>
          <p:cNvSpPr/>
          <p:nvPr/>
        </p:nvSpPr>
        <p:spPr>
          <a:xfrm flipH="1">
            <a:off x="5069371" y="2812929"/>
            <a:ext cx="3175241" cy="3175240"/>
          </a:xfrm>
          <a:prstGeom prst="ellipse">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rcRect l="5442" t="3697" r="9362" b="457"/>
          <a:stretch>
            <a:fillRect/>
          </a:stretch>
        </p:blipFill>
        <p:spPr>
          <a:xfrm>
            <a:off x="724617" y="2542236"/>
            <a:ext cx="4511256" cy="3383442"/>
          </a:xfrm>
          <a:custGeom>
            <a:avLst/>
            <a:gdLst>
              <a:gd name="connsiteX0" fmla="*/ 316792 w 4511256"/>
              <a:gd name="connsiteY0" fmla="*/ 0 h 3383442"/>
              <a:gd name="connsiteX1" fmla="*/ 4194464 w 4511256"/>
              <a:gd name="connsiteY1" fmla="*/ 0 h 3383442"/>
              <a:gd name="connsiteX2" fmla="*/ 4511256 w 4511256"/>
              <a:gd name="connsiteY2" fmla="*/ 316792 h 3383442"/>
              <a:gd name="connsiteX3" fmla="*/ 4511256 w 4511256"/>
              <a:gd name="connsiteY3" fmla="*/ 3066650 h 3383442"/>
              <a:gd name="connsiteX4" fmla="*/ 4194464 w 4511256"/>
              <a:gd name="connsiteY4" fmla="*/ 3383442 h 3383442"/>
              <a:gd name="connsiteX5" fmla="*/ 316792 w 4511256"/>
              <a:gd name="connsiteY5" fmla="*/ 3383442 h 3383442"/>
              <a:gd name="connsiteX6" fmla="*/ 0 w 4511256"/>
              <a:gd name="connsiteY6" fmla="*/ 3066650 h 3383442"/>
              <a:gd name="connsiteX7" fmla="*/ 0 w 4511256"/>
              <a:gd name="connsiteY7" fmla="*/ 316792 h 3383442"/>
              <a:gd name="connsiteX8" fmla="*/ 316792 w 4511256"/>
              <a:gd name="connsiteY8" fmla="*/ 0 h 338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1256" h="3383442">
                <a:moveTo>
                  <a:pt x="316792" y="0"/>
                </a:moveTo>
                <a:lnTo>
                  <a:pt x="4194464" y="0"/>
                </a:lnTo>
                <a:cubicBezTo>
                  <a:pt x="4369423" y="0"/>
                  <a:pt x="4511256" y="141833"/>
                  <a:pt x="4511256" y="316792"/>
                </a:cubicBezTo>
                <a:lnTo>
                  <a:pt x="4511256" y="3066650"/>
                </a:lnTo>
                <a:cubicBezTo>
                  <a:pt x="4511256" y="3241609"/>
                  <a:pt x="4369423" y="3383442"/>
                  <a:pt x="4194464" y="3383442"/>
                </a:cubicBezTo>
                <a:lnTo>
                  <a:pt x="316792" y="3383442"/>
                </a:lnTo>
                <a:cubicBezTo>
                  <a:pt x="141833" y="3383442"/>
                  <a:pt x="0" y="3241609"/>
                  <a:pt x="0" y="3066650"/>
                </a:cubicBezTo>
                <a:lnTo>
                  <a:pt x="0" y="316792"/>
                </a:lnTo>
                <a:cubicBezTo>
                  <a:pt x="0" y="141833"/>
                  <a:pt x="141833" y="0"/>
                  <a:pt x="316792" y="0"/>
                </a:cubicBezTo>
                <a:close/>
              </a:path>
            </a:pathLst>
          </a:custGeom>
          <a:ln w="76200">
            <a:solidFill>
              <a:srgbClr val="7868AC"/>
            </a:solidFill>
          </a:ln>
        </p:spPr>
      </p:pic>
      <p:sp>
        <p:nvSpPr>
          <p:cNvPr id="21" name="Oval 20"/>
          <p:cNvSpPr/>
          <p:nvPr/>
        </p:nvSpPr>
        <p:spPr>
          <a:xfrm flipH="1">
            <a:off x="5258375" y="2630222"/>
            <a:ext cx="3175241" cy="3175240"/>
          </a:xfrm>
          <a:prstGeom prst="ellipse">
            <a:avLst/>
          </a:prstGeom>
          <a:noFill/>
          <a:ln w="76200">
            <a:gradFill flip="none" rotWithShape="1">
              <a:gsLst>
                <a:gs pos="37000">
                  <a:srgbClr val="F08215"/>
                </a:gs>
                <a:gs pos="78000">
                  <a:srgbClr val="F08215">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557417" y="2034323"/>
            <a:ext cx="3803466" cy="4230800"/>
          </a:xfrm>
          <a:prstGeom prst="rect">
            <a:avLst/>
          </a:prstGeom>
        </p:spPr>
      </p:pic>
      <p:sp>
        <p:nvSpPr>
          <p:cNvPr id="18" name="Rectangle 17">
            <a:hlinkClick r:id="rId5"/>
          </p:cNvPr>
          <p:cNvSpPr/>
          <p:nvPr/>
        </p:nvSpPr>
        <p:spPr>
          <a:xfrm>
            <a:off x="724617" y="1916495"/>
            <a:ext cx="2361075" cy="361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0261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50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426344" y="3374051"/>
            <a:ext cx="8262150" cy="3041498"/>
          </a:xfrm>
          <a:prstGeom prst="roundRect">
            <a:avLst>
              <a:gd name="adj" fmla="val 5261"/>
            </a:avLst>
          </a:prstGeom>
          <a:gradFill flip="none" rotWithShape="1">
            <a:gsLst>
              <a:gs pos="83000">
                <a:schemeClr val="bg1">
                  <a:alpha val="0"/>
                </a:schemeClr>
              </a:gs>
              <a:gs pos="0">
                <a:srgbClr val="7868AC"/>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 name="Picture 19"/>
          <p:cNvPicPr>
            <a:picLocks noChangeAspect="1"/>
          </p:cNvPicPr>
          <p:nvPr/>
        </p:nvPicPr>
        <p:blipFill rotWithShape="1">
          <a:blip r:embed="rId2"/>
          <a:srcRect l="68561" t="14577" r="716" b="14629"/>
          <a:stretch/>
        </p:blipFill>
        <p:spPr>
          <a:xfrm rot="5400000">
            <a:off x="3549917" y="1276976"/>
            <a:ext cx="2015000" cy="8262147"/>
          </a:xfrm>
          <a:prstGeom prst="rect">
            <a:avLst/>
          </a:prstGeom>
        </p:spPr>
      </p:pic>
      <p:sp>
        <p:nvSpPr>
          <p:cNvPr id="2" name="Title 1"/>
          <p:cNvSpPr>
            <a:spLocks noGrp="1"/>
          </p:cNvSpPr>
          <p:nvPr>
            <p:ph type="title"/>
          </p:nvPr>
        </p:nvSpPr>
        <p:spPr/>
        <p:txBody>
          <a:bodyPr/>
          <a:lstStyle/>
          <a:p>
            <a:r>
              <a:rPr lang="en-GB" dirty="0">
                <a:solidFill>
                  <a:srgbClr val="F08215"/>
                </a:solidFill>
              </a:rPr>
              <a:t>The Matterhorn</a:t>
            </a:r>
          </a:p>
        </p:txBody>
      </p:sp>
      <p:sp>
        <p:nvSpPr>
          <p:cNvPr id="8" name="Rounded Rectangle 7"/>
          <p:cNvSpPr/>
          <p:nvPr/>
        </p:nvSpPr>
        <p:spPr>
          <a:xfrm>
            <a:off x="2829200" y="1613749"/>
            <a:ext cx="4242213" cy="1515701"/>
          </a:xfrm>
          <a:prstGeom prst="roundRect">
            <a:avLst>
              <a:gd name="adj" fmla="val 22828"/>
            </a:avLst>
          </a:prstGeom>
          <a:noFill/>
          <a:ln w="76200">
            <a:gradFill flip="none" rotWithShape="1">
              <a:gsLst>
                <a:gs pos="32000">
                  <a:srgbClr val="F08215"/>
                </a:gs>
                <a:gs pos="82000">
                  <a:srgbClr val="F0884C">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p:cNvSpPr/>
          <p:nvPr/>
        </p:nvSpPr>
        <p:spPr>
          <a:xfrm>
            <a:off x="1097155" y="2782518"/>
            <a:ext cx="4611877" cy="3490950"/>
          </a:xfrm>
          <a:prstGeom prst="roundRect">
            <a:avLst>
              <a:gd name="adj" fmla="val 10658"/>
            </a:avLst>
          </a:prstGeom>
          <a:noFill/>
          <a:ln w="76200">
            <a:gradFill flip="none" rotWithShape="1">
              <a:gsLst>
                <a:gs pos="32000">
                  <a:srgbClr val="F08215"/>
                </a:gs>
                <a:gs pos="82000">
                  <a:srgbClr val="F0884C">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flipH="1">
            <a:off x="5661930" y="3371929"/>
            <a:ext cx="2771864" cy="2771863"/>
          </a:xfrm>
          <a:prstGeom prst="ellipse">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rcRect l="5579" t="916" r="6674"/>
          <a:stretch>
            <a:fillRect/>
          </a:stretch>
        </p:blipFill>
        <p:spPr>
          <a:xfrm>
            <a:off x="999243" y="2708828"/>
            <a:ext cx="4511256" cy="3383442"/>
          </a:xfrm>
          <a:custGeom>
            <a:avLst/>
            <a:gdLst>
              <a:gd name="connsiteX0" fmla="*/ 316792 w 4511256"/>
              <a:gd name="connsiteY0" fmla="*/ 0 h 3383442"/>
              <a:gd name="connsiteX1" fmla="*/ 4194464 w 4511256"/>
              <a:gd name="connsiteY1" fmla="*/ 0 h 3383442"/>
              <a:gd name="connsiteX2" fmla="*/ 4511256 w 4511256"/>
              <a:gd name="connsiteY2" fmla="*/ 316792 h 3383442"/>
              <a:gd name="connsiteX3" fmla="*/ 4511256 w 4511256"/>
              <a:gd name="connsiteY3" fmla="*/ 3066650 h 3383442"/>
              <a:gd name="connsiteX4" fmla="*/ 4194464 w 4511256"/>
              <a:gd name="connsiteY4" fmla="*/ 3383442 h 3383442"/>
              <a:gd name="connsiteX5" fmla="*/ 316792 w 4511256"/>
              <a:gd name="connsiteY5" fmla="*/ 3383442 h 3383442"/>
              <a:gd name="connsiteX6" fmla="*/ 0 w 4511256"/>
              <a:gd name="connsiteY6" fmla="*/ 3066650 h 3383442"/>
              <a:gd name="connsiteX7" fmla="*/ 0 w 4511256"/>
              <a:gd name="connsiteY7" fmla="*/ 316792 h 3383442"/>
              <a:gd name="connsiteX8" fmla="*/ 316792 w 4511256"/>
              <a:gd name="connsiteY8" fmla="*/ 0 h 338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1256" h="3383442">
                <a:moveTo>
                  <a:pt x="316792" y="0"/>
                </a:moveTo>
                <a:lnTo>
                  <a:pt x="4194464" y="0"/>
                </a:lnTo>
                <a:cubicBezTo>
                  <a:pt x="4369423" y="0"/>
                  <a:pt x="4511256" y="141833"/>
                  <a:pt x="4511256" y="316792"/>
                </a:cubicBezTo>
                <a:lnTo>
                  <a:pt x="4511256" y="3066650"/>
                </a:lnTo>
                <a:cubicBezTo>
                  <a:pt x="4511256" y="3241609"/>
                  <a:pt x="4369423" y="3383442"/>
                  <a:pt x="4194464" y="3383442"/>
                </a:cubicBezTo>
                <a:lnTo>
                  <a:pt x="316792" y="3383442"/>
                </a:lnTo>
                <a:cubicBezTo>
                  <a:pt x="141833" y="3383442"/>
                  <a:pt x="0" y="3241609"/>
                  <a:pt x="0" y="3066650"/>
                </a:cubicBezTo>
                <a:lnTo>
                  <a:pt x="0" y="316792"/>
                </a:lnTo>
                <a:cubicBezTo>
                  <a:pt x="0" y="141833"/>
                  <a:pt x="141833" y="0"/>
                  <a:pt x="316792" y="0"/>
                </a:cubicBezTo>
                <a:close/>
              </a:path>
            </a:pathLst>
          </a:custGeom>
          <a:ln w="76200">
            <a:solidFill>
              <a:srgbClr val="7868AC"/>
            </a:solidFill>
          </a:ln>
        </p:spPr>
      </p:pic>
      <p:sp>
        <p:nvSpPr>
          <p:cNvPr id="7" name="Rounded Rectangle 6"/>
          <p:cNvSpPr/>
          <p:nvPr/>
        </p:nvSpPr>
        <p:spPr>
          <a:xfrm>
            <a:off x="651279" y="1344654"/>
            <a:ext cx="6301782" cy="1688937"/>
          </a:xfrm>
          <a:prstGeom prst="roundRect">
            <a:avLst>
              <a:gd name="adj" fmla="val 20278"/>
            </a:avLst>
          </a:prstGeom>
          <a:solidFill>
            <a:srgbClr val="7868AC"/>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1900" dirty="0">
                <a:solidFill>
                  <a:schemeClr val="bg1"/>
                </a:solidFill>
              </a:rPr>
              <a:t>The Matterhorn is a mountain in a group of mountains called the Alps. The Matterhorn is in between the countries of Italy and Switzerland. It is 4,478 metres tall – </a:t>
            </a:r>
            <a:r>
              <a:rPr lang="en-GB" sz="1900" b="1" dirty="0">
                <a:solidFill>
                  <a:schemeClr val="bg1"/>
                </a:solidFill>
              </a:rPr>
              <a:t>that’s the height of over 1,000 double decker buses sitting on top of each other!</a:t>
            </a:r>
          </a:p>
        </p:txBody>
      </p:sp>
      <p:sp>
        <p:nvSpPr>
          <p:cNvPr id="21" name="Oval 20"/>
          <p:cNvSpPr/>
          <p:nvPr/>
        </p:nvSpPr>
        <p:spPr>
          <a:xfrm rot="15620666" flipH="1">
            <a:off x="5418141" y="3386961"/>
            <a:ext cx="2771864" cy="2771863"/>
          </a:xfrm>
          <a:prstGeom prst="ellipse">
            <a:avLst/>
          </a:prstGeom>
          <a:noFill/>
          <a:ln w="76200">
            <a:gradFill flip="none" rotWithShape="1">
              <a:gsLst>
                <a:gs pos="37000">
                  <a:srgbClr val="F08215"/>
                </a:gs>
                <a:gs pos="78000">
                  <a:srgbClr val="F08215">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227250" y="3203140"/>
            <a:ext cx="3341230" cy="2981995"/>
          </a:xfrm>
          <a:prstGeom prst="rect">
            <a:avLst/>
          </a:prstGeom>
        </p:spPr>
      </p:pic>
    </p:spTree>
    <p:extLst>
      <p:ext uri="{BB962C8B-B14F-4D97-AF65-F5344CB8AC3E}">
        <p14:creationId xmlns:p14="http://schemas.microsoft.com/office/powerpoint/2010/main" val="80753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50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426344" y="3374051"/>
            <a:ext cx="8262150" cy="3041498"/>
          </a:xfrm>
          <a:prstGeom prst="roundRect">
            <a:avLst>
              <a:gd name="adj" fmla="val 5261"/>
            </a:avLst>
          </a:prstGeom>
          <a:gradFill flip="none" rotWithShape="1">
            <a:gsLst>
              <a:gs pos="83000">
                <a:schemeClr val="bg1">
                  <a:alpha val="0"/>
                </a:schemeClr>
              </a:gs>
              <a:gs pos="0">
                <a:srgbClr val="7868AC"/>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 name="Picture 19"/>
          <p:cNvPicPr>
            <a:picLocks noChangeAspect="1"/>
          </p:cNvPicPr>
          <p:nvPr/>
        </p:nvPicPr>
        <p:blipFill rotWithShape="1">
          <a:blip r:embed="rId2"/>
          <a:srcRect l="68561" t="14577" r="716" b="14629"/>
          <a:stretch/>
        </p:blipFill>
        <p:spPr>
          <a:xfrm rot="5400000">
            <a:off x="3549917" y="1276976"/>
            <a:ext cx="2015000" cy="8262147"/>
          </a:xfrm>
          <a:prstGeom prst="rect">
            <a:avLst/>
          </a:prstGeom>
        </p:spPr>
      </p:pic>
      <p:sp>
        <p:nvSpPr>
          <p:cNvPr id="2" name="Title 1"/>
          <p:cNvSpPr>
            <a:spLocks noGrp="1"/>
          </p:cNvSpPr>
          <p:nvPr>
            <p:ph type="title"/>
          </p:nvPr>
        </p:nvSpPr>
        <p:spPr/>
        <p:txBody>
          <a:bodyPr/>
          <a:lstStyle/>
          <a:p>
            <a:r>
              <a:rPr lang="en-GB" dirty="0">
                <a:solidFill>
                  <a:srgbClr val="F08215"/>
                </a:solidFill>
              </a:rPr>
              <a:t>Venice</a:t>
            </a:r>
          </a:p>
        </p:txBody>
      </p:sp>
      <p:sp>
        <p:nvSpPr>
          <p:cNvPr id="8" name="Rounded Rectangle 7"/>
          <p:cNvSpPr/>
          <p:nvPr/>
        </p:nvSpPr>
        <p:spPr>
          <a:xfrm>
            <a:off x="1764501" y="1435874"/>
            <a:ext cx="4242213" cy="700585"/>
          </a:xfrm>
          <a:prstGeom prst="roundRect">
            <a:avLst>
              <a:gd name="adj" fmla="val 22828"/>
            </a:avLst>
          </a:prstGeom>
          <a:noFill/>
          <a:ln w="76200">
            <a:gradFill flip="none" rotWithShape="1">
              <a:gsLst>
                <a:gs pos="32000">
                  <a:srgbClr val="F08215"/>
                </a:gs>
                <a:gs pos="82000">
                  <a:srgbClr val="F0884C">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p:cNvSpPr/>
          <p:nvPr/>
        </p:nvSpPr>
        <p:spPr>
          <a:xfrm>
            <a:off x="3862210" y="2371599"/>
            <a:ext cx="4611877" cy="3490950"/>
          </a:xfrm>
          <a:prstGeom prst="roundRect">
            <a:avLst>
              <a:gd name="adj" fmla="val 10658"/>
            </a:avLst>
          </a:prstGeom>
          <a:noFill/>
          <a:ln w="76200">
            <a:gradFill flip="none" rotWithShape="1">
              <a:gsLst>
                <a:gs pos="32000">
                  <a:srgbClr val="F08215"/>
                </a:gs>
                <a:gs pos="82000">
                  <a:srgbClr val="F0884C">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flipH="1">
            <a:off x="772347" y="2999586"/>
            <a:ext cx="2771864" cy="2771863"/>
          </a:xfrm>
          <a:prstGeom prst="ellipse">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864470" y="1569061"/>
            <a:ext cx="5002176" cy="802538"/>
          </a:xfrm>
          <a:prstGeom prst="roundRect">
            <a:avLst>
              <a:gd name="adj" fmla="val 14382"/>
            </a:avLst>
          </a:prstGeom>
          <a:solidFill>
            <a:srgbClr val="F08215"/>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Venice is an unusual city in Italy. </a:t>
            </a:r>
            <a:br>
              <a:rPr lang="en-GB" sz="2000" dirty="0">
                <a:solidFill>
                  <a:schemeClr val="bg1"/>
                </a:solidFill>
              </a:rPr>
            </a:br>
            <a:r>
              <a:rPr lang="en-GB" sz="2000" u="sng" dirty="0">
                <a:solidFill>
                  <a:schemeClr val="bg1"/>
                </a:solidFill>
              </a:rPr>
              <a:t>Here’s </a:t>
            </a:r>
            <a:r>
              <a:rPr lang="en-GB" sz="2000" u="sng" dirty="0" err="1">
                <a:solidFill>
                  <a:schemeClr val="bg1"/>
                </a:solidFill>
              </a:rPr>
              <a:t>Ubercorn</a:t>
            </a:r>
            <a:r>
              <a:rPr lang="en-GB" sz="2000" u="sng" dirty="0">
                <a:solidFill>
                  <a:schemeClr val="bg1"/>
                </a:solidFill>
              </a:rPr>
              <a:t> with some funky facts.</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rcRect l="3807" t="3729" r="1260" b="1470"/>
          <a:stretch>
            <a:fillRect/>
          </a:stretch>
        </p:blipFill>
        <p:spPr>
          <a:xfrm>
            <a:off x="3716611" y="2543412"/>
            <a:ext cx="4511256" cy="3383442"/>
          </a:xfrm>
          <a:custGeom>
            <a:avLst/>
            <a:gdLst>
              <a:gd name="connsiteX0" fmla="*/ 316792 w 4511256"/>
              <a:gd name="connsiteY0" fmla="*/ 0 h 3383442"/>
              <a:gd name="connsiteX1" fmla="*/ 4194464 w 4511256"/>
              <a:gd name="connsiteY1" fmla="*/ 0 h 3383442"/>
              <a:gd name="connsiteX2" fmla="*/ 4511256 w 4511256"/>
              <a:gd name="connsiteY2" fmla="*/ 316792 h 3383442"/>
              <a:gd name="connsiteX3" fmla="*/ 4511256 w 4511256"/>
              <a:gd name="connsiteY3" fmla="*/ 3066650 h 3383442"/>
              <a:gd name="connsiteX4" fmla="*/ 4194464 w 4511256"/>
              <a:gd name="connsiteY4" fmla="*/ 3383442 h 3383442"/>
              <a:gd name="connsiteX5" fmla="*/ 316792 w 4511256"/>
              <a:gd name="connsiteY5" fmla="*/ 3383442 h 3383442"/>
              <a:gd name="connsiteX6" fmla="*/ 0 w 4511256"/>
              <a:gd name="connsiteY6" fmla="*/ 3066650 h 3383442"/>
              <a:gd name="connsiteX7" fmla="*/ 0 w 4511256"/>
              <a:gd name="connsiteY7" fmla="*/ 316792 h 3383442"/>
              <a:gd name="connsiteX8" fmla="*/ 316792 w 4511256"/>
              <a:gd name="connsiteY8" fmla="*/ 0 h 338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1256" h="3383442">
                <a:moveTo>
                  <a:pt x="316792" y="0"/>
                </a:moveTo>
                <a:lnTo>
                  <a:pt x="4194464" y="0"/>
                </a:lnTo>
                <a:cubicBezTo>
                  <a:pt x="4369423" y="0"/>
                  <a:pt x="4511256" y="141833"/>
                  <a:pt x="4511256" y="316792"/>
                </a:cubicBezTo>
                <a:lnTo>
                  <a:pt x="4511256" y="3066650"/>
                </a:lnTo>
                <a:cubicBezTo>
                  <a:pt x="4511256" y="3241609"/>
                  <a:pt x="4369423" y="3383442"/>
                  <a:pt x="4194464" y="3383442"/>
                </a:cubicBezTo>
                <a:lnTo>
                  <a:pt x="316792" y="3383442"/>
                </a:lnTo>
                <a:cubicBezTo>
                  <a:pt x="141833" y="3383442"/>
                  <a:pt x="0" y="3241609"/>
                  <a:pt x="0" y="3066650"/>
                </a:cubicBezTo>
                <a:lnTo>
                  <a:pt x="0" y="316792"/>
                </a:lnTo>
                <a:cubicBezTo>
                  <a:pt x="0" y="141833"/>
                  <a:pt x="141833" y="0"/>
                  <a:pt x="316792" y="0"/>
                </a:cubicBezTo>
                <a:close/>
              </a:path>
            </a:pathLst>
          </a:custGeom>
          <a:ln w="76200">
            <a:solidFill>
              <a:srgbClr val="7868AC"/>
            </a:solidFill>
          </a:ln>
        </p:spPr>
      </p:pic>
      <p:sp>
        <p:nvSpPr>
          <p:cNvPr id="21" name="Oval 20"/>
          <p:cNvSpPr/>
          <p:nvPr/>
        </p:nvSpPr>
        <p:spPr>
          <a:xfrm rot="17355086" flipH="1">
            <a:off x="596926" y="2904003"/>
            <a:ext cx="2771864" cy="2771863"/>
          </a:xfrm>
          <a:prstGeom prst="ellipse">
            <a:avLst/>
          </a:prstGeom>
          <a:noFill/>
          <a:ln w="76200">
            <a:gradFill flip="none" rotWithShape="1">
              <a:gsLst>
                <a:gs pos="37000">
                  <a:srgbClr val="F08215"/>
                </a:gs>
                <a:gs pos="78000">
                  <a:srgbClr val="F08215">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864470" y="2540500"/>
            <a:ext cx="3051399" cy="3887940"/>
          </a:xfrm>
          <a:custGeom>
            <a:avLst/>
            <a:gdLst>
              <a:gd name="connsiteX0" fmla="*/ 0 w 3051399"/>
              <a:gd name="connsiteY0" fmla="*/ 0 h 3887940"/>
              <a:gd name="connsiteX1" fmla="*/ 3051399 w 3051399"/>
              <a:gd name="connsiteY1" fmla="*/ 0 h 3887940"/>
              <a:gd name="connsiteX2" fmla="*/ 3051399 w 3051399"/>
              <a:gd name="connsiteY2" fmla="*/ 3887940 h 3887940"/>
              <a:gd name="connsiteX3" fmla="*/ 2120835 w 3051399"/>
              <a:gd name="connsiteY3" fmla="*/ 3887940 h 3887940"/>
              <a:gd name="connsiteX4" fmla="*/ 2126259 w 3051399"/>
              <a:gd name="connsiteY4" fmla="*/ 3592387 h 3887940"/>
              <a:gd name="connsiteX5" fmla="*/ 2125896 w 3051399"/>
              <a:gd name="connsiteY5" fmla="*/ 3592290 h 3887940"/>
              <a:gd name="connsiteX6" fmla="*/ 2140819 w 3051399"/>
              <a:gd name="connsiteY6" fmla="*/ 3583650 h 3887940"/>
              <a:gd name="connsiteX7" fmla="*/ 2082577 w 3051399"/>
              <a:gd name="connsiteY7" fmla="*/ 3248759 h 3887940"/>
              <a:gd name="connsiteX8" fmla="*/ 2070929 w 3051399"/>
              <a:gd name="connsiteY8" fmla="*/ 2995406 h 3887940"/>
              <a:gd name="connsiteX9" fmla="*/ 1995214 w 3051399"/>
              <a:gd name="connsiteY9" fmla="*/ 3044912 h 3887940"/>
              <a:gd name="connsiteX10" fmla="*/ 1887466 w 3051399"/>
              <a:gd name="connsiteY10" fmla="*/ 3103154 h 3887940"/>
              <a:gd name="connsiteX11" fmla="*/ 1765158 w 3051399"/>
              <a:gd name="connsiteY11" fmla="*/ 3149747 h 3887940"/>
              <a:gd name="connsiteX12" fmla="*/ 1666147 w 3051399"/>
              <a:gd name="connsiteY12" fmla="*/ 3184692 h 3887940"/>
              <a:gd name="connsiteX13" fmla="*/ 1526366 w 3051399"/>
              <a:gd name="connsiteY13" fmla="*/ 3216726 h 3887940"/>
              <a:gd name="connsiteX14" fmla="*/ 1369112 w 3051399"/>
              <a:gd name="connsiteY14" fmla="*/ 3240022 h 3887940"/>
              <a:gd name="connsiteX15" fmla="*/ 1249716 w 3051399"/>
              <a:gd name="connsiteY15" fmla="*/ 3242934 h 3887940"/>
              <a:gd name="connsiteX16" fmla="*/ 1107023 w 3051399"/>
              <a:gd name="connsiteY16" fmla="*/ 3222550 h 3887940"/>
              <a:gd name="connsiteX17" fmla="*/ 975978 w 3051399"/>
              <a:gd name="connsiteY17" fmla="*/ 3199253 h 3887940"/>
              <a:gd name="connsiteX18" fmla="*/ 874055 w 3051399"/>
              <a:gd name="connsiteY18" fmla="*/ 3170132 h 3887940"/>
              <a:gd name="connsiteX19" fmla="*/ 772131 w 3051399"/>
              <a:gd name="connsiteY19" fmla="*/ 3132275 h 3887940"/>
              <a:gd name="connsiteX20" fmla="*/ 667296 w 3051399"/>
              <a:gd name="connsiteY20" fmla="*/ 3085681 h 3887940"/>
              <a:gd name="connsiteX21" fmla="*/ 562460 w 3051399"/>
              <a:gd name="connsiteY21" fmla="*/ 3021615 h 3887940"/>
              <a:gd name="connsiteX22" fmla="*/ 527515 w 3051399"/>
              <a:gd name="connsiteY22" fmla="*/ 3106066 h 3887940"/>
              <a:gd name="connsiteX23" fmla="*/ 504218 w 3051399"/>
              <a:gd name="connsiteY23" fmla="*/ 3207989 h 3887940"/>
              <a:gd name="connsiteX24" fmla="*/ 498435 w 3051399"/>
              <a:gd name="connsiteY24" fmla="*/ 3245775 h 3887940"/>
              <a:gd name="connsiteX25" fmla="*/ 437240 w 3051399"/>
              <a:gd name="connsiteY25" fmla="*/ 3222550 h 3887940"/>
              <a:gd name="connsiteX26" fmla="*/ 323668 w 3051399"/>
              <a:gd name="connsiteY26" fmla="*/ 3394364 h 3887940"/>
              <a:gd name="connsiteX27" fmla="*/ 87787 w 3051399"/>
              <a:gd name="connsiteY27" fmla="*/ 3656453 h 3887940"/>
              <a:gd name="connsiteX28" fmla="*/ 110936 w 3051399"/>
              <a:gd name="connsiteY28" fmla="*/ 3887940 h 3887940"/>
              <a:gd name="connsiteX29" fmla="*/ 0 w 3051399"/>
              <a:gd name="connsiteY29" fmla="*/ 3887940 h 388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051399" h="3887940">
                <a:moveTo>
                  <a:pt x="0" y="0"/>
                </a:moveTo>
                <a:lnTo>
                  <a:pt x="3051399" y="0"/>
                </a:lnTo>
                <a:lnTo>
                  <a:pt x="3051399" y="3887940"/>
                </a:lnTo>
                <a:lnTo>
                  <a:pt x="2120835" y="3887940"/>
                </a:lnTo>
                <a:lnTo>
                  <a:pt x="2126259" y="3592387"/>
                </a:lnTo>
                <a:lnTo>
                  <a:pt x="2125896" y="3592290"/>
                </a:lnTo>
                <a:lnTo>
                  <a:pt x="2140819" y="3583650"/>
                </a:lnTo>
                <a:lnTo>
                  <a:pt x="2082577" y="3248759"/>
                </a:lnTo>
                <a:lnTo>
                  <a:pt x="2070929" y="2995406"/>
                </a:lnTo>
                <a:lnTo>
                  <a:pt x="1995214" y="3044912"/>
                </a:lnTo>
                <a:lnTo>
                  <a:pt x="1887466" y="3103154"/>
                </a:lnTo>
                <a:lnTo>
                  <a:pt x="1765158" y="3149747"/>
                </a:lnTo>
                <a:lnTo>
                  <a:pt x="1666147" y="3184692"/>
                </a:lnTo>
                <a:lnTo>
                  <a:pt x="1526366" y="3216726"/>
                </a:lnTo>
                <a:lnTo>
                  <a:pt x="1369112" y="3240022"/>
                </a:lnTo>
                <a:lnTo>
                  <a:pt x="1249716" y="3242934"/>
                </a:lnTo>
                <a:lnTo>
                  <a:pt x="1107023" y="3222550"/>
                </a:lnTo>
                <a:lnTo>
                  <a:pt x="975978" y="3199253"/>
                </a:lnTo>
                <a:lnTo>
                  <a:pt x="874055" y="3170132"/>
                </a:lnTo>
                <a:lnTo>
                  <a:pt x="772131" y="3132275"/>
                </a:lnTo>
                <a:lnTo>
                  <a:pt x="667296" y="3085681"/>
                </a:lnTo>
                <a:lnTo>
                  <a:pt x="562460" y="3021615"/>
                </a:lnTo>
                <a:lnTo>
                  <a:pt x="527515" y="3106066"/>
                </a:lnTo>
                <a:lnTo>
                  <a:pt x="504218" y="3207989"/>
                </a:lnTo>
                <a:lnTo>
                  <a:pt x="498435" y="3245775"/>
                </a:lnTo>
                <a:lnTo>
                  <a:pt x="437240" y="3222550"/>
                </a:lnTo>
                <a:lnTo>
                  <a:pt x="323668" y="3394364"/>
                </a:lnTo>
                <a:lnTo>
                  <a:pt x="87787" y="3656453"/>
                </a:lnTo>
                <a:lnTo>
                  <a:pt x="110936" y="3887940"/>
                </a:lnTo>
                <a:lnTo>
                  <a:pt x="0" y="3887940"/>
                </a:lnTo>
                <a:close/>
              </a:path>
            </a:pathLst>
          </a:custGeom>
        </p:spPr>
      </p:pic>
      <p:sp>
        <p:nvSpPr>
          <p:cNvPr id="18" name="Rectangle 17">
            <a:hlinkClick r:id="rId5"/>
          </p:cNvPr>
          <p:cNvSpPr/>
          <p:nvPr/>
        </p:nvSpPr>
        <p:spPr>
          <a:xfrm>
            <a:off x="992871" y="1933439"/>
            <a:ext cx="4692705" cy="361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rcRect t="67300" r="82223" b="11564"/>
          <a:stretch>
            <a:fillRect/>
          </a:stretch>
        </p:blipFill>
        <p:spPr>
          <a:xfrm>
            <a:off x="864332" y="5157089"/>
            <a:ext cx="542437" cy="821745"/>
          </a:xfrm>
          <a:custGeom>
            <a:avLst/>
            <a:gdLst>
              <a:gd name="connsiteX0" fmla="*/ 91632 w 542437"/>
              <a:gd name="connsiteY0" fmla="*/ 0 h 821745"/>
              <a:gd name="connsiteX1" fmla="*/ 353802 w 542437"/>
              <a:gd name="connsiteY1" fmla="*/ 6395 h 821745"/>
              <a:gd name="connsiteX2" fmla="*/ 542437 w 542437"/>
              <a:gd name="connsiteY2" fmla="*/ 252579 h 821745"/>
              <a:gd name="connsiteX3" fmla="*/ 540268 w 542437"/>
              <a:gd name="connsiteY3" fmla="*/ 458659 h 821745"/>
              <a:gd name="connsiteX4" fmla="*/ 527515 w 542437"/>
              <a:gd name="connsiteY4" fmla="*/ 489478 h 821745"/>
              <a:gd name="connsiteX5" fmla="*/ 504218 w 542437"/>
              <a:gd name="connsiteY5" fmla="*/ 591401 h 821745"/>
              <a:gd name="connsiteX6" fmla="*/ 501379 w 542437"/>
              <a:gd name="connsiteY6" fmla="*/ 609949 h 821745"/>
              <a:gd name="connsiteX7" fmla="*/ 490047 w 542437"/>
              <a:gd name="connsiteY7" fmla="*/ 626004 h 821745"/>
              <a:gd name="connsiteX8" fmla="*/ 437240 w 542437"/>
              <a:gd name="connsiteY8" fmla="*/ 605962 h 821745"/>
              <a:gd name="connsiteX9" fmla="*/ 323668 w 542437"/>
              <a:gd name="connsiteY9" fmla="*/ 777776 h 821745"/>
              <a:gd name="connsiteX10" fmla="*/ 284096 w 542437"/>
              <a:gd name="connsiteY10" fmla="*/ 821745 h 821745"/>
              <a:gd name="connsiteX11" fmla="*/ 0 w 542437"/>
              <a:gd name="connsiteY11" fmla="*/ 793335 h 821745"/>
              <a:gd name="connsiteX12" fmla="*/ 0 w 542437"/>
              <a:gd name="connsiteY12" fmla="*/ 162901 h 82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2437" h="821745">
                <a:moveTo>
                  <a:pt x="91632" y="0"/>
                </a:moveTo>
                <a:lnTo>
                  <a:pt x="353802" y="6395"/>
                </a:lnTo>
                <a:lnTo>
                  <a:pt x="542437" y="252579"/>
                </a:lnTo>
                <a:lnTo>
                  <a:pt x="540268" y="458659"/>
                </a:lnTo>
                <a:lnTo>
                  <a:pt x="527515" y="489478"/>
                </a:lnTo>
                <a:lnTo>
                  <a:pt x="504218" y="591401"/>
                </a:lnTo>
                <a:lnTo>
                  <a:pt x="501379" y="609949"/>
                </a:lnTo>
                <a:lnTo>
                  <a:pt x="490047" y="626004"/>
                </a:lnTo>
                <a:lnTo>
                  <a:pt x="437240" y="605962"/>
                </a:lnTo>
                <a:lnTo>
                  <a:pt x="323668" y="777776"/>
                </a:lnTo>
                <a:lnTo>
                  <a:pt x="284096" y="821745"/>
                </a:lnTo>
                <a:lnTo>
                  <a:pt x="0" y="793335"/>
                </a:lnTo>
                <a:lnTo>
                  <a:pt x="0" y="162901"/>
                </a:lnTo>
                <a:close/>
              </a:path>
            </a:pathLst>
          </a:custGeom>
        </p:spPr>
      </p:pic>
    </p:spTree>
    <p:extLst>
      <p:ext uri="{BB962C8B-B14F-4D97-AF65-F5344CB8AC3E}">
        <p14:creationId xmlns:p14="http://schemas.microsoft.com/office/powerpoint/2010/main" val="231738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50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a:off x="426344" y="3374051"/>
            <a:ext cx="8262150" cy="3041498"/>
          </a:xfrm>
          <a:prstGeom prst="roundRect">
            <a:avLst>
              <a:gd name="adj" fmla="val 5261"/>
            </a:avLst>
          </a:prstGeom>
          <a:gradFill flip="none" rotWithShape="1">
            <a:gsLst>
              <a:gs pos="83000">
                <a:schemeClr val="bg1">
                  <a:alpha val="0"/>
                </a:schemeClr>
              </a:gs>
              <a:gs pos="0">
                <a:srgbClr val="7868AC"/>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 name="Picture 19"/>
          <p:cNvPicPr>
            <a:picLocks noChangeAspect="1"/>
          </p:cNvPicPr>
          <p:nvPr/>
        </p:nvPicPr>
        <p:blipFill rotWithShape="1">
          <a:blip r:embed="rId2"/>
          <a:srcRect l="68561" t="14577" r="716" b="14629"/>
          <a:stretch/>
        </p:blipFill>
        <p:spPr>
          <a:xfrm rot="5400000">
            <a:off x="3549917" y="1276976"/>
            <a:ext cx="2015000" cy="8262147"/>
          </a:xfrm>
          <a:prstGeom prst="rect">
            <a:avLst/>
          </a:prstGeom>
        </p:spPr>
      </p:pic>
      <p:sp>
        <p:nvSpPr>
          <p:cNvPr id="2" name="Title 1"/>
          <p:cNvSpPr>
            <a:spLocks noGrp="1"/>
          </p:cNvSpPr>
          <p:nvPr>
            <p:ph type="title"/>
          </p:nvPr>
        </p:nvSpPr>
        <p:spPr/>
        <p:txBody>
          <a:bodyPr/>
          <a:lstStyle/>
          <a:p>
            <a:r>
              <a:rPr lang="en-GB" dirty="0">
                <a:solidFill>
                  <a:srgbClr val="F08215"/>
                </a:solidFill>
              </a:rPr>
              <a:t>The Acropolis</a:t>
            </a:r>
          </a:p>
        </p:txBody>
      </p:sp>
      <p:sp>
        <p:nvSpPr>
          <p:cNvPr id="8" name="Rounded Rectangle 7"/>
          <p:cNvSpPr/>
          <p:nvPr/>
        </p:nvSpPr>
        <p:spPr>
          <a:xfrm>
            <a:off x="2696024" y="1653768"/>
            <a:ext cx="5410339" cy="1515701"/>
          </a:xfrm>
          <a:prstGeom prst="roundRect">
            <a:avLst>
              <a:gd name="adj" fmla="val 22828"/>
            </a:avLst>
          </a:prstGeom>
          <a:noFill/>
          <a:ln w="76200">
            <a:gradFill flip="none" rotWithShape="1">
              <a:gsLst>
                <a:gs pos="32000">
                  <a:srgbClr val="F08215"/>
                </a:gs>
                <a:gs pos="82000">
                  <a:srgbClr val="F0884C">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p:cNvSpPr/>
          <p:nvPr/>
        </p:nvSpPr>
        <p:spPr>
          <a:xfrm>
            <a:off x="1147093" y="2818843"/>
            <a:ext cx="4611877" cy="3490950"/>
          </a:xfrm>
          <a:prstGeom prst="roundRect">
            <a:avLst>
              <a:gd name="adj" fmla="val 10658"/>
            </a:avLst>
          </a:prstGeom>
          <a:noFill/>
          <a:ln w="76200">
            <a:gradFill flip="none" rotWithShape="1">
              <a:gsLst>
                <a:gs pos="32000">
                  <a:srgbClr val="F08215"/>
                </a:gs>
                <a:gs pos="82000">
                  <a:srgbClr val="F0884C">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flipH="1">
            <a:off x="5661930" y="3371929"/>
            <a:ext cx="2771864" cy="2771863"/>
          </a:xfrm>
          <a:prstGeom prst="ellipse">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rcRect l="12394" t="2812" r="2902" b="267"/>
          <a:stretch>
            <a:fillRect/>
          </a:stretch>
        </p:blipFill>
        <p:spPr>
          <a:xfrm>
            <a:off x="1051425" y="2774941"/>
            <a:ext cx="4511256" cy="3383442"/>
          </a:xfrm>
          <a:custGeom>
            <a:avLst/>
            <a:gdLst>
              <a:gd name="connsiteX0" fmla="*/ 316792 w 4511256"/>
              <a:gd name="connsiteY0" fmla="*/ 0 h 3383442"/>
              <a:gd name="connsiteX1" fmla="*/ 4194464 w 4511256"/>
              <a:gd name="connsiteY1" fmla="*/ 0 h 3383442"/>
              <a:gd name="connsiteX2" fmla="*/ 4511256 w 4511256"/>
              <a:gd name="connsiteY2" fmla="*/ 316792 h 3383442"/>
              <a:gd name="connsiteX3" fmla="*/ 4511256 w 4511256"/>
              <a:gd name="connsiteY3" fmla="*/ 3066650 h 3383442"/>
              <a:gd name="connsiteX4" fmla="*/ 4194464 w 4511256"/>
              <a:gd name="connsiteY4" fmla="*/ 3383442 h 3383442"/>
              <a:gd name="connsiteX5" fmla="*/ 316792 w 4511256"/>
              <a:gd name="connsiteY5" fmla="*/ 3383442 h 3383442"/>
              <a:gd name="connsiteX6" fmla="*/ 0 w 4511256"/>
              <a:gd name="connsiteY6" fmla="*/ 3066650 h 3383442"/>
              <a:gd name="connsiteX7" fmla="*/ 0 w 4511256"/>
              <a:gd name="connsiteY7" fmla="*/ 316792 h 3383442"/>
              <a:gd name="connsiteX8" fmla="*/ 316792 w 4511256"/>
              <a:gd name="connsiteY8" fmla="*/ 0 h 3383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1256" h="3383442">
                <a:moveTo>
                  <a:pt x="316792" y="0"/>
                </a:moveTo>
                <a:lnTo>
                  <a:pt x="4194464" y="0"/>
                </a:lnTo>
                <a:cubicBezTo>
                  <a:pt x="4369423" y="0"/>
                  <a:pt x="4511256" y="141833"/>
                  <a:pt x="4511256" y="316792"/>
                </a:cubicBezTo>
                <a:lnTo>
                  <a:pt x="4511256" y="3066650"/>
                </a:lnTo>
                <a:cubicBezTo>
                  <a:pt x="4511256" y="3241609"/>
                  <a:pt x="4369423" y="3383442"/>
                  <a:pt x="4194464" y="3383442"/>
                </a:cubicBezTo>
                <a:lnTo>
                  <a:pt x="316792" y="3383442"/>
                </a:lnTo>
                <a:cubicBezTo>
                  <a:pt x="141833" y="3383442"/>
                  <a:pt x="0" y="3241609"/>
                  <a:pt x="0" y="3066650"/>
                </a:cubicBezTo>
                <a:lnTo>
                  <a:pt x="0" y="316792"/>
                </a:lnTo>
                <a:cubicBezTo>
                  <a:pt x="0" y="141833"/>
                  <a:pt x="141833" y="0"/>
                  <a:pt x="316792" y="0"/>
                </a:cubicBezTo>
                <a:close/>
              </a:path>
            </a:pathLst>
          </a:custGeom>
          <a:ln w="76200">
            <a:solidFill>
              <a:srgbClr val="7868AC"/>
            </a:solidFill>
          </a:ln>
        </p:spPr>
      </p:pic>
      <p:sp>
        <p:nvSpPr>
          <p:cNvPr id="7" name="Rounded Rectangle 6"/>
          <p:cNvSpPr/>
          <p:nvPr/>
        </p:nvSpPr>
        <p:spPr>
          <a:xfrm>
            <a:off x="651279" y="1344654"/>
            <a:ext cx="7293096" cy="1688937"/>
          </a:xfrm>
          <a:prstGeom prst="roundRect">
            <a:avLst>
              <a:gd name="adj" fmla="val 20278"/>
            </a:avLst>
          </a:prstGeom>
          <a:solidFill>
            <a:srgbClr val="7868AC"/>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000" dirty="0">
                <a:solidFill>
                  <a:schemeClr val="bg1"/>
                </a:solidFill>
              </a:rPr>
              <a:t>The Acropolis is in Athens, the capital city of Greece. It is a hill overlooking the city and is full of buildings, temples and statues that the Ancient Greeks built thousands of years ago. One of the most famous sights is the Parthenon which you can see in this photo.</a:t>
            </a: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5401194" y="3134065"/>
            <a:ext cx="2674028" cy="3276184"/>
          </a:xfrm>
          <a:custGeom>
            <a:avLst/>
            <a:gdLst>
              <a:gd name="connsiteX0" fmla="*/ 0 w 2674028"/>
              <a:gd name="connsiteY0" fmla="*/ 0 h 3276184"/>
              <a:gd name="connsiteX1" fmla="*/ 2674028 w 2674028"/>
              <a:gd name="connsiteY1" fmla="*/ 0 h 3276184"/>
              <a:gd name="connsiteX2" fmla="*/ 2674028 w 2674028"/>
              <a:gd name="connsiteY2" fmla="*/ 3276184 h 3276184"/>
              <a:gd name="connsiteX3" fmla="*/ 2322927 w 2674028"/>
              <a:gd name="connsiteY3" fmla="*/ 3276184 h 3276184"/>
              <a:gd name="connsiteX4" fmla="*/ 2345554 w 2674028"/>
              <a:gd name="connsiteY4" fmla="*/ 3269753 h 3276184"/>
              <a:gd name="connsiteX5" fmla="*/ 2264073 w 2674028"/>
              <a:gd name="connsiteY5" fmla="*/ 3019274 h 3276184"/>
              <a:gd name="connsiteX6" fmla="*/ 2115041 w 2674028"/>
              <a:gd name="connsiteY6" fmla="*/ 3060582 h 3276184"/>
              <a:gd name="connsiteX7" fmla="*/ 2079986 w 2674028"/>
              <a:gd name="connsiteY7" fmla="*/ 2940810 h 3276184"/>
              <a:gd name="connsiteX8" fmla="*/ 1989451 w 2674028"/>
              <a:gd name="connsiteY8" fmla="*/ 2970988 h 3276184"/>
              <a:gd name="connsiteX9" fmla="*/ 1862703 w 2674028"/>
              <a:gd name="connsiteY9" fmla="*/ 2998149 h 3276184"/>
              <a:gd name="connsiteX10" fmla="*/ 1723883 w 2674028"/>
              <a:gd name="connsiteY10" fmla="*/ 3013238 h 3276184"/>
              <a:gd name="connsiteX11" fmla="*/ 1585063 w 2674028"/>
              <a:gd name="connsiteY11" fmla="*/ 3010220 h 3276184"/>
              <a:gd name="connsiteX12" fmla="*/ 1394940 w 2674028"/>
              <a:gd name="connsiteY12" fmla="*/ 2995131 h 3276184"/>
              <a:gd name="connsiteX13" fmla="*/ 1262156 w 2674028"/>
              <a:gd name="connsiteY13" fmla="*/ 2952882 h 3276184"/>
              <a:gd name="connsiteX14" fmla="*/ 1123336 w 2674028"/>
              <a:gd name="connsiteY14" fmla="*/ 2913650 h 3276184"/>
              <a:gd name="connsiteX15" fmla="*/ 990552 w 2674028"/>
              <a:gd name="connsiteY15" fmla="*/ 2844240 h 3276184"/>
              <a:gd name="connsiteX16" fmla="*/ 1014695 w 2674028"/>
              <a:gd name="connsiteY16" fmla="*/ 2995131 h 3276184"/>
              <a:gd name="connsiteX17" fmla="*/ 939249 w 2674028"/>
              <a:gd name="connsiteY17" fmla="*/ 3239575 h 3276184"/>
              <a:gd name="connsiteX18" fmla="*/ 1117301 w 2674028"/>
              <a:gd name="connsiteY18" fmla="*/ 3275788 h 3276184"/>
              <a:gd name="connsiteX19" fmla="*/ 1121401 w 2674028"/>
              <a:gd name="connsiteY19" fmla="*/ 3276184 h 3276184"/>
              <a:gd name="connsiteX20" fmla="*/ 0 w 2674028"/>
              <a:gd name="connsiteY20" fmla="*/ 3276184 h 327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74028" h="3276184">
                <a:moveTo>
                  <a:pt x="0" y="0"/>
                </a:moveTo>
                <a:lnTo>
                  <a:pt x="2674028" y="0"/>
                </a:lnTo>
                <a:lnTo>
                  <a:pt x="2674028" y="3276184"/>
                </a:lnTo>
                <a:lnTo>
                  <a:pt x="2322927" y="3276184"/>
                </a:lnTo>
                <a:lnTo>
                  <a:pt x="2345554" y="3269753"/>
                </a:lnTo>
                <a:lnTo>
                  <a:pt x="2264073" y="3019274"/>
                </a:lnTo>
                <a:lnTo>
                  <a:pt x="2115041" y="3060582"/>
                </a:lnTo>
                <a:lnTo>
                  <a:pt x="2079986" y="2940810"/>
                </a:lnTo>
                <a:lnTo>
                  <a:pt x="1989451" y="2970988"/>
                </a:lnTo>
                <a:lnTo>
                  <a:pt x="1862703" y="2998149"/>
                </a:lnTo>
                <a:lnTo>
                  <a:pt x="1723883" y="3013238"/>
                </a:lnTo>
                <a:lnTo>
                  <a:pt x="1585063" y="3010220"/>
                </a:lnTo>
                <a:lnTo>
                  <a:pt x="1394940" y="2995131"/>
                </a:lnTo>
                <a:lnTo>
                  <a:pt x="1262156" y="2952882"/>
                </a:lnTo>
                <a:lnTo>
                  <a:pt x="1123336" y="2913650"/>
                </a:lnTo>
                <a:lnTo>
                  <a:pt x="990552" y="2844240"/>
                </a:lnTo>
                <a:lnTo>
                  <a:pt x="1014695" y="2995131"/>
                </a:lnTo>
                <a:lnTo>
                  <a:pt x="939249" y="3239575"/>
                </a:lnTo>
                <a:lnTo>
                  <a:pt x="1117301" y="3275788"/>
                </a:lnTo>
                <a:lnTo>
                  <a:pt x="1121401" y="3276184"/>
                </a:lnTo>
                <a:lnTo>
                  <a:pt x="0" y="3276184"/>
                </a:lnTo>
                <a:close/>
              </a:path>
            </a:pathLst>
          </a:custGeom>
        </p:spPr>
      </p:pic>
      <p:sp>
        <p:nvSpPr>
          <p:cNvPr id="21" name="Oval 20"/>
          <p:cNvSpPr/>
          <p:nvPr/>
        </p:nvSpPr>
        <p:spPr>
          <a:xfrm rot="15620666" flipH="1">
            <a:off x="5418141" y="3386961"/>
            <a:ext cx="2771864" cy="2771863"/>
          </a:xfrm>
          <a:prstGeom prst="ellipse">
            <a:avLst/>
          </a:prstGeom>
          <a:noFill/>
          <a:ln w="76200">
            <a:gradFill flip="none" rotWithShape="1">
              <a:gsLst>
                <a:gs pos="37000">
                  <a:srgbClr val="F08215"/>
                </a:gs>
                <a:gs pos="78000">
                  <a:srgbClr val="F08215">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41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426344" y="3374051"/>
            <a:ext cx="8262150" cy="3041498"/>
          </a:xfrm>
          <a:prstGeom prst="roundRect">
            <a:avLst>
              <a:gd name="adj" fmla="val 5261"/>
            </a:avLst>
          </a:prstGeom>
          <a:gradFill flip="none" rotWithShape="1">
            <a:gsLst>
              <a:gs pos="83000">
                <a:schemeClr val="bg1">
                  <a:alpha val="0"/>
                </a:schemeClr>
              </a:gs>
              <a:gs pos="0">
                <a:srgbClr val="7868AC"/>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solidFill>
                  <a:srgbClr val="F08215"/>
                </a:solidFill>
              </a:rPr>
              <a:t>What Is a Continent?</a:t>
            </a:r>
          </a:p>
        </p:txBody>
      </p:sp>
      <p:sp>
        <p:nvSpPr>
          <p:cNvPr id="4" name="Rounded Rectangle 3"/>
          <p:cNvSpPr/>
          <p:nvPr/>
        </p:nvSpPr>
        <p:spPr>
          <a:xfrm>
            <a:off x="1131278" y="3095873"/>
            <a:ext cx="6631537" cy="2886183"/>
          </a:xfrm>
          <a:prstGeom prst="roundRect">
            <a:avLst>
              <a:gd name="adj" fmla="val 6026"/>
            </a:avLst>
          </a:prstGeom>
          <a:noFill/>
          <a:ln w="76200">
            <a:gradFill flip="none" rotWithShape="1">
              <a:gsLst>
                <a:gs pos="81416">
                  <a:srgbClr val="7868AC">
                    <a:alpha val="0"/>
                  </a:srgbClr>
                </a:gs>
                <a:gs pos="26000">
                  <a:srgbClr val="7868AC"/>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ounded Rectangle 5"/>
          <p:cNvSpPr/>
          <p:nvPr/>
        </p:nvSpPr>
        <p:spPr>
          <a:xfrm>
            <a:off x="1339688" y="1640689"/>
            <a:ext cx="5420036" cy="999961"/>
          </a:xfrm>
          <a:prstGeom prst="roundRect">
            <a:avLst>
              <a:gd name="adj" fmla="val 11575"/>
            </a:avLst>
          </a:prstGeom>
          <a:noFill/>
          <a:ln w="76200">
            <a:gradFill flip="none" rotWithShape="1">
              <a:gsLst>
                <a:gs pos="32000">
                  <a:srgbClr val="7868AC"/>
                </a:gs>
                <a:gs pos="82000">
                  <a:srgbClr val="7868AC">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635297" y="1369938"/>
            <a:ext cx="6004786" cy="1133979"/>
          </a:xfrm>
          <a:prstGeom prst="roundRect">
            <a:avLst>
              <a:gd name="adj" fmla="val 11575"/>
            </a:avLst>
          </a:prstGeom>
          <a:solidFill>
            <a:srgbClr val="F08215"/>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 continent is a massive piece of land that is often separated from other areas of land by water or another feature, such as mountains.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3717" y="3383524"/>
            <a:ext cx="5353391" cy="3032025"/>
          </a:xfrm>
          <a:prstGeom prst="rect">
            <a:avLst/>
          </a:prstGeom>
        </p:spPr>
      </p:pic>
      <p:sp>
        <p:nvSpPr>
          <p:cNvPr id="8" name="Rounded Rectangle 7"/>
          <p:cNvSpPr/>
          <p:nvPr/>
        </p:nvSpPr>
        <p:spPr>
          <a:xfrm>
            <a:off x="3461046" y="2429017"/>
            <a:ext cx="4944679" cy="871184"/>
          </a:xfrm>
          <a:prstGeom prst="roundRect">
            <a:avLst>
              <a:gd name="adj" fmla="val 11575"/>
            </a:avLst>
          </a:prstGeom>
          <a:solidFill>
            <a:srgbClr val="7868AC"/>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Planet Earth has seven continents. Do you know the names of any of them?</a:t>
            </a:r>
          </a:p>
        </p:txBody>
      </p:sp>
      <p:sp>
        <p:nvSpPr>
          <p:cNvPr id="9" name="Rounded Rectangle 8"/>
          <p:cNvSpPr/>
          <p:nvPr/>
        </p:nvSpPr>
        <p:spPr>
          <a:xfrm>
            <a:off x="4295036" y="2532925"/>
            <a:ext cx="4242213" cy="870581"/>
          </a:xfrm>
          <a:prstGeom prst="roundRect">
            <a:avLst>
              <a:gd name="adj" fmla="val 11575"/>
            </a:avLst>
          </a:prstGeom>
          <a:noFill/>
          <a:ln w="76200">
            <a:gradFill flip="none" rotWithShape="1">
              <a:gsLst>
                <a:gs pos="32000">
                  <a:srgbClr val="F08215"/>
                </a:gs>
                <a:gs pos="82000">
                  <a:srgbClr val="F0884C">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6360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5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50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100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100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F08215"/>
                </a:solidFill>
              </a:rPr>
              <a:t>What Is a Continent?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893" y="1928460"/>
            <a:ext cx="7900283" cy="4474520"/>
          </a:xfrm>
          <a:prstGeom prst="rect">
            <a:avLst/>
          </a:prstGeom>
        </p:spPr>
      </p:pic>
      <p:sp>
        <p:nvSpPr>
          <p:cNvPr id="16" name="North America"/>
          <p:cNvSpPr/>
          <p:nvPr/>
        </p:nvSpPr>
        <p:spPr>
          <a:xfrm>
            <a:off x="622893" y="1680979"/>
            <a:ext cx="1832635" cy="494962"/>
          </a:xfrm>
          <a:prstGeom prst="roundRect">
            <a:avLst>
              <a:gd name="adj" fmla="val 50000"/>
            </a:avLst>
          </a:prstGeom>
          <a:solidFill>
            <a:srgbClr val="4A3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North America</a:t>
            </a:r>
          </a:p>
        </p:txBody>
      </p:sp>
      <p:sp>
        <p:nvSpPr>
          <p:cNvPr id="17" name="North America"/>
          <p:cNvSpPr/>
          <p:nvPr/>
        </p:nvSpPr>
        <p:spPr>
          <a:xfrm>
            <a:off x="3970796" y="2467507"/>
            <a:ext cx="1100135" cy="494962"/>
          </a:xfrm>
          <a:prstGeom prst="roundRect">
            <a:avLst>
              <a:gd name="adj" fmla="val 50000"/>
            </a:avLst>
          </a:prstGeom>
          <a:solidFill>
            <a:srgbClr val="4A3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Europe</a:t>
            </a:r>
          </a:p>
        </p:txBody>
      </p:sp>
      <p:sp>
        <p:nvSpPr>
          <p:cNvPr id="18" name="North America"/>
          <p:cNvSpPr/>
          <p:nvPr/>
        </p:nvSpPr>
        <p:spPr>
          <a:xfrm>
            <a:off x="1792295" y="4837036"/>
            <a:ext cx="1848213" cy="494962"/>
          </a:xfrm>
          <a:prstGeom prst="roundRect">
            <a:avLst>
              <a:gd name="adj" fmla="val 50000"/>
            </a:avLst>
          </a:prstGeom>
          <a:solidFill>
            <a:srgbClr val="4A3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South America</a:t>
            </a:r>
          </a:p>
        </p:txBody>
      </p:sp>
      <p:sp>
        <p:nvSpPr>
          <p:cNvPr id="19" name="North America"/>
          <p:cNvSpPr/>
          <p:nvPr/>
        </p:nvSpPr>
        <p:spPr>
          <a:xfrm>
            <a:off x="3591332" y="4221076"/>
            <a:ext cx="975903" cy="494962"/>
          </a:xfrm>
          <a:prstGeom prst="roundRect">
            <a:avLst>
              <a:gd name="adj" fmla="val 50000"/>
            </a:avLst>
          </a:prstGeom>
          <a:solidFill>
            <a:srgbClr val="4A3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Africa</a:t>
            </a:r>
          </a:p>
        </p:txBody>
      </p:sp>
      <p:sp>
        <p:nvSpPr>
          <p:cNvPr id="20" name="North America"/>
          <p:cNvSpPr/>
          <p:nvPr/>
        </p:nvSpPr>
        <p:spPr>
          <a:xfrm>
            <a:off x="5655632" y="2590254"/>
            <a:ext cx="975903" cy="494962"/>
          </a:xfrm>
          <a:prstGeom prst="roundRect">
            <a:avLst>
              <a:gd name="adj" fmla="val 50000"/>
            </a:avLst>
          </a:prstGeom>
          <a:solidFill>
            <a:srgbClr val="4A3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Asia</a:t>
            </a:r>
          </a:p>
        </p:txBody>
      </p:sp>
      <p:sp>
        <p:nvSpPr>
          <p:cNvPr id="21" name="North America"/>
          <p:cNvSpPr/>
          <p:nvPr/>
        </p:nvSpPr>
        <p:spPr>
          <a:xfrm>
            <a:off x="5883901" y="5024695"/>
            <a:ext cx="1240943" cy="494962"/>
          </a:xfrm>
          <a:prstGeom prst="roundRect">
            <a:avLst>
              <a:gd name="adj" fmla="val 50000"/>
            </a:avLst>
          </a:prstGeom>
          <a:solidFill>
            <a:srgbClr val="4A3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Oceania</a:t>
            </a:r>
          </a:p>
        </p:txBody>
      </p:sp>
      <p:sp>
        <p:nvSpPr>
          <p:cNvPr id="22" name="North America"/>
          <p:cNvSpPr/>
          <p:nvPr/>
        </p:nvSpPr>
        <p:spPr>
          <a:xfrm>
            <a:off x="3730952" y="5787020"/>
            <a:ext cx="1455590" cy="494962"/>
          </a:xfrm>
          <a:prstGeom prst="roundRect">
            <a:avLst>
              <a:gd name="adj" fmla="val 50000"/>
            </a:avLst>
          </a:prstGeom>
          <a:solidFill>
            <a:srgbClr val="4A3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Antarctica</a:t>
            </a:r>
          </a:p>
        </p:txBody>
      </p:sp>
    </p:spTree>
    <p:extLst>
      <p:ext uri="{BB962C8B-B14F-4D97-AF65-F5344CB8AC3E}">
        <p14:creationId xmlns:p14="http://schemas.microsoft.com/office/powerpoint/2010/main" val="177864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p:tgtEl>
                                          <p:spTgt spid="4"/>
                                        </p:tgtEl>
                                      </p:cBhvr>
                                    </p:animEffect>
                                  </p:childTnLst>
                                </p:cTn>
                              </p:par>
                              <p:par>
                                <p:cTn id="8" presetID="53" presetClass="entr" presetSubtype="16" fill="hold" grpId="0" nodeType="withEffect">
                                  <p:stCondLst>
                                    <p:cond delay="600"/>
                                  </p:stCondLst>
                                  <p:childTnLst>
                                    <p:set>
                                      <p:cBhvr>
                                        <p:cTn id="9" dur="1" fill="hold">
                                          <p:stCondLst>
                                            <p:cond delay="0"/>
                                          </p:stCondLst>
                                        </p:cTn>
                                        <p:tgtEl>
                                          <p:spTgt spid="16"/>
                                        </p:tgtEl>
                                        <p:attrNameLst>
                                          <p:attrName>style.visibility</p:attrName>
                                        </p:attrNameLst>
                                      </p:cBhvr>
                                      <p:to>
                                        <p:strVal val="visible"/>
                                      </p:to>
                                    </p:set>
                                    <p:anim calcmode="lin" valueType="num">
                                      <p:cBhvr>
                                        <p:cTn id="10" dur="500" fill="hold"/>
                                        <p:tgtEl>
                                          <p:spTgt spid="16"/>
                                        </p:tgtEl>
                                        <p:attrNameLst>
                                          <p:attrName>ppt_w</p:attrName>
                                        </p:attrNameLst>
                                      </p:cBhvr>
                                      <p:tavLst>
                                        <p:tav tm="0">
                                          <p:val>
                                            <p:fltVal val="0"/>
                                          </p:val>
                                        </p:tav>
                                        <p:tav tm="100000">
                                          <p:val>
                                            <p:strVal val="#ppt_w"/>
                                          </p:val>
                                        </p:tav>
                                      </p:tavLst>
                                    </p:anim>
                                    <p:anim calcmode="lin" valueType="num">
                                      <p:cBhvr>
                                        <p:cTn id="11" dur="500" fill="hold"/>
                                        <p:tgtEl>
                                          <p:spTgt spid="16"/>
                                        </p:tgtEl>
                                        <p:attrNameLst>
                                          <p:attrName>ppt_h</p:attrName>
                                        </p:attrNameLst>
                                      </p:cBhvr>
                                      <p:tavLst>
                                        <p:tav tm="0">
                                          <p:val>
                                            <p:fltVal val="0"/>
                                          </p:val>
                                        </p:tav>
                                        <p:tav tm="100000">
                                          <p:val>
                                            <p:strVal val="#ppt_h"/>
                                          </p:val>
                                        </p:tav>
                                      </p:tavLst>
                                    </p:anim>
                                    <p:animEffect transition="in" filter="fade">
                                      <p:cBhvr>
                                        <p:cTn id="12" dur="500"/>
                                        <p:tgtEl>
                                          <p:spTgt spid="16"/>
                                        </p:tgtEl>
                                      </p:cBhvr>
                                    </p:animEffect>
                                  </p:childTnLst>
                                </p:cTn>
                              </p:par>
                              <p:par>
                                <p:cTn id="13" presetID="53" presetClass="entr" presetSubtype="16" fill="hold" grpId="0" nodeType="withEffect">
                                  <p:stCondLst>
                                    <p:cond delay="80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childTnLst>
                                </p:cTn>
                              </p:par>
                              <p:par>
                                <p:cTn id="18" presetID="53" presetClass="entr" presetSubtype="16" fill="hold" grpId="0" nodeType="withEffect">
                                  <p:stCondLst>
                                    <p:cond delay="1100"/>
                                  </p:stCondLst>
                                  <p:childTnLst>
                                    <p:set>
                                      <p:cBhvr>
                                        <p:cTn id="19" dur="1" fill="hold">
                                          <p:stCondLst>
                                            <p:cond delay="0"/>
                                          </p:stCondLst>
                                        </p:cTn>
                                        <p:tgtEl>
                                          <p:spTgt spid="22"/>
                                        </p:tgtEl>
                                        <p:attrNameLst>
                                          <p:attrName>style.visibility</p:attrName>
                                        </p:attrNameLst>
                                      </p:cBhvr>
                                      <p:to>
                                        <p:strVal val="visible"/>
                                      </p:to>
                                    </p:set>
                                    <p:anim calcmode="lin" valueType="num">
                                      <p:cBhvr>
                                        <p:cTn id="20" dur="500" fill="hold"/>
                                        <p:tgtEl>
                                          <p:spTgt spid="22"/>
                                        </p:tgtEl>
                                        <p:attrNameLst>
                                          <p:attrName>ppt_w</p:attrName>
                                        </p:attrNameLst>
                                      </p:cBhvr>
                                      <p:tavLst>
                                        <p:tav tm="0">
                                          <p:val>
                                            <p:fltVal val="0"/>
                                          </p:val>
                                        </p:tav>
                                        <p:tav tm="100000">
                                          <p:val>
                                            <p:strVal val="#ppt_w"/>
                                          </p:val>
                                        </p:tav>
                                      </p:tavLst>
                                    </p:anim>
                                    <p:anim calcmode="lin" valueType="num">
                                      <p:cBhvr>
                                        <p:cTn id="21" dur="500" fill="hold"/>
                                        <p:tgtEl>
                                          <p:spTgt spid="22"/>
                                        </p:tgtEl>
                                        <p:attrNameLst>
                                          <p:attrName>ppt_h</p:attrName>
                                        </p:attrNameLst>
                                      </p:cBhvr>
                                      <p:tavLst>
                                        <p:tav tm="0">
                                          <p:val>
                                            <p:fltVal val="0"/>
                                          </p:val>
                                        </p:tav>
                                        <p:tav tm="100000">
                                          <p:val>
                                            <p:strVal val="#ppt_h"/>
                                          </p:val>
                                        </p:tav>
                                      </p:tavLst>
                                    </p:anim>
                                    <p:animEffect transition="in" filter="fade">
                                      <p:cBhvr>
                                        <p:cTn id="22" dur="500"/>
                                        <p:tgtEl>
                                          <p:spTgt spid="22"/>
                                        </p:tgtEl>
                                      </p:cBhvr>
                                    </p:animEffect>
                                  </p:childTnLst>
                                </p:cTn>
                              </p:par>
                              <p:par>
                                <p:cTn id="23" presetID="53" presetClass="entr" presetSubtype="16" fill="hold" grpId="0" nodeType="withEffect">
                                  <p:stCondLst>
                                    <p:cond delay="130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animEffect transition="in" filter="fade">
                                      <p:cBhvr>
                                        <p:cTn id="27" dur="500"/>
                                        <p:tgtEl>
                                          <p:spTgt spid="19"/>
                                        </p:tgtEl>
                                      </p:cBhvr>
                                    </p:animEffect>
                                  </p:childTnLst>
                                </p:cTn>
                              </p:par>
                              <p:par>
                                <p:cTn id="28" presetID="53" presetClass="entr" presetSubtype="16" fill="hold" grpId="0" nodeType="withEffect">
                                  <p:stCondLst>
                                    <p:cond delay="1500"/>
                                  </p:stCondLst>
                                  <p:childTnLst>
                                    <p:set>
                                      <p:cBhvr>
                                        <p:cTn id="29" dur="1" fill="hold">
                                          <p:stCondLst>
                                            <p:cond delay="0"/>
                                          </p:stCondLst>
                                        </p:cTn>
                                        <p:tgtEl>
                                          <p:spTgt spid="21"/>
                                        </p:tgtEl>
                                        <p:attrNameLst>
                                          <p:attrName>style.visibility</p:attrName>
                                        </p:attrNameLst>
                                      </p:cBhvr>
                                      <p:to>
                                        <p:strVal val="visible"/>
                                      </p:to>
                                    </p:set>
                                    <p:anim calcmode="lin" valueType="num">
                                      <p:cBhvr>
                                        <p:cTn id="30" dur="500" fill="hold"/>
                                        <p:tgtEl>
                                          <p:spTgt spid="21"/>
                                        </p:tgtEl>
                                        <p:attrNameLst>
                                          <p:attrName>ppt_w</p:attrName>
                                        </p:attrNameLst>
                                      </p:cBhvr>
                                      <p:tavLst>
                                        <p:tav tm="0">
                                          <p:val>
                                            <p:fltVal val="0"/>
                                          </p:val>
                                        </p:tav>
                                        <p:tav tm="100000">
                                          <p:val>
                                            <p:strVal val="#ppt_w"/>
                                          </p:val>
                                        </p:tav>
                                      </p:tavLst>
                                    </p:anim>
                                    <p:anim calcmode="lin" valueType="num">
                                      <p:cBhvr>
                                        <p:cTn id="31" dur="500" fill="hold"/>
                                        <p:tgtEl>
                                          <p:spTgt spid="21"/>
                                        </p:tgtEl>
                                        <p:attrNameLst>
                                          <p:attrName>ppt_h</p:attrName>
                                        </p:attrNameLst>
                                      </p:cBhvr>
                                      <p:tavLst>
                                        <p:tav tm="0">
                                          <p:val>
                                            <p:fltVal val="0"/>
                                          </p:val>
                                        </p:tav>
                                        <p:tav tm="100000">
                                          <p:val>
                                            <p:strVal val="#ppt_h"/>
                                          </p:val>
                                        </p:tav>
                                      </p:tavLst>
                                    </p:anim>
                                    <p:animEffect transition="in" filter="fade">
                                      <p:cBhvr>
                                        <p:cTn id="32" dur="500"/>
                                        <p:tgtEl>
                                          <p:spTgt spid="21"/>
                                        </p:tgtEl>
                                      </p:cBhvr>
                                    </p:animEffect>
                                  </p:childTnLst>
                                </p:cTn>
                              </p:par>
                              <p:par>
                                <p:cTn id="33" presetID="53" presetClass="entr" presetSubtype="16" fill="hold" grpId="0" nodeType="withEffect">
                                  <p:stCondLst>
                                    <p:cond delay="1800"/>
                                  </p:stCondLst>
                                  <p:childTnLst>
                                    <p:set>
                                      <p:cBhvr>
                                        <p:cTn id="34" dur="1" fill="hold">
                                          <p:stCondLst>
                                            <p:cond delay="0"/>
                                          </p:stCondLst>
                                        </p:cTn>
                                        <p:tgtEl>
                                          <p:spTgt spid="20"/>
                                        </p:tgtEl>
                                        <p:attrNameLst>
                                          <p:attrName>style.visibility</p:attrName>
                                        </p:attrNameLst>
                                      </p:cBhvr>
                                      <p:to>
                                        <p:strVal val="visible"/>
                                      </p:to>
                                    </p:set>
                                    <p:anim calcmode="lin" valueType="num">
                                      <p:cBhvr>
                                        <p:cTn id="35" dur="500" fill="hold"/>
                                        <p:tgtEl>
                                          <p:spTgt spid="20"/>
                                        </p:tgtEl>
                                        <p:attrNameLst>
                                          <p:attrName>ppt_w</p:attrName>
                                        </p:attrNameLst>
                                      </p:cBhvr>
                                      <p:tavLst>
                                        <p:tav tm="0">
                                          <p:val>
                                            <p:fltVal val="0"/>
                                          </p:val>
                                        </p:tav>
                                        <p:tav tm="100000">
                                          <p:val>
                                            <p:strVal val="#ppt_w"/>
                                          </p:val>
                                        </p:tav>
                                      </p:tavLst>
                                    </p:anim>
                                    <p:anim calcmode="lin" valueType="num">
                                      <p:cBhvr>
                                        <p:cTn id="36" dur="500" fill="hold"/>
                                        <p:tgtEl>
                                          <p:spTgt spid="20"/>
                                        </p:tgtEl>
                                        <p:attrNameLst>
                                          <p:attrName>ppt_h</p:attrName>
                                        </p:attrNameLst>
                                      </p:cBhvr>
                                      <p:tavLst>
                                        <p:tav tm="0">
                                          <p:val>
                                            <p:fltVal val="0"/>
                                          </p:val>
                                        </p:tav>
                                        <p:tav tm="100000">
                                          <p:val>
                                            <p:strVal val="#ppt_h"/>
                                          </p:val>
                                        </p:tav>
                                      </p:tavLst>
                                    </p:anim>
                                    <p:animEffect transition="in" filter="fade">
                                      <p:cBhvr>
                                        <p:cTn id="37" dur="500"/>
                                        <p:tgtEl>
                                          <p:spTgt spid="20"/>
                                        </p:tgtEl>
                                      </p:cBhvr>
                                    </p:animEffect>
                                  </p:childTnLst>
                                </p:cTn>
                              </p:par>
                              <p:par>
                                <p:cTn id="38" presetID="53" presetClass="entr" presetSubtype="16" fill="hold" grpId="0" nodeType="withEffect">
                                  <p:stCondLst>
                                    <p:cond delay="220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F08215"/>
                </a:solidFill>
              </a:rPr>
              <a:t>Guess the Continent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893" y="2661028"/>
            <a:ext cx="6606849" cy="3741952"/>
          </a:xfrm>
          <a:prstGeom prst="rect">
            <a:avLst/>
          </a:prstGeom>
        </p:spPr>
      </p:pic>
      <p:sp>
        <p:nvSpPr>
          <p:cNvPr id="16" name="North America"/>
          <p:cNvSpPr/>
          <p:nvPr/>
        </p:nvSpPr>
        <p:spPr>
          <a:xfrm>
            <a:off x="622891" y="2565853"/>
            <a:ext cx="1832635" cy="494962"/>
          </a:xfrm>
          <a:prstGeom prst="roundRect">
            <a:avLst>
              <a:gd name="adj" fmla="val 50000"/>
            </a:avLst>
          </a:prstGeom>
          <a:solidFill>
            <a:srgbClr val="4A3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North America</a:t>
            </a:r>
          </a:p>
        </p:txBody>
      </p:sp>
      <p:sp>
        <p:nvSpPr>
          <p:cNvPr id="17" name="North America"/>
          <p:cNvSpPr/>
          <p:nvPr/>
        </p:nvSpPr>
        <p:spPr>
          <a:xfrm>
            <a:off x="3376249" y="2565853"/>
            <a:ext cx="1100135" cy="494962"/>
          </a:xfrm>
          <a:prstGeom prst="roundRect">
            <a:avLst>
              <a:gd name="adj" fmla="val 50000"/>
            </a:avLst>
          </a:prstGeom>
          <a:solidFill>
            <a:srgbClr val="4A3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Europe</a:t>
            </a:r>
          </a:p>
        </p:txBody>
      </p:sp>
      <p:sp>
        <p:nvSpPr>
          <p:cNvPr id="18" name="North America"/>
          <p:cNvSpPr/>
          <p:nvPr/>
        </p:nvSpPr>
        <p:spPr>
          <a:xfrm>
            <a:off x="1271002" y="5144684"/>
            <a:ext cx="1848213" cy="494962"/>
          </a:xfrm>
          <a:prstGeom prst="roundRect">
            <a:avLst>
              <a:gd name="adj" fmla="val 50000"/>
            </a:avLst>
          </a:prstGeom>
          <a:solidFill>
            <a:srgbClr val="4A3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South America</a:t>
            </a:r>
          </a:p>
        </p:txBody>
      </p:sp>
      <p:sp>
        <p:nvSpPr>
          <p:cNvPr id="19" name="North America"/>
          <p:cNvSpPr/>
          <p:nvPr/>
        </p:nvSpPr>
        <p:spPr>
          <a:xfrm>
            <a:off x="3103380" y="4551950"/>
            <a:ext cx="975903" cy="494962"/>
          </a:xfrm>
          <a:prstGeom prst="roundRect">
            <a:avLst>
              <a:gd name="adj" fmla="val 50000"/>
            </a:avLst>
          </a:prstGeom>
          <a:solidFill>
            <a:srgbClr val="4A3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Africa</a:t>
            </a:r>
          </a:p>
        </p:txBody>
      </p:sp>
      <p:sp>
        <p:nvSpPr>
          <p:cNvPr id="20" name="North America"/>
          <p:cNvSpPr/>
          <p:nvPr/>
        </p:nvSpPr>
        <p:spPr>
          <a:xfrm>
            <a:off x="4698590" y="3155990"/>
            <a:ext cx="975903" cy="494962"/>
          </a:xfrm>
          <a:prstGeom prst="roundRect">
            <a:avLst>
              <a:gd name="adj" fmla="val 50000"/>
            </a:avLst>
          </a:prstGeom>
          <a:solidFill>
            <a:srgbClr val="4A3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Asia</a:t>
            </a:r>
          </a:p>
        </p:txBody>
      </p:sp>
      <p:sp>
        <p:nvSpPr>
          <p:cNvPr id="21" name="North America"/>
          <p:cNvSpPr/>
          <p:nvPr/>
        </p:nvSpPr>
        <p:spPr>
          <a:xfrm>
            <a:off x="6678660" y="4777214"/>
            <a:ext cx="1240943" cy="494962"/>
          </a:xfrm>
          <a:prstGeom prst="roundRect">
            <a:avLst>
              <a:gd name="adj" fmla="val 50000"/>
            </a:avLst>
          </a:prstGeom>
          <a:solidFill>
            <a:srgbClr val="4A3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Oceania</a:t>
            </a:r>
          </a:p>
        </p:txBody>
      </p:sp>
      <p:sp>
        <p:nvSpPr>
          <p:cNvPr id="22" name="North America"/>
          <p:cNvSpPr/>
          <p:nvPr/>
        </p:nvSpPr>
        <p:spPr>
          <a:xfrm>
            <a:off x="3351488" y="5781124"/>
            <a:ext cx="1455590" cy="494962"/>
          </a:xfrm>
          <a:prstGeom prst="roundRect">
            <a:avLst>
              <a:gd name="adj" fmla="val 50000"/>
            </a:avLst>
          </a:prstGeom>
          <a:solidFill>
            <a:srgbClr val="4A3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Antarctica</a:t>
            </a:r>
          </a:p>
        </p:txBody>
      </p:sp>
      <p:sp>
        <p:nvSpPr>
          <p:cNvPr id="12" name="Rounded Rectangle 11"/>
          <p:cNvSpPr/>
          <p:nvPr/>
        </p:nvSpPr>
        <p:spPr>
          <a:xfrm>
            <a:off x="965674" y="1473201"/>
            <a:ext cx="5905145" cy="871184"/>
          </a:xfrm>
          <a:prstGeom prst="roundRect">
            <a:avLst>
              <a:gd name="adj" fmla="val 11575"/>
            </a:avLst>
          </a:prstGeom>
          <a:solidFill>
            <a:srgbClr val="7868AC"/>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Can you remember the name of each continent? </a:t>
            </a:r>
            <a:r>
              <a:rPr lang="en-GB" sz="2000" b="1" dirty="0">
                <a:solidFill>
                  <a:schemeClr val="bg1"/>
                </a:solidFill>
              </a:rPr>
              <a:t>Click on each one to find out if you are right.</a:t>
            </a:r>
          </a:p>
        </p:txBody>
      </p:sp>
      <p:sp>
        <p:nvSpPr>
          <p:cNvPr id="13" name="Rounded Rectangle 12"/>
          <p:cNvSpPr/>
          <p:nvPr/>
        </p:nvSpPr>
        <p:spPr>
          <a:xfrm>
            <a:off x="1799664" y="1588954"/>
            <a:ext cx="5233525" cy="870581"/>
          </a:xfrm>
          <a:prstGeom prst="roundRect">
            <a:avLst>
              <a:gd name="adj" fmla="val 11575"/>
            </a:avLst>
          </a:prstGeom>
          <a:noFill/>
          <a:ln w="76200">
            <a:gradFill flip="none" rotWithShape="1">
              <a:gsLst>
                <a:gs pos="32000">
                  <a:srgbClr val="F08215"/>
                </a:gs>
                <a:gs pos="82000">
                  <a:srgbClr val="F0884C">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13"/>
          <p:cNvGrpSpPr/>
          <p:nvPr/>
        </p:nvGrpSpPr>
        <p:grpSpPr>
          <a:xfrm>
            <a:off x="5982283" y="1950289"/>
            <a:ext cx="2551744" cy="2824385"/>
            <a:chOff x="5982283" y="1950289"/>
            <a:chExt cx="2551744" cy="2824385"/>
          </a:xfrm>
        </p:grpSpPr>
        <p:sp>
          <p:nvSpPr>
            <p:cNvPr id="3" name="Oval 2"/>
            <p:cNvSpPr/>
            <p:nvPr/>
          </p:nvSpPr>
          <p:spPr>
            <a:xfrm>
              <a:off x="6304818" y="2166225"/>
              <a:ext cx="2229209" cy="2229209"/>
            </a:xfrm>
            <a:prstGeom prst="ellipse">
              <a:avLst/>
            </a:prstGeom>
            <a:solidFill>
              <a:srgbClr val="7868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14"/>
            <p:cNvSpPr/>
            <p:nvPr/>
          </p:nvSpPr>
          <p:spPr>
            <a:xfrm>
              <a:off x="6172126" y="2037954"/>
              <a:ext cx="2229209" cy="2229209"/>
            </a:xfrm>
            <a:prstGeom prst="ellipse">
              <a:avLst/>
            </a:prstGeom>
            <a:noFill/>
            <a:ln w="76200">
              <a:gradFill flip="none" rotWithShape="1">
                <a:gsLst>
                  <a:gs pos="37000">
                    <a:srgbClr val="F08215"/>
                  </a:gs>
                  <a:gs pos="78000">
                    <a:srgbClr val="F08215">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5982283" y="1950289"/>
              <a:ext cx="2285828" cy="2824385"/>
            </a:xfrm>
            <a:custGeom>
              <a:avLst/>
              <a:gdLst>
                <a:gd name="connsiteX0" fmla="*/ 0 w 2285828"/>
                <a:gd name="connsiteY0" fmla="*/ 0 h 2824385"/>
                <a:gd name="connsiteX1" fmla="*/ 2285828 w 2285828"/>
                <a:gd name="connsiteY1" fmla="*/ 0 h 2824385"/>
                <a:gd name="connsiteX2" fmla="*/ 2285828 w 2285828"/>
                <a:gd name="connsiteY2" fmla="*/ 2824385 h 2824385"/>
                <a:gd name="connsiteX3" fmla="*/ 1955130 w 2285828"/>
                <a:gd name="connsiteY3" fmla="*/ 2824385 h 2824385"/>
                <a:gd name="connsiteX4" fmla="*/ 1998397 w 2285828"/>
                <a:gd name="connsiteY4" fmla="*/ 2753791 h 2824385"/>
                <a:gd name="connsiteX5" fmla="*/ 1876477 w 2285828"/>
                <a:gd name="connsiteY5" fmla="*/ 2499791 h 2824385"/>
                <a:gd name="connsiteX6" fmla="*/ 1833964 w 2285828"/>
                <a:gd name="connsiteY6" fmla="*/ 2497800 h 2824385"/>
                <a:gd name="connsiteX7" fmla="*/ 1871397 w 2285828"/>
                <a:gd name="connsiteY7" fmla="*/ 2352471 h 2824385"/>
                <a:gd name="connsiteX8" fmla="*/ 1828217 w 2285828"/>
                <a:gd name="connsiteY8" fmla="*/ 2370251 h 2824385"/>
                <a:gd name="connsiteX9" fmla="*/ 1749477 w 2285828"/>
                <a:gd name="connsiteY9" fmla="*/ 2395651 h 2824385"/>
                <a:gd name="connsiteX10" fmla="*/ 1632637 w 2285828"/>
                <a:gd name="connsiteY10" fmla="*/ 2428671 h 2824385"/>
                <a:gd name="connsiteX11" fmla="*/ 1490397 w 2285828"/>
                <a:gd name="connsiteY11" fmla="*/ 2446451 h 2824385"/>
                <a:gd name="connsiteX12" fmla="*/ 1358317 w 2285828"/>
                <a:gd name="connsiteY12" fmla="*/ 2443911 h 2824385"/>
                <a:gd name="connsiteX13" fmla="*/ 1244017 w 2285828"/>
                <a:gd name="connsiteY13" fmla="*/ 2426131 h 2824385"/>
                <a:gd name="connsiteX14" fmla="*/ 1134797 w 2285828"/>
                <a:gd name="connsiteY14" fmla="*/ 2403271 h 2824385"/>
                <a:gd name="connsiteX15" fmla="*/ 1007797 w 2285828"/>
                <a:gd name="connsiteY15" fmla="*/ 2349931 h 2824385"/>
                <a:gd name="connsiteX16" fmla="*/ 908737 w 2285828"/>
                <a:gd name="connsiteY16" fmla="*/ 2304211 h 2824385"/>
                <a:gd name="connsiteX17" fmla="*/ 840157 w 2285828"/>
                <a:gd name="connsiteY17" fmla="*/ 2261031 h 2824385"/>
                <a:gd name="connsiteX18" fmla="*/ 748717 w 2285828"/>
                <a:gd name="connsiteY18" fmla="*/ 2205151 h 2824385"/>
                <a:gd name="connsiteX19" fmla="*/ 741097 w 2285828"/>
                <a:gd name="connsiteY19" fmla="*/ 2329611 h 2824385"/>
                <a:gd name="connsiteX20" fmla="*/ 691039 w 2285828"/>
                <a:gd name="connsiteY20" fmla="*/ 2444262 h 2824385"/>
                <a:gd name="connsiteX21" fmla="*/ 629337 w 2285828"/>
                <a:gd name="connsiteY21" fmla="*/ 2441371 h 2824385"/>
                <a:gd name="connsiteX22" fmla="*/ 515037 w 2285828"/>
                <a:gd name="connsiteY22" fmla="*/ 2629331 h 2824385"/>
                <a:gd name="connsiteX23" fmla="*/ 436297 w 2285828"/>
                <a:gd name="connsiteY23" fmla="*/ 2819831 h 2824385"/>
                <a:gd name="connsiteX24" fmla="*/ 460505 w 2285828"/>
                <a:gd name="connsiteY24" fmla="*/ 2824385 h 2824385"/>
                <a:gd name="connsiteX25" fmla="*/ 0 w 2285828"/>
                <a:gd name="connsiteY25" fmla="*/ 2824385 h 2824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85828" h="2824385">
                  <a:moveTo>
                    <a:pt x="0" y="0"/>
                  </a:moveTo>
                  <a:lnTo>
                    <a:pt x="2285828" y="0"/>
                  </a:lnTo>
                  <a:lnTo>
                    <a:pt x="2285828" y="2824385"/>
                  </a:lnTo>
                  <a:lnTo>
                    <a:pt x="1955130" y="2824385"/>
                  </a:lnTo>
                  <a:lnTo>
                    <a:pt x="1998397" y="2753791"/>
                  </a:lnTo>
                  <a:lnTo>
                    <a:pt x="1876477" y="2499791"/>
                  </a:lnTo>
                  <a:lnTo>
                    <a:pt x="1833964" y="2497800"/>
                  </a:lnTo>
                  <a:lnTo>
                    <a:pt x="1871397" y="2352471"/>
                  </a:lnTo>
                  <a:lnTo>
                    <a:pt x="1828217" y="2370251"/>
                  </a:lnTo>
                  <a:lnTo>
                    <a:pt x="1749477" y="2395651"/>
                  </a:lnTo>
                  <a:lnTo>
                    <a:pt x="1632637" y="2428671"/>
                  </a:lnTo>
                  <a:lnTo>
                    <a:pt x="1490397" y="2446451"/>
                  </a:lnTo>
                  <a:lnTo>
                    <a:pt x="1358317" y="2443911"/>
                  </a:lnTo>
                  <a:lnTo>
                    <a:pt x="1244017" y="2426131"/>
                  </a:lnTo>
                  <a:lnTo>
                    <a:pt x="1134797" y="2403271"/>
                  </a:lnTo>
                  <a:lnTo>
                    <a:pt x="1007797" y="2349931"/>
                  </a:lnTo>
                  <a:lnTo>
                    <a:pt x="908737" y="2304211"/>
                  </a:lnTo>
                  <a:lnTo>
                    <a:pt x="840157" y="2261031"/>
                  </a:lnTo>
                  <a:lnTo>
                    <a:pt x="748717" y="2205151"/>
                  </a:lnTo>
                  <a:lnTo>
                    <a:pt x="741097" y="2329611"/>
                  </a:lnTo>
                  <a:lnTo>
                    <a:pt x="691039" y="2444262"/>
                  </a:lnTo>
                  <a:lnTo>
                    <a:pt x="629337" y="2441371"/>
                  </a:lnTo>
                  <a:lnTo>
                    <a:pt x="515037" y="2629331"/>
                  </a:lnTo>
                  <a:lnTo>
                    <a:pt x="436297" y="2819831"/>
                  </a:lnTo>
                  <a:lnTo>
                    <a:pt x="460505" y="2824385"/>
                  </a:lnTo>
                  <a:lnTo>
                    <a:pt x="0" y="2824385"/>
                  </a:lnTo>
                  <a:close/>
                </a:path>
              </a:pathLst>
            </a:custGeom>
          </p:spPr>
        </p:pic>
      </p:grpSp>
    </p:spTree>
    <p:extLst>
      <p:ext uri="{BB962C8B-B14F-4D97-AF65-F5344CB8AC3E}">
        <p14:creationId xmlns:p14="http://schemas.microsoft.com/office/powerpoint/2010/main" val="4108267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7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fade">
                                      <p:cBhvr>
                                        <p:cTn id="22" dur="500"/>
                                        <p:tgtEl>
                                          <p:spTgt spid="16">
                                            <p:txEl>
                                              <p:pRg st="0" end="0"/>
                                            </p:txEl>
                                          </p:spTgt>
                                        </p:tgtEl>
                                      </p:cBhvr>
                                    </p:animEffect>
                                  </p:childTnLst>
                                </p:cTn>
                              </p:par>
                            </p:childTnLst>
                          </p:cTn>
                        </p:par>
                      </p:childTnLst>
                    </p:cTn>
                  </p:par>
                </p:childTnLst>
              </p:cTn>
              <p:nextCondLst>
                <p:cond evt="onClick" delay="0">
                  <p:tgtEl>
                    <p:spTgt spid="16"/>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xEl>
                                              <p:pRg st="0" end="0"/>
                                            </p:txEl>
                                          </p:spTgt>
                                        </p:tgtEl>
                                        <p:attrNameLst>
                                          <p:attrName>style.visibility</p:attrName>
                                        </p:attrNameLst>
                                      </p:cBhvr>
                                      <p:to>
                                        <p:strVal val="visible"/>
                                      </p:to>
                                    </p:set>
                                    <p:animEffect transition="in" filter="fade">
                                      <p:cBhvr>
                                        <p:cTn id="28" dur="500"/>
                                        <p:tgtEl>
                                          <p:spTgt spid="17">
                                            <p:txEl>
                                              <p:pRg st="0" end="0"/>
                                            </p:txEl>
                                          </p:spTgt>
                                        </p:tgtEl>
                                      </p:cBhvr>
                                    </p:animEffect>
                                  </p:childTnLst>
                                </p:cTn>
                              </p:par>
                            </p:childTnLst>
                          </p:cTn>
                        </p:par>
                      </p:childTnLst>
                    </p:cTn>
                  </p:par>
                </p:childTnLst>
              </p:cTn>
              <p:nextCondLst>
                <p:cond evt="onClick" delay="0">
                  <p:tgtEl>
                    <p:spTgt spid="17"/>
                  </p:tgtEl>
                </p:cond>
              </p:nextCondLst>
            </p:seq>
            <p:seq concurrent="1" nextAc="seek">
              <p:cTn id="29" restart="whenNotActive" fill="hold" evtFilter="cancelBubble" nodeType="interactiveSeq">
                <p:stCondLst>
                  <p:cond evt="onClick" delay="0">
                    <p:tgtEl>
                      <p:spTgt spid="18"/>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8">
                                            <p:txEl>
                                              <p:pRg st="0" end="0"/>
                                            </p:txEl>
                                          </p:spTgt>
                                        </p:tgtEl>
                                        <p:attrNameLst>
                                          <p:attrName>style.visibility</p:attrName>
                                        </p:attrNameLst>
                                      </p:cBhvr>
                                      <p:to>
                                        <p:strVal val="visible"/>
                                      </p:to>
                                    </p:set>
                                    <p:animEffect transition="in" filter="fade">
                                      <p:cBhvr>
                                        <p:cTn id="34" dur="500"/>
                                        <p:tgtEl>
                                          <p:spTgt spid="18">
                                            <p:txEl>
                                              <p:pRg st="0" end="0"/>
                                            </p:txEl>
                                          </p:spTgt>
                                        </p:tgtEl>
                                      </p:cBhvr>
                                    </p:animEffect>
                                  </p:childTnLst>
                                </p:cTn>
                              </p:par>
                            </p:childTnLst>
                          </p:cTn>
                        </p:par>
                      </p:childTnLst>
                    </p:cTn>
                  </p:par>
                </p:childTnLst>
              </p:cTn>
              <p:nextCondLst>
                <p:cond evt="onClick" delay="0">
                  <p:tgtEl>
                    <p:spTgt spid="18"/>
                  </p:tgtEl>
                </p:cond>
              </p:nextCondLst>
            </p:seq>
            <p:seq concurrent="1" nextAc="seek">
              <p:cTn id="35" restart="whenNotActive" fill="hold" evtFilter="cancelBubble" nodeType="interactiveSeq">
                <p:stCondLst>
                  <p:cond evt="onClick" delay="0">
                    <p:tgtEl>
                      <p:spTgt spid="19"/>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9">
                                            <p:txEl>
                                              <p:pRg st="0" end="0"/>
                                            </p:txEl>
                                          </p:spTgt>
                                        </p:tgtEl>
                                        <p:attrNameLst>
                                          <p:attrName>style.visibility</p:attrName>
                                        </p:attrNameLst>
                                      </p:cBhvr>
                                      <p:to>
                                        <p:strVal val="visible"/>
                                      </p:to>
                                    </p:set>
                                    <p:animEffect transition="in" filter="fade">
                                      <p:cBhvr>
                                        <p:cTn id="40" dur="500"/>
                                        <p:tgtEl>
                                          <p:spTgt spid="19">
                                            <p:txEl>
                                              <p:pRg st="0" end="0"/>
                                            </p:txEl>
                                          </p:spTgt>
                                        </p:tgtEl>
                                      </p:cBhvr>
                                    </p:animEffect>
                                  </p:child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20"/>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0">
                                            <p:txEl>
                                              <p:pRg st="0" end="0"/>
                                            </p:txEl>
                                          </p:spTgt>
                                        </p:tgtEl>
                                        <p:attrNameLst>
                                          <p:attrName>style.visibility</p:attrName>
                                        </p:attrNameLst>
                                      </p:cBhvr>
                                      <p:to>
                                        <p:strVal val="visible"/>
                                      </p:to>
                                    </p:set>
                                    <p:animEffect transition="in" filter="fade">
                                      <p:cBhvr>
                                        <p:cTn id="46" dur="500"/>
                                        <p:tgtEl>
                                          <p:spTgt spid="20">
                                            <p:txEl>
                                              <p:pRg st="0" end="0"/>
                                            </p:txEl>
                                          </p:spTgt>
                                        </p:tgtEl>
                                      </p:cBhvr>
                                    </p:animEffect>
                                  </p:childTnLst>
                                </p:cTn>
                              </p:par>
                            </p:childTnLst>
                          </p:cTn>
                        </p:par>
                      </p:childTnLst>
                    </p:cTn>
                  </p:par>
                </p:childTnLst>
              </p:cTn>
              <p:nextCondLst>
                <p:cond evt="onClick" delay="0">
                  <p:tgtEl>
                    <p:spTgt spid="20"/>
                  </p:tgtEl>
                </p:cond>
              </p:nextCondLst>
            </p:seq>
            <p:seq concurrent="1" nextAc="seek">
              <p:cTn id="47" restart="whenNotActive" fill="hold" evtFilter="cancelBubble" nodeType="interactiveSeq">
                <p:stCondLst>
                  <p:cond evt="onClick" delay="0">
                    <p:tgtEl>
                      <p:spTgt spid="21"/>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1">
                                            <p:txEl>
                                              <p:pRg st="0" end="0"/>
                                            </p:txEl>
                                          </p:spTgt>
                                        </p:tgtEl>
                                        <p:attrNameLst>
                                          <p:attrName>style.visibility</p:attrName>
                                        </p:attrNameLst>
                                      </p:cBhvr>
                                      <p:to>
                                        <p:strVal val="visible"/>
                                      </p:to>
                                    </p:set>
                                    <p:animEffect transition="in" filter="fade">
                                      <p:cBhvr>
                                        <p:cTn id="52" dur="500"/>
                                        <p:tgtEl>
                                          <p:spTgt spid="21">
                                            <p:txEl>
                                              <p:pRg st="0" end="0"/>
                                            </p:txEl>
                                          </p:spTgt>
                                        </p:tgtEl>
                                      </p:cBhvr>
                                    </p:animEffect>
                                  </p:childTnLst>
                                </p:cTn>
                              </p:par>
                            </p:childTnLst>
                          </p:cTn>
                        </p:par>
                      </p:childTnLst>
                    </p:cTn>
                  </p:par>
                </p:childTnLst>
              </p:cTn>
              <p:nextCondLst>
                <p:cond evt="onClick" delay="0">
                  <p:tgtEl>
                    <p:spTgt spid="21"/>
                  </p:tgtEl>
                </p:cond>
              </p:nextCondLst>
            </p:seq>
            <p:seq concurrent="1" nextAc="seek">
              <p:cTn id="53" restart="whenNotActive" fill="hold" evtFilter="cancelBubble" nodeType="interactiveSeq">
                <p:stCondLst>
                  <p:cond evt="onClick" delay="0">
                    <p:tgtEl>
                      <p:spTgt spid="22"/>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2">
                                            <p:txEl>
                                              <p:pRg st="0" end="0"/>
                                            </p:txEl>
                                          </p:spTgt>
                                        </p:tgtEl>
                                        <p:attrNameLst>
                                          <p:attrName>style.visibility</p:attrName>
                                        </p:attrNameLst>
                                      </p:cBhvr>
                                      <p:to>
                                        <p:strVal val="visible"/>
                                      </p:to>
                                    </p:set>
                                    <p:animEffect transition="in" filter="fade">
                                      <p:cBhvr>
                                        <p:cTn id="58" dur="500"/>
                                        <p:tgtEl>
                                          <p:spTgt spid="22">
                                            <p:txEl>
                                              <p:pRg st="0" end="0"/>
                                            </p:txEl>
                                          </p:spTgt>
                                        </p:tgtEl>
                                      </p:cBhvr>
                                    </p:animEffect>
                                  </p:childTnLst>
                                </p:cTn>
                              </p:par>
                            </p:childTnLst>
                          </p:cTn>
                        </p:par>
                      </p:childTnLst>
                    </p:cTn>
                  </p:par>
                </p:childTnLst>
              </p:cTn>
              <p:nextCondLst>
                <p:cond evt="onClick" delay="0">
                  <p:tgtEl>
                    <p:spTgt spid="22"/>
                  </p:tgtEl>
                </p:cond>
              </p:nextCondLst>
            </p:seq>
          </p:childTnLst>
        </p:cTn>
      </p:par>
    </p:tnLst>
    <p:bldLst>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426344" y="3374051"/>
            <a:ext cx="8262150" cy="3041498"/>
          </a:xfrm>
          <a:prstGeom prst="roundRect">
            <a:avLst>
              <a:gd name="adj" fmla="val 5261"/>
            </a:avLst>
          </a:prstGeom>
          <a:gradFill flip="none" rotWithShape="1">
            <a:gsLst>
              <a:gs pos="83000">
                <a:schemeClr val="bg1">
                  <a:alpha val="0"/>
                </a:schemeClr>
              </a:gs>
              <a:gs pos="0">
                <a:srgbClr val="7868AC"/>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 name="Picture 19"/>
          <p:cNvPicPr>
            <a:picLocks noChangeAspect="1"/>
          </p:cNvPicPr>
          <p:nvPr/>
        </p:nvPicPr>
        <p:blipFill rotWithShape="1">
          <a:blip r:embed="rId2"/>
          <a:srcRect l="68561" t="14577" r="716" b="14629"/>
          <a:stretch/>
        </p:blipFill>
        <p:spPr>
          <a:xfrm rot="5400000">
            <a:off x="3549917" y="1276976"/>
            <a:ext cx="2015000" cy="8262147"/>
          </a:xfrm>
          <a:prstGeom prst="rect">
            <a:avLst/>
          </a:prstGeom>
        </p:spPr>
      </p:pic>
      <p:sp>
        <p:nvSpPr>
          <p:cNvPr id="2" name="Title 1"/>
          <p:cNvSpPr>
            <a:spLocks noGrp="1"/>
          </p:cNvSpPr>
          <p:nvPr>
            <p:ph type="title"/>
          </p:nvPr>
        </p:nvSpPr>
        <p:spPr/>
        <p:txBody>
          <a:bodyPr/>
          <a:lstStyle/>
          <a:p>
            <a:r>
              <a:rPr lang="en-GB" dirty="0">
                <a:solidFill>
                  <a:srgbClr val="F08215"/>
                </a:solidFill>
              </a:rPr>
              <a:t>What Is Europe?</a:t>
            </a:r>
          </a:p>
        </p:txBody>
      </p:sp>
      <p:sp>
        <p:nvSpPr>
          <p:cNvPr id="10" name="Rounded Rectangle 9"/>
          <p:cNvSpPr/>
          <p:nvPr/>
        </p:nvSpPr>
        <p:spPr>
          <a:xfrm>
            <a:off x="941749" y="1501564"/>
            <a:ext cx="4361853" cy="965943"/>
          </a:xfrm>
          <a:prstGeom prst="roundRect">
            <a:avLst>
              <a:gd name="adj" fmla="val 11575"/>
            </a:avLst>
          </a:prstGeom>
          <a:solidFill>
            <a:srgbClr val="7868AC"/>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What is Europe?</a:t>
            </a:r>
          </a:p>
        </p:txBody>
      </p:sp>
      <p:sp>
        <p:nvSpPr>
          <p:cNvPr id="7" name="Rounded Rectangle 6"/>
          <p:cNvSpPr/>
          <p:nvPr/>
        </p:nvSpPr>
        <p:spPr>
          <a:xfrm>
            <a:off x="1124546" y="1639053"/>
            <a:ext cx="4361853" cy="965943"/>
          </a:xfrm>
          <a:prstGeom prst="roundRect">
            <a:avLst>
              <a:gd name="adj" fmla="val 11575"/>
            </a:avLst>
          </a:prstGeom>
          <a:noFill/>
          <a:ln w="76200">
            <a:gradFill flip="none" rotWithShape="1">
              <a:gsLst>
                <a:gs pos="32000">
                  <a:srgbClr val="F08215"/>
                </a:gs>
                <a:gs pos="82000">
                  <a:srgbClr val="F0884C">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966282" y="1473201"/>
            <a:ext cx="3539415" cy="4566588"/>
          </a:xfrm>
          <a:prstGeom prst="rect">
            <a:avLst/>
          </a:prstGeom>
        </p:spPr>
      </p:pic>
      <p:sp>
        <p:nvSpPr>
          <p:cNvPr id="12" name="Rounded Rectangle 11"/>
          <p:cNvSpPr/>
          <p:nvPr/>
        </p:nvSpPr>
        <p:spPr>
          <a:xfrm>
            <a:off x="2169664" y="3176570"/>
            <a:ext cx="2961313" cy="1570374"/>
          </a:xfrm>
          <a:prstGeom prst="roundRect">
            <a:avLst>
              <a:gd name="adj" fmla="val 11575"/>
            </a:avLst>
          </a:prstGeom>
          <a:noFill/>
          <a:ln w="76200">
            <a:gradFill flip="none" rotWithShape="1">
              <a:gsLst>
                <a:gs pos="32000">
                  <a:srgbClr val="7868AC"/>
                </a:gs>
                <a:gs pos="82000">
                  <a:srgbClr val="7868AC">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p:cNvSpPr/>
          <p:nvPr/>
        </p:nvSpPr>
        <p:spPr>
          <a:xfrm>
            <a:off x="1465272" y="3039081"/>
            <a:ext cx="3579917" cy="1587213"/>
          </a:xfrm>
          <a:prstGeom prst="roundRect">
            <a:avLst>
              <a:gd name="adj" fmla="val 11575"/>
            </a:avLst>
          </a:prstGeom>
          <a:solidFill>
            <a:srgbClr val="F08215"/>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Europe is one of the world’s continents. </a:t>
            </a:r>
            <a:r>
              <a:rPr lang="en-GB" b="1" dirty="0"/>
              <a:t>Around 10% of the world's population lives in Europe.</a:t>
            </a:r>
            <a:endParaRPr lang="en-GB" sz="2000" dirty="0"/>
          </a:p>
        </p:txBody>
      </p:sp>
    </p:spTree>
    <p:extLst>
      <p:ext uri="{BB962C8B-B14F-4D97-AF65-F5344CB8AC3E}">
        <p14:creationId xmlns:p14="http://schemas.microsoft.com/office/powerpoint/2010/main" val="2988013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4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800" fill="hold"/>
                                        <p:tgtEl>
                                          <p:spTgt spid="3"/>
                                        </p:tgtEl>
                                        <p:attrNameLst>
                                          <p:attrName>ppt_x</p:attrName>
                                        </p:attrNameLst>
                                      </p:cBhvr>
                                      <p:tavLst>
                                        <p:tav tm="0">
                                          <p:val>
                                            <p:strVal val="#ppt_x"/>
                                          </p:val>
                                        </p:tav>
                                        <p:tav tm="100000">
                                          <p:val>
                                            <p:strVal val="#ppt_x"/>
                                          </p:val>
                                        </p:tav>
                                      </p:tavLst>
                                    </p:anim>
                                    <p:anim calcmode="lin" valueType="num">
                                      <p:cBhvr additive="base">
                                        <p:cTn id="8" dur="8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31" t="1" r="103" b="2660"/>
          <a:stretch/>
        </p:blipFill>
        <p:spPr>
          <a:xfrm>
            <a:off x="443435" y="940039"/>
            <a:ext cx="8250930" cy="5482759"/>
          </a:xfrm>
          <a:custGeom>
            <a:avLst/>
            <a:gdLst>
              <a:gd name="connsiteX0" fmla="*/ 0 w 8250930"/>
              <a:gd name="connsiteY0" fmla="*/ 0 h 5552424"/>
              <a:gd name="connsiteX1" fmla="*/ 8250930 w 8250930"/>
              <a:gd name="connsiteY1" fmla="*/ 0 h 5552424"/>
              <a:gd name="connsiteX2" fmla="*/ 8250930 w 8250930"/>
              <a:gd name="connsiteY2" fmla="*/ 5346260 h 5552424"/>
              <a:gd name="connsiteX3" fmla="*/ 8044766 w 8250930"/>
              <a:gd name="connsiteY3" fmla="*/ 5552424 h 5552424"/>
              <a:gd name="connsiteX4" fmla="*/ 206164 w 8250930"/>
              <a:gd name="connsiteY4" fmla="*/ 5552424 h 5552424"/>
              <a:gd name="connsiteX5" fmla="*/ 0 w 8250930"/>
              <a:gd name="connsiteY5" fmla="*/ 5346260 h 555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0930" h="5552424">
                <a:moveTo>
                  <a:pt x="0" y="0"/>
                </a:moveTo>
                <a:lnTo>
                  <a:pt x="8250930" y="0"/>
                </a:lnTo>
                <a:lnTo>
                  <a:pt x="8250930" y="5346260"/>
                </a:lnTo>
                <a:cubicBezTo>
                  <a:pt x="8250930" y="5460121"/>
                  <a:pt x="8158627" y="5552424"/>
                  <a:pt x="8044766" y="5552424"/>
                </a:cubicBezTo>
                <a:lnTo>
                  <a:pt x="206164" y="5552424"/>
                </a:lnTo>
                <a:cubicBezTo>
                  <a:pt x="92303" y="5552424"/>
                  <a:pt x="0" y="5460121"/>
                  <a:pt x="0" y="5346260"/>
                </a:cubicBezTo>
                <a:close/>
              </a:path>
            </a:pathLst>
          </a:custGeom>
        </p:spPr>
      </p:pic>
      <p:sp>
        <p:nvSpPr>
          <p:cNvPr id="12" name="Rounded Rectangle 11"/>
          <p:cNvSpPr/>
          <p:nvPr/>
        </p:nvSpPr>
        <p:spPr>
          <a:xfrm rot="10800000">
            <a:off x="434239" y="417932"/>
            <a:ext cx="8273343" cy="5945043"/>
          </a:xfrm>
          <a:prstGeom prst="roundRect">
            <a:avLst>
              <a:gd name="adj" fmla="val 2733"/>
            </a:avLst>
          </a:prstGeom>
          <a:gradFill flip="none" rotWithShape="1">
            <a:gsLst>
              <a:gs pos="23000">
                <a:srgbClr val="FFFFFF"/>
              </a:gs>
              <a:gs pos="0">
                <a:schemeClr val="bg1"/>
              </a:gs>
              <a:gs pos="44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solidFill>
                  <a:srgbClr val="F08215"/>
                </a:solidFill>
              </a:rPr>
              <a:t>Europe</a:t>
            </a:r>
          </a:p>
        </p:txBody>
      </p:sp>
      <p:sp>
        <p:nvSpPr>
          <p:cNvPr id="7" name="Rounded Rectangle 6"/>
          <p:cNvSpPr/>
          <p:nvPr/>
        </p:nvSpPr>
        <p:spPr>
          <a:xfrm>
            <a:off x="811850" y="1495902"/>
            <a:ext cx="5460763" cy="871184"/>
          </a:xfrm>
          <a:prstGeom prst="roundRect">
            <a:avLst>
              <a:gd name="adj" fmla="val 11575"/>
            </a:avLst>
          </a:prstGeom>
          <a:solidFill>
            <a:srgbClr val="7868AC"/>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Here is a map which shows the countries that make up the continent of Europe. </a:t>
            </a:r>
            <a:r>
              <a:rPr lang="en-GB" b="1" dirty="0">
                <a:solidFill>
                  <a:schemeClr val="bg1"/>
                </a:solidFill>
              </a:rPr>
              <a:t>Geographic!</a:t>
            </a:r>
          </a:p>
        </p:txBody>
      </p:sp>
      <p:sp>
        <p:nvSpPr>
          <p:cNvPr id="6" name="Oval 5"/>
          <p:cNvSpPr/>
          <p:nvPr/>
        </p:nvSpPr>
        <p:spPr>
          <a:xfrm>
            <a:off x="6187155" y="5982057"/>
            <a:ext cx="1427148" cy="333286"/>
          </a:xfrm>
          <a:prstGeom prst="ellipse">
            <a:avLst/>
          </a:prstGeom>
          <a:gradFill>
            <a:gsLst>
              <a:gs pos="100000">
                <a:schemeClr val="tx1">
                  <a:lumMod val="75000"/>
                  <a:lumOff val="25000"/>
                </a:schemeClr>
              </a:gs>
              <a:gs pos="17000">
                <a:schemeClr val="tx1">
                  <a:lumMod val="90000"/>
                  <a:lumOff val="10000"/>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2201316" y="1605373"/>
            <a:ext cx="4242213" cy="870581"/>
          </a:xfrm>
          <a:prstGeom prst="roundRect">
            <a:avLst>
              <a:gd name="adj" fmla="val 11575"/>
            </a:avLst>
          </a:prstGeom>
          <a:noFill/>
          <a:ln w="76200">
            <a:gradFill flip="none" rotWithShape="1">
              <a:gsLst>
                <a:gs pos="32000">
                  <a:srgbClr val="F08215"/>
                </a:gs>
                <a:gs pos="82000">
                  <a:srgbClr val="F0884C">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0244" y="3161261"/>
            <a:ext cx="1567018" cy="3015521"/>
          </a:xfrm>
          <a:prstGeom prst="rect">
            <a:avLst/>
          </a:prstGeom>
        </p:spPr>
      </p:pic>
    </p:spTree>
    <p:extLst>
      <p:ext uri="{BB962C8B-B14F-4D97-AF65-F5344CB8AC3E}">
        <p14:creationId xmlns:p14="http://schemas.microsoft.com/office/powerpoint/2010/main" val="158024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426344" y="3374051"/>
            <a:ext cx="8262150" cy="3041498"/>
          </a:xfrm>
          <a:prstGeom prst="roundRect">
            <a:avLst>
              <a:gd name="adj" fmla="val 5261"/>
            </a:avLst>
          </a:prstGeom>
          <a:gradFill flip="none" rotWithShape="1">
            <a:gsLst>
              <a:gs pos="83000">
                <a:schemeClr val="bg1">
                  <a:alpha val="0"/>
                </a:schemeClr>
              </a:gs>
              <a:gs pos="0">
                <a:srgbClr val="7868AC"/>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 name="Picture 19"/>
          <p:cNvPicPr>
            <a:picLocks noChangeAspect="1"/>
          </p:cNvPicPr>
          <p:nvPr/>
        </p:nvPicPr>
        <p:blipFill rotWithShape="1">
          <a:blip r:embed="rId2"/>
          <a:srcRect l="68561" t="14577" r="716" b="14629"/>
          <a:stretch/>
        </p:blipFill>
        <p:spPr>
          <a:xfrm rot="5400000">
            <a:off x="3549917" y="1276976"/>
            <a:ext cx="2015000" cy="8262147"/>
          </a:xfrm>
          <a:prstGeom prst="rect">
            <a:avLst/>
          </a:prstGeom>
        </p:spPr>
      </p:pic>
      <p:sp>
        <p:nvSpPr>
          <p:cNvPr id="2" name="Title 1"/>
          <p:cNvSpPr>
            <a:spLocks noGrp="1"/>
          </p:cNvSpPr>
          <p:nvPr>
            <p:ph type="title"/>
          </p:nvPr>
        </p:nvSpPr>
        <p:spPr/>
        <p:txBody>
          <a:bodyPr/>
          <a:lstStyle/>
          <a:p>
            <a:r>
              <a:rPr lang="en-GB" dirty="0">
                <a:solidFill>
                  <a:srgbClr val="F08215"/>
                </a:solidFill>
              </a:rPr>
              <a:t>Europe</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t="-1128" r="233" b="344"/>
          <a:stretch/>
        </p:blipFill>
        <p:spPr>
          <a:xfrm>
            <a:off x="2802194" y="1322583"/>
            <a:ext cx="5891858" cy="5091247"/>
          </a:xfrm>
          <a:custGeom>
            <a:avLst/>
            <a:gdLst>
              <a:gd name="connsiteX0" fmla="*/ 0 w 5883739"/>
              <a:gd name="connsiteY0" fmla="*/ 0 h 5027322"/>
              <a:gd name="connsiteX1" fmla="*/ 5883739 w 5883739"/>
              <a:gd name="connsiteY1" fmla="*/ 0 h 5027322"/>
              <a:gd name="connsiteX2" fmla="*/ 5883739 w 5883739"/>
              <a:gd name="connsiteY2" fmla="*/ 4869498 h 5027322"/>
              <a:gd name="connsiteX3" fmla="*/ 5725915 w 5883739"/>
              <a:gd name="connsiteY3" fmla="*/ 5027322 h 5027322"/>
              <a:gd name="connsiteX4" fmla="*/ 0 w 5883739"/>
              <a:gd name="connsiteY4" fmla="*/ 5027322 h 502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83739" h="5027322">
                <a:moveTo>
                  <a:pt x="0" y="0"/>
                </a:moveTo>
                <a:lnTo>
                  <a:pt x="5883739" y="0"/>
                </a:lnTo>
                <a:lnTo>
                  <a:pt x="5883739" y="4869498"/>
                </a:lnTo>
                <a:cubicBezTo>
                  <a:pt x="5883739" y="4956662"/>
                  <a:pt x="5813079" y="5027322"/>
                  <a:pt x="5725915" y="5027322"/>
                </a:cubicBezTo>
                <a:lnTo>
                  <a:pt x="0" y="5027322"/>
                </a:lnTo>
                <a:close/>
              </a:path>
            </a:pathLst>
          </a:custGeom>
        </p:spPr>
      </p:pic>
      <p:cxnSp>
        <p:nvCxnSpPr>
          <p:cNvPr id="9" name="Straight Connector 8"/>
          <p:cNvCxnSpPr/>
          <p:nvPr/>
        </p:nvCxnSpPr>
        <p:spPr>
          <a:xfrm>
            <a:off x="465744" y="1368717"/>
            <a:ext cx="8231293" cy="0"/>
          </a:xfrm>
          <a:prstGeom prst="line">
            <a:avLst/>
          </a:prstGeom>
          <a:ln w="76200">
            <a:gradFill flip="none" rotWithShape="1">
              <a:gsLst>
                <a:gs pos="67000">
                  <a:srgbClr val="7868AC"/>
                </a:gs>
                <a:gs pos="88000">
                  <a:srgbClr val="7868AC">
                    <a:alpha val="0"/>
                  </a:srgbClr>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700548" y="1585452"/>
            <a:ext cx="7639665" cy="4689987"/>
          </a:xfrm>
          <a:prstGeom prst="roundRect">
            <a:avLst>
              <a:gd name="adj" fmla="val 5975"/>
            </a:avLst>
          </a:prstGeom>
          <a:noFill/>
          <a:ln w="76200">
            <a:gradFill flip="none" rotWithShape="1">
              <a:gsLst>
                <a:gs pos="75000">
                  <a:srgbClr val="F08215">
                    <a:alpha val="0"/>
                  </a:srgbClr>
                </a:gs>
                <a:gs pos="100000">
                  <a:srgbClr val="F08215"/>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30606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426344" y="3374051"/>
            <a:ext cx="8262150" cy="3041498"/>
          </a:xfrm>
          <a:prstGeom prst="roundRect">
            <a:avLst>
              <a:gd name="adj" fmla="val 5261"/>
            </a:avLst>
          </a:prstGeom>
          <a:gradFill flip="none" rotWithShape="1">
            <a:gsLst>
              <a:gs pos="83000">
                <a:schemeClr val="bg1">
                  <a:alpha val="0"/>
                </a:schemeClr>
              </a:gs>
              <a:gs pos="0">
                <a:srgbClr val="7868AC"/>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solidFill>
                  <a:srgbClr val="F08215"/>
                </a:solidFill>
              </a:rPr>
              <a:t>Europe</a:t>
            </a:r>
          </a:p>
        </p:txBody>
      </p:sp>
      <p:sp>
        <p:nvSpPr>
          <p:cNvPr id="8" name="Rounded Rectangle 7"/>
          <p:cNvSpPr/>
          <p:nvPr/>
        </p:nvSpPr>
        <p:spPr>
          <a:xfrm>
            <a:off x="714535" y="1554400"/>
            <a:ext cx="7705400" cy="1042174"/>
          </a:xfrm>
          <a:prstGeom prst="roundRect">
            <a:avLst>
              <a:gd name="adj" fmla="val 19111"/>
            </a:avLst>
          </a:prstGeom>
          <a:solidFill>
            <a:srgbClr val="F08215"/>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t>Ha </a:t>
            </a:r>
            <a:r>
              <a:rPr lang="en-GB" sz="2000" b="1" dirty="0" err="1"/>
              <a:t>ha</a:t>
            </a:r>
            <a:r>
              <a:rPr lang="en-GB" sz="2000" b="1" dirty="0"/>
              <a:t>! </a:t>
            </a:r>
            <a:r>
              <a:rPr lang="en-GB" sz="2000" dirty="0"/>
              <a:t>I’ve taken letters away from the names of these European countries. </a:t>
            </a:r>
            <a:r>
              <a:rPr lang="en-GB" sz="2000" b="1" dirty="0"/>
              <a:t>I’m sure you won’t be able to guess what they are!</a:t>
            </a:r>
          </a:p>
        </p:txBody>
      </p:sp>
      <p:sp>
        <p:nvSpPr>
          <p:cNvPr id="36" name="Rounded Rectangle 35"/>
          <p:cNvSpPr/>
          <p:nvPr/>
        </p:nvSpPr>
        <p:spPr>
          <a:xfrm>
            <a:off x="2989320" y="3082518"/>
            <a:ext cx="2948299" cy="3036272"/>
          </a:xfrm>
          <a:prstGeom prst="roundRect">
            <a:avLst>
              <a:gd name="adj" fmla="val 8765"/>
            </a:avLst>
          </a:prstGeom>
          <a:solidFill>
            <a:srgbClr val="7868AC"/>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chemeClr val="bg1"/>
              </a:solidFill>
            </a:endParaRPr>
          </a:p>
        </p:txBody>
      </p:sp>
      <p:sp>
        <p:nvSpPr>
          <p:cNvPr id="7" name="Rounded Rectangle 6"/>
          <p:cNvSpPr/>
          <p:nvPr/>
        </p:nvSpPr>
        <p:spPr>
          <a:xfrm>
            <a:off x="3110997" y="1703791"/>
            <a:ext cx="5420036" cy="999961"/>
          </a:xfrm>
          <a:prstGeom prst="roundRect">
            <a:avLst>
              <a:gd name="adj" fmla="val 21830"/>
            </a:avLst>
          </a:prstGeom>
          <a:noFill/>
          <a:ln w="76200">
            <a:gradFill flip="none" rotWithShape="1">
              <a:gsLst>
                <a:gs pos="32000">
                  <a:srgbClr val="7868AC"/>
                </a:gs>
                <a:gs pos="82000">
                  <a:srgbClr val="7868AC">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3597057" y="3250396"/>
            <a:ext cx="167779" cy="461665"/>
          </a:xfrm>
          <a:prstGeom prst="rect">
            <a:avLst/>
          </a:prstGeom>
          <a:noFill/>
        </p:spPr>
        <p:txBody>
          <a:bodyPr wrap="square" lIns="0" tIns="0" rIns="0" bIns="0" rtlCol="0">
            <a:spAutoFit/>
          </a:bodyPr>
          <a:lstStyle/>
          <a:p>
            <a:pPr algn="ctr"/>
            <a:r>
              <a:rPr lang="en-GB" sz="3000" dirty="0">
                <a:solidFill>
                  <a:schemeClr val="bg1"/>
                </a:solidFill>
              </a:rPr>
              <a:t>F</a:t>
            </a:r>
          </a:p>
        </p:txBody>
      </p:sp>
      <p:sp>
        <p:nvSpPr>
          <p:cNvPr id="11" name="TextBox 10"/>
          <p:cNvSpPr txBox="1"/>
          <p:nvPr/>
        </p:nvSpPr>
        <p:spPr>
          <a:xfrm>
            <a:off x="4227613" y="3250396"/>
            <a:ext cx="166170" cy="461665"/>
          </a:xfrm>
          <a:prstGeom prst="rect">
            <a:avLst/>
          </a:prstGeom>
          <a:noFill/>
        </p:spPr>
        <p:txBody>
          <a:bodyPr wrap="square" lIns="0" tIns="0" rIns="0" bIns="0" rtlCol="0">
            <a:spAutoFit/>
          </a:bodyPr>
          <a:lstStyle/>
          <a:p>
            <a:pPr algn="ctr"/>
            <a:r>
              <a:rPr lang="en-GB" sz="3000" dirty="0">
                <a:solidFill>
                  <a:schemeClr val="bg1"/>
                </a:solidFill>
              </a:rPr>
              <a:t>a</a:t>
            </a:r>
          </a:p>
        </p:txBody>
      </p:sp>
      <p:sp>
        <p:nvSpPr>
          <p:cNvPr id="12" name="TextBox 11"/>
          <p:cNvSpPr txBox="1"/>
          <p:nvPr/>
        </p:nvSpPr>
        <p:spPr>
          <a:xfrm>
            <a:off x="4949644" y="3250396"/>
            <a:ext cx="164559" cy="461665"/>
          </a:xfrm>
          <a:prstGeom prst="rect">
            <a:avLst/>
          </a:prstGeom>
          <a:noFill/>
        </p:spPr>
        <p:txBody>
          <a:bodyPr wrap="square" lIns="0" tIns="0" rIns="0" bIns="0" rtlCol="0">
            <a:spAutoFit/>
          </a:bodyPr>
          <a:lstStyle/>
          <a:p>
            <a:pPr algn="ctr"/>
            <a:r>
              <a:rPr lang="en-GB" sz="3000" dirty="0">
                <a:solidFill>
                  <a:schemeClr val="bg1"/>
                </a:solidFill>
              </a:rPr>
              <a:t>c</a:t>
            </a:r>
          </a:p>
        </p:txBody>
      </p:sp>
      <p:sp>
        <p:nvSpPr>
          <p:cNvPr id="13" name="TextBox 12"/>
          <p:cNvSpPr txBox="1"/>
          <p:nvPr/>
        </p:nvSpPr>
        <p:spPr>
          <a:xfrm>
            <a:off x="3912737" y="3250396"/>
            <a:ext cx="150197" cy="461665"/>
          </a:xfrm>
          <a:prstGeom prst="rect">
            <a:avLst/>
          </a:prstGeom>
          <a:noFill/>
        </p:spPr>
        <p:txBody>
          <a:bodyPr wrap="square" lIns="0" tIns="0" rIns="0" bIns="0" rtlCol="0">
            <a:spAutoFit/>
          </a:bodyPr>
          <a:lstStyle/>
          <a:p>
            <a:pPr algn="ctr"/>
            <a:r>
              <a:rPr lang="en-GB" sz="3000" b="1" dirty="0">
                <a:solidFill>
                  <a:schemeClr val="bg1"/>
                </a:solidFill>
              </a:rPr>
              <a:t>r</a:t>
            </a:r>
          </a:p>
        </p:txBody>
      </p:sp>
      <p:sp>
        <p:nvSpPr>
          <p:cNvPr id="14" name="TextBox 13"/>
          <p:cNvSpPr txBox="1"/>
          <p:nvPr/>
        </p:nvSpPr>
        <p:spPr>
          <a:xfrm>
            <a:off x="5278880" y="3250396"/>
            <a:ext cx="180533" cy="461665"/>
          </a:xfrm>
          <a:prstGeom prst="rect">
            <a:avLst/>
          </a:prstGeom>
          <a:noFill/>
        </p:spPr>
        <p:txBody>
          <a:bodyPr wrap="square" lIns="0" tIns="0" rIns="0" bIns="0" rtlCol="0">
            <a:spAutoFit/>
          </a:bodyPr>
          <a:lstStyle/>
          <a:p>
            <a:pPr algn="ctr"/>
            <a:r>
              <a:rPr lang="en-GB" sz="3000" b="1" dirty="0">
                <a:solidFill>
                  <a:schemeClr val="bg1"/>
                </a:solidFill>
              </a:rPr>
              <a:t>e</a:t>
            </a:r>
          </a:p>
        </p:txBody>
      </p:sp>
      <p:sp>
        <p:nvSpPr>
          <p:cNvPr id="16" name="TextBox 15"/>
          <p:cNvSpPr txBox="1"/>
          <p:nvPr/>
        </p:nvSpPr>
        <p:spPr>
          <a:xfrm>
            <a:off x="4558462" y="3250396"/>
            <a:ext cx="226503" cy="461665"/>
          </a:xfrm>
          <a:prstGeom prst="rect">
            <a:avLst/>
          </a:prstGeom>
          <a:noFill/>
        </p:spPr>
        <p:txBody>
          <a:bodyPr wrap="square" lIns="0" tIns="0" rIns="0" bIns="0" rtlCol="0">
            <a:spAutoFit/>
          </a:bodyPr>
          <a:lstStyle/>
          <a:p>
            <a:pPr algn="ctr"/>
            <a:r>
              <a:rPr lang="en-GB" sz="3000" b="1" dirty="0">
                <a:solidFill>
                  <a:schemeClr val="bg1"/>
                </a:solidFill>
              </a:rPr>
              <a:t>n</a:t>
            </a:r>
          </a:p>
        </p:txBody>
      </p:sp>
      <p:sp>
        <p:nvSpPr>
          <p:cNvPr id="17" name="TextBox 16"/>
          <p:cNvSpPr txBox="1"/>
          <p:nvPr/>
        </p:nvSpPr>
        <p:spPr>
          <a:xfrm>
            <a:off x="3769662" y="3818866"/>
            <a:ext cx="167779" cy="461665"/>
          </a:xfrm>
          <a:prstGeom prst="rect">
            <a:avLst/>
          </a:prstGeom>
          <a:noFill/>
        </p:spPr>
        <p:txBody>
          <a:bodyPr wrap="square" lIns="0" tIns="0" rIns="0" bIns="0" rtlCol="0">
            <a:spAutoFit/>
          </a:bodyPr>
          <a:lstStyle/>
          <a:p>
            <a:pPr algn="ctr"/>
            <a:r>
              <a:rPr lang="en-GB" sz="3000" dirty="0">
                <a:solidFill>
                  <a:schemeClr val="bg1"/>
                </a:solidFill>
              </a:rPr>
              <a:t>S</a:t>
            </a:r>
          </a:p>
        </p:txBody>
      </p:sp>
      <p:sp>
        <p:nvSpPr>
          <p:cNvPr id="19" name="TextBox 18"/>
          <p:cNvSpPr txBox="1"/>
          <p:nvPr/>
        </p:nvSpPr>
        <p:spPr>
          <a:xfrm>
            <a:off x="4449422" y="3818866"/>
            <a:ext cx="166170" cy="461665"/>
          </a:xfrm>
          <a:prstGeom prst="rect">
            <a:avLst/>
          </a:prstGeom>
          <a:noFill/>
        </p:spPr>
        <p:txBody>
          <a:bodyPr wrap="square" lIns="0" tIns="0" rIns="0" bIns="0" rtlCol="0">
            <a:spAutoFit/>
          </a:bodyPr>
          <a:lstStyle/>
          <a:p>
            <a:pPr algn="ctr"/>
            <a:r>
              <a:rPr lang="en-GB" sz="3000" dirty="0">
                <a:solidFill>
                  <a:schemeClr val="bg1"/>
                </a:solidFill>
              </a:rPr>
              <a:t>a</a:t>
            </a:r>
          </a:p>
        </p:txBody>
      </p:sp>
      <p:sp>
        <p:nvSpPr>
          <p:cNvPr id="21" name="TextBox 20"/>
          <p:cNvSpPr txBox="1"/>
          <p:nvPr/>
        </p:nvSpPr>
        <p:spPr>
          <a:xfrm>
            <a:off x="5122249" y="3818866"/>
            <a:ext cx="164559" cy="461665"/>
          </a:xfrm>
          <a:prstGeom prst="rect">
            <a:avLst/>
          </a:prstGeom>
          <a:noFill/>
        </p:spPr>
        <p:txBody>
          <a:bodyPr wrap="square" lIns="0" tIns="0" rIns="0" bIns="0" rtlCol="0">
            <a:spAutoFit/>
          </a:bodyPr>
          <a:lstStyle/>
          <a:p>
            <a:pPr algn="ctr"/>
            <a:r>
              <a:rPr lang="en-GB" sz="3000" dirty="0">
                <a:solidFill>
                  <a:schemeClr val="bg1"/>
                </a:solidFill>
              </a:rPr>
              <a:t>n</a:t>
            </a:r>
          </a:p>
        </p:txBody>
      </p:sp>
      <p:sp>
        <p:nvSpPr>
          <p:cNvPr id="22" name="TextBox 21"/>
          <p:cNvSpPr txBox="1"/>
          <p:nvPr/>
        </p:nvSpPr>
        <p:spPr>
          <a:xfrm>
            <a:off x="4118333" y="3818866"/>
            <a:ext cx="150197" cy="461665"/>
          </a:xfrm>
          <a:prstGeom prst="rect">
            <a:avLst/>
          </a:prstGeom>
          <a:noFill/>
        </p:spPr>
        <p:txBody>
          <a:bodyPr wrap="square" lIns="0" tIns="0" rIns="0" bIns="0" rtlCol="0">
            <a:spAutoFit/>
          </a:bodyPr>
          <a:lstStyle/>
          <a:p>
            <a:pPr algn="ctr"/>
            <a:r>
              <a:rPr lang="en-GB" sz="3000" b="1" dirty="0">
                <a:solidFill>
                  <a:schemeClr val="bg1"/>
                </a:solidFill>
              </a:rPr>
              <a:t>p</a:t>
            </a:r>
          </a:p>
        </p:txBody>
      </p:sp>
      <p:sp>
        <p:nvSpPr>
          <p:cNvPr id="23" name="TextBox 22"/>
          <p:cNvSpPr txBox="1"/>
          <p:nvPr/>
        </p:nvSpPr>
        <p:spPr>
          <a:xfrm>
            <a:off x="4796484" y="3818866"/>
            <a:ext cx="144873" cy="461665"/>
          </a:xfrm>
          <a:prstGeom prst="rect">
            <a:avLst/>
          </a:prstGeom>
          <a:noFill/>
        </p:spPr>
        <p:txBody>
          <a:bodyPr wrap="square" lIns="0" tIns="0" rIns="0" bIns="0" rtlCol="0">
            <a:spAutoFit/>
          </a:bodyPr>
          <a:lstStyle/>
          <a:p>
            <a:pPr algn="ctr"/>
            <a:r>
              <a:rPr lang="en-GB" sz="3000" b="1" dirty="0" err="1">
                <a:solidFill>
                  <a:schemeClr val="bg1"/>
                </a:solidFill>
              </a:rPr>
              <a:t>i</a:t>
            </a:r>
            <a:endParaRPr lang="en-GB" sz="3000" b="1" dirty="0">
              <a:solidFill>
                <a:schemeClr val="bg1"/>
              </a:solidFill>
            </a:endParaRPr>
          </a:p>
        </p:txBody>
      </p:sp>
      <p:sp>
        <p:nvSpPr>
          <p:cNvPr id="24" name="TextBox 23"/>
          <p:cNvSpPr txBox="1"/>
          <p:nvPr/>
        </p:nvSpPr>
        <p:spPr>
          <a:xfrm>
            <a:off x="3415089" y="4893837"/>
            <a:ext cx="167778" cy="461665"/>
          </a:xfrm>
          <a:prstGeom prst="rect">
            <a:avLst/>
          </a:prstGeom>
          <a:noFill/>
        </p:spPr>
        <p:txBody>
          <a:bodyPr wrap="square" lIns="0" tIns="0" rIns="0" bIns="0" rtlCol="0">
            <a:spAutoFit/>
          </a:bodyPr>
          <a:lstStyle/>
          <a:p>
            <a:pPr algn="ctr"/>
            <a:r>
              <a:rPr lang="en-GB" sz="3000" dirty="0">
                <a:solidFill>
                  <a:schemeClr val="bg1"/>
                </a:solidFill>
              </a:rPr>
              <a:t>G</a:t>
            </a:r>
          </a:p>
        </p:txBody>
      </p:sp>
      <p:sp>
        <p:nvSpPr>
          <p:cNvPr id="25" name="TextBox 24"/>
          <p:cNvSpPr txBox="1"/>
          <p:nvPr/>
        </p:nvSpPr>
        <p:spPr>
          <a:xfrm>
            <a:off x="4046292" y="4893837"/>
            <a:ext cx="166169" cy="461665"/>
          </a:xfrm>
          <a:prstGeom prst="rect">
            <a:avLst/>
          </a:prstGeom>
          <a:noFill/>
        </p:spPr>
        <p:txBody>
          <a:bodyPr wrap="square" lIns="0" tIns="0" rIns="0" bIns="0" rtlCol="0">
            <a:spAutoFit/>
          </a:bodyPr>
          <a:lstStyle/>
          <a:p>
            <a:pPr algn="ctr"/>
            <a:r>
              <a:rPr lang="en-GB" sz="3000" dirty="0">
                <a:solidFill>
                  <a:schemeClr val="bg1"/>
                </a:solidFill>
              </a:rPr>
              <a:t>r</a:t>
            </a:r>
          </a:p>
        </p:txBody>
      </p:sp>
      <p:sp>
        <p:nvSpPr>
          <p:cNvPr id="26" name="TextBox 25"/>
          <p:cNvSpPr txBox="1"/>
          <p:nvPr/>
        </p:nvSpPr>
        <p:spPr>
          <a:xfrm>
            <a:off x="4768971" y="4893837"/>
            <a:ext cx="164559" cy="461665"/>
          </a:xfrm>
          <a:prstGeom prst="rect">
            <a:avLst/>
          </a:prstGeom>
          <a:noFill/>
        </p:spPr>
        <p:txBody>
          <a:bodyPr wrap="square" lIns="0" tIns="0" rIns="0" bIns="0" rtlCol="0">
            <a:spAutoFit/>
          </a:bodyPr>
          <a:lstStyle/>
          <a:p>
            <a:pPr algn="ctr"/>
            <a:r>
              <a:rPr lang="en-GB" sz="3000" dirty="0">
                <a:solidFill>
                  <a:schemeClr val="bg1"/>
                </a:solidFill>
              </a:rPr>
              <a:t>a</a:t>
            </a:r>
          </a:p>
        </p:txBody>
      </p:sp>
      <p:sp>
        <p:nvSpPr>
          <p:cNvPr id="27" name="TextBox 26"/>
          <p:cNvSpPr txBox="1"/>
          <p:nvPr/>
        </p:nvSpPr>
        <p:spPr>
          <a:xfrm>
            <a:off x="3756259" y="4893837"/>
            <a:ext cx="150197" cy="461665"/>
          </a:xfrm>
          <a:prstGeom prst="rect">
            <a:avLst/>
          </a:prstGeom>
          <a:noFill/>
        </p:spPr>
        <p:txBody>
          <a:bodyPr wrap="square" lIns="0" tIns="0" rIns="0" bIns="0" rtlCol="0">
            <a:spAutoFit/>
          </a:bodyPr>
          <a:lstStyle/>
          <a:p>
            <a:pPr algn="ctr"/>
            <a:r>
              <a:rPr lang="en-GB" sz="3000" b="1" dirty="0">
                <a:solidFill>
                  <a:schemeClr val="bg1"/>
                </a:solidFill>
              </a:rPr>
              <a:t>e</a:t>
            </a:r>
          </a:p>
        </p:txBody>
      </p:sp>
      <p:sp>
        <p:nvSpPr>
          <p:cNvPr id="28" name="TextBox 27"/>
          <p:cNvSpPr txBox="1"/>
          <p:nvPr/>
        </p:nvSpPr>
        <p:spPr>
          <a:xfrm>
            <a:off x="5106922" y="4893837"/>
            <a:ext cx="180533" cy="461665"/>
          </a:xfrm>
          <a:prstGeom prst="rect">
            <a:avLst/>
          </a:prstGeom>
          <a:noFill/>
        </p:spPr>
        <p:txBody>
          <a:bodyPr wrap="square" lIns="0" tIns="0" rIns="0" bIns="0" rtlCol="0">
            <a:spAutoFit/>
          </a:bodyPr>
          <a:lstStyle/>
          <a:p>
            <a:pPr algn="ctr"/>
            <a:r>
              <a:rPr lang="en-GB" sz="3000" b="1" dirty="0">
                <a:solidFill>
                  <a:schemeClr val="bg1"/>
                </a:solidFill>
              </a:rPr>
              <a:t>n</a:t>
            </a:r>
          </a:p>
        </p:txBody>
      </p:sp>
      <p:sp>
        <p:nvSpPr>
          <p:cNvPr id="29" name="TextBox 28"/>
          <p:cNvSpPr txBox="1"/>
          <p:nvPr/>
        </p:nvSpPr>
        <p:spPr>
          <a:xfrm>
            <a:off x="4369076" y="4893837"/>
            <a:ext cx="226503" cy="461665"/>
          </a:xfrm>
          <a:prstGeom prst="rect">
            <a:avLst/>
          </a:prstGeom>
          <a:noFill/>
        </p:spPr>
        <p:txBody>
          <a:bodyPr wrap="square" lIns="0" tIns="0" rIns="0" bIns="0" rtlCol="0">
            <a:spAutoFit/>
          </a:bodyPr>
          <a:lstStyle/>
          <a:p>
            <a:pPr algn="ctr"/>
            <a:r>
              <a:rPr lang="en-GB" sz="3000" b="1" dirty="0">
                <a:solidFill>
                  <a:schemeClr val="bg1"/>
                </a:solidFill>
              </a:rPr>
              <a:t>m</a:t>
            </a:r>
          </a:p>
        </p:txBody>
      </p:sp>
      <p:sp>
        <p:nvSpPr>
          <p:cNvPr id="30" name="TextBox 29"/>
          <p:cNvSpPr txBox="1"/>
          <p:nvPr/>
        </p:nvSpPr>
        <p:spPr>
          <a:xfrm>
            <a:off x="5460848" y="4893837"/>
            <a:ext cx="180533" cy="461665"/>
          </a:xfrm>
          <a:prstGeom prst="rect">
            <a:avLst/>
          </a:prstGeom>
          <a:noFill/>
        </p:spPr>
        <p:txBody>
          <a:bodyPr wrap="square" lIns="0" tIns="0" rIns="0" bIns="0" rtlCol="0">
            <a:spAutoFit/>
          </a:bodyPr>
          <a:lstStyle/>
          <a:p>
            <a:pPr algn="ctr"/>
            <a:r>
              <a:rPr lang="en-GB" sz="3000" dirty="0">
                <a:solidFill>
                  <a:schemeClr val="bg1"/>
                </a:solidFill>
              </a:rPr>
              <a:t>y</a:t>
            </a:r>
          </a:p>
        </p:txBody>
      </p:sp>
      <p:sp>
        <p:nvSpPr>
          <p:cNvPr id="31" name="TextBox 30"/>
          <p:cNvSpPr txBox="1"/>
          <p:nvPr/>
        </p:nvSpPr>
        <p:spPr>
          <a:xfrm>
            <a:off x="3838311" y="5462308"/>
            <a:ext cx="150197" cy="461665"/>
          </a:xfrm>
          <a:prstGeom prst="rect">
            <a:avLst/>
          </a:prstGeom>
          <a:noFill/>
        </p:spPr>
        <p:txBody>
          <a:bodyPr wrap="square" lIns="0" tIns="0" rIns="0" bIns="0" rtlCol="0">
            <a:spAutoFit/>
          </a:bodyPr>
          <a:lstStyle/>
          <a:p>
            <a:pPr algn="ctr"/>
            <a:r>
              <a:rPr lang="en-GB" sz="3000" dirty="0">
                <a:solidFill>
                  <a:schemeClr val="bg1"/>
                </a:solidFill>
              </a:rPr>
              <a:t>I</a:t>
            </a:r>
          </a:p>
        </p:txBody>
      </p:sp>
      <p:sp>
        <p:nvSpPr>
          <p:cNvPr id="32" name="TextBox 31"/>
          <p:cNvSpPr txBox="1"/>
          <p:nvPr/>
        </p:nvSpPr>
        <p:spPr>
          <a:xfrm>
            <a:off x="4463470" y="5462308"/>
            <a:ext cx="166169" cy="461665"/>
          </a:xfrm>
          <a:prstGeom prst="rect">
            <a:avLst/>
          </a:prstGeom>
          <a:noFill/>
        </p:spPr>
        <p:txBody>
          <a:bodyPr wrap="square" lIns="0" tIns="0" rIns="0" bIns="0" rtlCol="0">
            <a:spAutoFit/>
          </a:bodyPr>
          <a:lstStyle/>
          <a:p>
            <a:pPr algn="ctr"/>
            <a:r>
              <a:rPr lang="en-GB" sz="3000" dirty="0">
                <a:solidFill>
                  <a:schemeClr val="bg1"/>
                </a:solidFill>
              </a:rPr>
              <a:t>a</a:t>
            </a:r>
          </a:p>
        </p:txBody>
      </p:sp>
      <p:sp>
        <p:nvSpPr>
          <p:cNvPr id="33" name="TextBox 32"/>
          <p:cNvSpPr txBox="1"/>
          <p:nvPr/>
        </p:nvSpPr>
        <p:spPr>
          <a:xfrm>
            <a:off x="5083136" y="5462308"/>
            <a:ext cx="135023" cy="461665"/>
          </a:xfrm>
          <a:prstGeom prst="rect">
            <a:avLst/>
          </a:prstGeom>
          <a:noFill/>
        </p:spPr>
        <p:txBody>
          <a:bodyPr wrap="square" lIns="0" tIns="0" rIns="0" bIns="0" rtlCol="0">
            <a:spAutoFit/>
          </a:bodyPr>
          <a:lstStyle/>
          <a:p>
            <a:pPr algn="ctr"/>
            <a:r>
              <a:rPr lang="en-GB" sz="3000" dirty="0">
                <a:solidFill>
                  <a:schemeClr val="bg1"/>
                </a:solidFill>
              </a:rPr>
              <a:t>y</a:t>
            </a:r>
          </a:p>
        </p:txBody>
      </p:sp>
      <p:sp>
        <p:nvSpPr>
          <p:cNvPr id="34" name="TextBox 33"/>
          <p:cNvSpPr txBox="1"/>
          <p:nvPr/>
        </p:nvSpPr>
        <p:spPr>
          <a:xfrm>
            <a:off x="4168311" y="5462308"/>
            <a:ext cx="115356" cy="461665"/>
          </a:xfrm>
          <a:prstGeom prst="rect">
            <a:avLst/>
          </a:prstGeom>
          <a:noFill/>
        </p:spPr>
        <p:txBody>
          <a:bodyPr wrap="square" lIns="0" tIns="0" rIns="0" bIns="0" rtlCol="0">
            <a:spAutoFit/>
          </a:bodyPr>
          <a:lstStyle/>
          <a:p>
            <a:pPr algn="ctr"/>
            <a:r>
              <a:rPr lang="en-GB" sz="3000" b="1" dirty="0">
                <a:solidFill>
                  <a:schemeClr val="bg1"/>
                </a:solidFill>
              </a:rPr>
              <a:t>t</a:t>
            </a:r>
          </a:p>
        </p:txBody>
      </p:sp>
      <p:sp>
        <p:nvSpPr>
          <p:cNvPr id="35" name="TextBox 34"/>
          <p:cNvSpPr txBox="1"/>
          <p:nvPr/>
        </p:nvSpPr>
        <p:spPr>
          <a:xfrm>
            <a:off x="4809442" y="5462308"/>
            <a:ext cx="93890" cy="461665"/>
          </a:xfrm>
          <a:prstGeom prst="rect">
            <a:avLst/>
          </a:prstGeom>
          <a:noFill/>
        </p:spPr>
        <p:txBody>
          <a:bodyPr wrap="square" lIns="0" tIns="0" rIns="0" bIns="0" rtlCol="0">
            <a:spAutoFit/>
          </a:bodyPr>
          <a:lstStyle/>
          <a:p>
            <a:pPr algn="ctr"/>
            <a:r>
              <a:rPr lang="en-GB" sz="3000" b="1" dirty="0">
                <a:solidFill>
                  <a:schemeClr val="bg1"/>
                </a:solidFill>
              </a:rPr>
              <a:t>l</a:t>
            </a:r>
          </a:p>
        </p:txBody>
      </p:sp>
      <p:sp>
        <p:nvSpPr>
          <p:cNvPr id="37" name="Rounded Rectangle 36"/>
          <p:cNvSpPr/>
          <p:nvPr/>
        </p:nvSpPr>
        <p:spPr>
          <a:xfrm>
            <a:off x="2828659" y="2974660"/>
            <a:ext cx="3231494" cy="3221041"/>
          </a:xfrm>
          <a:prstGeom prst="roundRect">
            <a:avLst>
              <a:gd name="adj" fmla="val 7860"/>
            </a:avLst>
          </a:prstGeom>
          <a:noFill/>
          <a:ln w="76200">
            <a:gradFill flip="none" rotWithShape="1">
              <a:gsLst>
                <a:gs pos="32000">
                  <a:srgbClr val="F08215"/>
                </a:gs>
                <a:gs pos="82000">
                  <a:srgbClr val="F0884C">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4512" y="4532258"/>
            <a:ext cx="1394510" cy="1886477"/>
          </a:xfrm>
          <a:prstGeom prst="rect">
            <a:avLst/>
          </a:prstGeom>
        </p:spPr>
      </p:pic>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70304">
            <a:off x="6408773" y="3095032"/>
            <a:ext cx="1014139" cy="137191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410" y="2462627"/>
            <a:ext cx="3081161" cy="3619091"/>
          </a:xfrm>
          <a:prstGeom prst="rect">
            <a:avLst/>
          </a:prstGeom>
        </p:spPr>
      </p:pic>
      <p:cxnSp>
        <p:nvCxnSpPr>
          <p:cNvPr id="6" name="Straight Connector 5"/>
          <p:cNvCxnSpPr/>
          <p:nvPr/>
        </p:nvCxnSpPr>
        <p:spPr>
          <a:xfrm>
            <a:off x="3848322" y="3647588"/>
            <a:ext cx="24979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546693" y="3647588"/>
            <a:ext cx="24979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060139" y="4223815"/>
            <a:ext cx="24979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4758960" y="4223815"/>
            <a:ext cx="24979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713415" y="5301740"/>
            <a:ext cx="24979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365801" y="5298403"/>
            <a:ext cx="24979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5074046" y="5298403"/>
            <a:ext cx="24979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4102717" y="5869068"/>
            <a:ext cx="24979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742533" y="5869068"/>
            <a:ext cx="24979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515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3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900" fill="hold"/>
                                        <p:tgtEl>
                                          <p:spTgt spid="4"/>
                                        </p:tgtEl>
                                        <p:attrNameLst>
                                          <p:attrName>ppt_x</p:attrName>
                                        </p:attrNameLst>
                                      </p:cBhvr>
                                      <p:tavLst>
                                        <p:tav tm="0">
                                          <p:val>
                                            <p:strVal val="#ppt_x"/>
                                          </p:val>
                                        </p:tav>
                                        <p:tav tm="100000">
                                          <p:val>
                                            <p:strVal val="#ppt_x"/>
                                          </p:val>
                                        </p:tav>
                                      </p:tavLst>
                                    </p:anim>
                                    <p:anim calcmode="lin" valueType="num">
                                      <p:cBhvr additive="base">
                                        <p:cTn id="16" dur="9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90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900"/>
                                  </p:stCondLst>
                                  <p:childTnLst>
                                    <p:set>
                                      <p:cBhvr>
                                        <p:cTn id="22" dur="1" fill="hold">
                                          <p:stCondLst>
                                            <p:cond delay="0"/>
                                          </p:stCondLst>
                                        </p:cTn>
                                        <p:tgtEl>
                                          <p:spTgt spid="38"/>
                                        </p:tgtEl>
                                        <p:attrNameLst>
                                          <p:attrName>style.visibility</p:attrName>
                                        </p:attrNameLst>
                                      </p:cBhvr>
                                      <p:to>
                                        <p:strVal val="visible"/>
                                      </p:to>
                                    </p:set>
                                    <p:anim calcmode="lin" valueType="num">
                                      <p:cBhvr additive="base">
                                        <p:cTn id="23" dur="500" fill="hold"/>
                                        <p:tgtEl>
                                          <p:spTgt spid="38"/>
                                        </p:tgtEl>
                                        <p:attrNameLst>
                                          <p:attrName>ppt_x</p:attrName>
                                        </p:attrNameLst>
                                      </p:cBhvr>
                                      <p:tavLst>
                                        <p:tav tm="0">
                                          <p:val>
                                            <p:strVal val="#ppt_x"/>
                                          </p:val>
                                        </p:tav>
                                        <p:tav tm="100000">
                                          <p:val>
                                            <p:strVal val="#ppt_x"/>
                                          </p:val>
                                        </p:tav>
                                      </p:tavLst>
                                    </p:anim>
                                    <p:anim calcmode="lin" valueType="num">
                                      <p:cBhvr additive="base">
                                        <p:cTn id="2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500"/>
                                        <p:tgtEl>
                                          <p:spTgt spid="29"/>
                                        </p:tgtEl>
                                      </p:cBhvr>
                                    </p:animEffect>
                                  </p:childTnLst>
                                </p:cTn>
                              </p:par>
                            </p:childTnLst>
                          </p:cTn>
                        </p:par>
                        <p:par>
                          <p:cTn id="56" fill="hold">
                            <p:stCondLst>
                              <p:cond delay="1000"/>
                            </p:stCondLst>
                            <p:childTnLst>
                              <p:par>
                                <p:cTn id="57" presetID="10" presetClass="entr" presetSubtype="0" fill="hold" grpId="0" nodeType="after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fade">
                                      <p:cBhvr>
                                        <p:cTn id="64" dur="500"/>
                                        <p:tgtEl>
                                          <p:spTgt spid="34"/>
                                        </p:tgtEl>
                                      </p:cBhvr>
                                    </p:animEffect>
                                  </p:childTnLst>
                                </p:cTn>
                              </p:par>
                            </p:childTnLst>
                          </p:cTn>
                        </p:par>
                        <p:par>
                          <p:cTn id="65" fill="hold">
                            <p:stCondLst>
                              <p:cond delay="500"/>
                            </p:stCondLst>
                            <p:childTnLst>
                              <p:par>
                                <p:cTn id="66" presetID="10" presetClass="entr" presetSubtype="0" fill="hold" grpId="0" nodeType="afterEffect">
                                  <p:stCondLst>
                                    <p:cond delay="0"/>
                                  </p:stCondLst>
                                  <p:childTnLst>
                                    <p:set>
                                      <p:cBhvr>
                                        <p:cTn id="67" dur="1" fill="hold">
                                          <p:stCondLst>
                                            <p:cond delay="0"/>
                                          </p:stCondLst>
                                        </p:cTn>
                                        <p:tgtEl>
                                          <p:spTgt spid="35"/>
                                        </p:tgtEl>
                                        <p:attrNameLst>
                                          <p:attrName>style.visibility</p:attrName>
                                        </p:attrNameLst>
                                      </p:cBhvr>
                                      <p:to>
                                        <p:strVal val="visible"/>
                                      </p:to>
                                    </p:set>
                                    <p:animEffect transition="in" filter="fade">
                                      <p:cBhvr>
                                        <p:cTn id="6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13" grpId="0"/>
      <p:bldP spid="14" grpId="0"/>
      <p:bldP spid="16" grpId="0"/>
      <p:bldP spid="22" grpId="0"/>
      <p:bldP spid="23" grpId="0"/>
      <p:bldP spid="27" grpId="0"/>
      <p:bldP spid="28" grpId="0"/>
      <p:bldP spid="29" grpId="0"/>
      <p:bldP spid="34" grpId="0"/>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426344" y="3374051"/>
            <a:ext cx="8262150" cy="3041498"/>
          </a:xfrm>
          <a:prstGeom prst="roundRect">
            <a:avLst>
              <a:gd name="adj" fmla="val 5261"/>
            </a:avLst>
          </a:prstGeom>
          <a:gradFill flip="none" rotWithShape="1">
            <a:gsLst>
              <a:gs pos="83000">
                <a:schemeClr val="bg1">
                  <a:alpha val="0"/>
                </a:schemeClr>
              </a:gs>
              <a:gs pos="0">
                <a:srgbClr val="7868AC"/>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 name="Picture 19"/>
          <p:cNvPicPr>
            <a:picLocks noChangeAspect="1"/>
          </p:cNvPicPr>
          <p:nvPr/>
        </p:nvPicPr>
        <p:blipFill rotWithShape="1">
          <a:blip r:embed="rId2"/>
          <a:srcRect l="68561" t="14577" r="716" b="14629"/>
          <a:stretch/>
        </p:blipFill>
        <p:spPr>
          <a:xfrm rot="5400000">
            <a:off x="3549917" y="1276976"/>
            <a:ext cx="2015000" cy="8262147"/>
          </a:xfrm>
          <a:prstGeom prst="rect">
            <a:avLst/>
          </a:prstGeom>
        </p:spPr>
      </p:pic>
      <p:sp>
        <p:nvSpPr>
          <p:cNvPr id="2" name="Title 1"/>
          <p:cNvSpPr>
            <a:spLocks noGrp="1"/>
          </p:cNvSpPr>
          <p:nvPr>
            <p:ph type="title"/>
          </p:nvPr>
        </p:nvSpPr>
        <p:spPr/>
        <p:txBody>
          <a:bodyPr/>
          <a:lstStyle/>
          <a:p>
            <a:r>
              <a:rPr lang="en-GB" dirty="0">
                <a:solidFill>
                  <a:srgbClr val="F08215"/>
                </a:solidFill>
              </a:rPr>
              <a:t>What Is a Landmark?</a:t>
            </a:r>
          </a:p>
        </p:txBody>
      </p:sp>
      <p:sp>
        <p:nvSpPr>
          <p:cNvPr id="12" name="Rounded Rectangle 11"/>
          <p:cNvSpPr/>
          <p:nvPr/>
        </p:nvSpPr>
        <p:spPr>
          <a:xfrm>
            <a:off x="1124543" y="2372501"/>
            <a:ext cx="4179059" cy="2281629"/>
          </a:xfrm>
          <a:prstGeom prst="roundRect">
            <a:avLst>
              <a:gd name="adj" fmla="val 11575"/>
            </a:avLst>
          </a:prstGeom>
          <a:noFill/>
          <a:ln w="76200">
            <a:gradFill flip="none" rotWithShape="1">
              <a:gsLst>
                <a:gs pos="32000">
                  <a:srgbClr val="7868AC"/>
                </a:gs>
                <a:gs pos="82000">
                  <a:srgbClr val="7868AC">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p:cNvSpPr/>
          <p:nvPr/>
        </p:nvSpPr>
        <p:spPr>
          <a:xfrm>
            <a:off x="941749" y="1452136"/>
            <a:ext cx="4804143" cy="965943"/>
          </a:xfrm>
          <a:prstGeom prst="roundRect">
            <a:avLst>
              <a:gd name="adj" fmla="val 11575"/>
            </a:avLst>
          </a:prstGeom>
          <a:solidFill>
            <a:srgbClr val="7868AC"/>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The Go </a:t>
            </a:r>
            <a:r>
              <a:rPr lang="en-GB" sz="2000" dirty="0" err="1"/>
              <a:t>Jetters</a:t>
            </a:r>
            <a:r>
              <a:rPr lang="en-GB" sz="2000" dirty="0"/>
              <a:t> love visiting landmarks. </a:t>
            </a:r>
            <a:r>
              <a:rPr lang="en-GB" sz="2000" b="1" dirty="0"/>
              <a:t>Do you know what a landmark is?</a:t>
            </a:r>
          </a:p>
        </p:txBody>
      </p:sp>
      <p:sp>
        <p:nvSpPr>
          <p:cNvPr id="7" name="Rounded Rectangle 6"/>
          <p:cNvSpPr/>
          <p:nvPr/>
        </p:nvSpPr>
        <p:spPr>
          <a:xfrm>
            <a:off x="1124546" y="1577268"/>
            <a:ext cx="4819054" cy="965943"/>
          </a:xfrm>
          <a:prstGeom prst="roundRect">
            <a:avLst>
              <a:gd name="adj" fmla="val 11575"/>
            </a:avLst>
          </a:prstGeom>
          <a:noFill/>
          <a:ln w="76200">
            <a:gradFill flip="none" rotWithShape="1">
              <a:gsLst>
                <a:gs pos="32000">
                  <a:srgbClr val="F08215"/>
                </a:gs>
                <a:gs pos="82000">
                  <a:srgbClr val="F0884C">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p:cNvSpPr/>
          <p:nvPr/>
        </p:nvSpPr>
        <p:spPr>
          <a:xfrm>
            <a:off x="723672" y="2511022"/>
            <a:ext cx="4436707" cy="2006557"/>
          </a:xfrm>
          <a:prstGeom prst="roundRect">
            <a:avLst>
              <a:gd name="adj" fmla="val 9111"/>
            </a:avLst>
          </a:prstGeom>
          <a:solidFill>
            <a:srgbClr val="F08215"/>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t>A landmark is something that stands out in an area. It could be a building, a bridge, a lake or river, a sculpture or something else. These places might be special because they are big, nice to look at or really old.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4086" y="1301248"/>
            <a:ext cx="3083737" cy="4834492"/>
          </a:xfrm>
          <a:prstGeom prst="rect">
            <a:avLst/>
          </a:prstGeom>
        </p:spPr>
      </p:pic>
      <p:sp>
        <p:nvSpPr>
          <p:cNvPr id="13" name="Rounded Rectangle 12"/>
          <p:cNvSpPr/>
          <p:nvPr/>
        </p:nvSpPr>
        <p:spPr>
          <a:xfrm>
            <a:off x="829904" y="4606463"/>
            <a:ext cx="6275231" cy="1225926"/>
          </a:xfrm>
          <a:prstGeom prst="roundRect">
            <a:avLst>
              <a:gd name="adj" fmla="val 13873"/>
            </a:avLst>
          </a:prstGeom>
          <a:solidFill>
            <a:srgbClr val="7868AC"/>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bg1"/>
                </a:solidFill>
              </a:rPr>
              <a:t>A landmark makes a place recognisable. This means you could look at a picture of a landmark and know straight away where it is. </a:t>
            </a:r>
          </a:p>
        </p:txBody>
      </p:sp>
      <p:sp>
        <p:nvSpPr>
          <p:cNvPr id="14" name="Rounded Rectangle 13"/>
          <p:cNvSpPr/>
          <p:nvPr/>
        </p:nvSpPr>
        <p:spPr>
          <a:xfrm>
            <a:off x="723673" y="4734330"/>
            <a:ext cx="6277302" cy="1199355"/>
          </a:xfrm>
          <a:prstGeom prst="roundRect">
            <a:avLst>
              <a:gd name="adj" fmla="val 15696"/>
            </a:avLst>
          </a:prstGeom>
          <a:noFill/>
          <a:ln w="76200">
            <a:gradFill flip="none" rotWithShape="1">
              <a:gsLst>
                <a:gs pos="32000">
                  <a:srgbClr val="F08215"/>
                </a:gs>
                <a:gs pos="82000">
                  <a:srgbClr val="F0884C">
                    <a:alpha val="0"/>
                  </a:srgb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89669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8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13" grpId="0" animBg="1"/>
      <p:bldP spid="14" grpId="0" animBg="1"/>
    </p:bldLst>
  </p:timing>
</p:sld>
</file>

<file path=ppt/theme/theme1.xml><?xml version="1.0" encoding="utf-8"?>
<a:theme xmlns:a="http://schemas.openxmlformats.org/drawingml/2006/main" name="Office Theme">
  <a:themeElements>
    <a:clrScheme name="Go Jetters">
      <a:dk1>
        <a:srgbClr val="252525"/>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368977"/>
      </a:hlink>
      <a:folHlink>
        <a:srgbClr val="E65B3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34442D15-F5BB-4F73-9606-C8812E688AB8}" vid="{28CC8FB8-836C-49DA-A823-EC8BE3E520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2546</TotalTime>
  <Words>589</Words>
  <Application>Microsoft Office PowerPoint</Application>
  <PresentationFormat>On-screen Show (4:3)</PresentationFormat>
  <Paragraphs>73</Paragraphs>
  <Slides>19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Twinkl</vt:lpstr>
      <vt:lpstr>Calibri</vt:lpstr>
      <vt:lpstr>Arial</vt:lpstr>
      <vt:lpstr>Office Theme</vt:lpstr>
      <vt:lpstr>PowerPoint Presentation</vt:lpstr>
      <vt:lpstr>What Is a Continent?</vt:lpstr>
      <vt:lpstr>What Is a Continent?</vt:lpstr>
      <vt:lpstr>Guess the Continent</vt:lpstr>
      <vt:lpstr>What Is Europe?</vt:lpstr>
      <vt:lpstr>Europe</vt:lpstr>
      <vt:lpstr>Europe</vt:lpstr>
      <vt:lpstr>Europe</vt:lpstr>
      <vt:lpstr>What Is a Landmark?</vt:lpstr>
      <vt:lpstr>What Is a Landmark?</vt:lpstr>
      <vt:lpstr>Europe</vt:lpstr>
      <vt:lpstr>Brandenburg Gate</vt:lpstr>
      <vt:lpstr>Eiffel Tower</vt:lpstr>
      <vt:lpstr>The Guggenheim Museum</vt:lpstr>
      <vt:lpstr>Mount Etna</vt:lpstr>
      <vt:lpstr>The Matterhorn</vt:lpstr>
      <vt:lpstr>Venice</vt:lpstr>
      <vt:lpstr>The Acropolis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 Ashby</dc:creator>
  <cp:lastModifiedBy>Wendy Edwards</cp:lastModifiedBy>
  <cp:revision>228</cp:revision>
  <dcterms:created xsi:type="dcterms:W3CDTF">2019-11-26T08:21:09Z</dcterms:created>
  <dcterms:modified xsi:type="dcterms:W3CDTF">2025-11-28T12:23:09Z</dcterms:modified>
</cp:coreProperties>
</file>