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5" r:id="rId2"/>
    <p:sldId id="276" r:id="rId3"/>
    <p:sldId id="277" r:id="rId4"/>
    <p:sldId id="278" r:id="rId5"/>
    <p:sldId id="279" r:id="rId6"/>
    <p:sldId id="284" r:id="rId7"/>
    <p:sldId id="285" r:id="rId8"/>
    <p:sldId id="287" r:id="rId9"/>
    <p:sldId id="288" r:id="rId10"/>
    <p:sldId id="291" r:id="rId11"/>
    <p:sldId id="294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6EA"/>
    <a:srgbClr val="92D2F1"/>
    <a:srgbClr val="007AC2"/>
    <a:srgbClr val="01407D"/>
    <a:srgbClr val="0076B0"/>
    <a:srgbClr val="90C8E5"/>
    <a:srgbClr val="F1884C"/>
    <a:srgbClr val="FFFFFF"/>
    <a:srgbClr val="00649C"/>
    <a:srgbClr val="E84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63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bbc.co.uk/teach/class-clips-video/pshe-eyfs-ks1-go-jetters-continent-of-antarctica/zj9c38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tiff"/><Relationship Id="rId5" Type="http://schemas.openxmlformats.org/officeDocument/2006/relationships/image" Target="../media/image10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4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440091" y="1281008"/>
            <a:ext cx="8254288" cy="5142930"/>
          </a:xfrm>
          <a:custGeom>
            <a:avLst/>
            <a:gdLst>
              <a:gd name="connsiteX0" fmla="*/ 0 w 8254288"/>
              <a:gd name="connsiteY0" fmla="*/ 0 h 5142930"/>
              <a:gd name="connsiteX1" fmla="*/ 8254288 w 8254288"/>
              <a:gd name="connsiteY1" fmla="*/ 0 h 5142930"/>
              <a:gd name="connsiteX2" fmla="*/ 8254288 w 8254288"/>
              <a:gd name="connsiteY2" fmla="*/ 4986654 h 5142930"/>
              <a:gd name="connsiteX3" fmla="*/ 8098012 w 8254288"/>
              <a:gd name="connsiteY3" fmla="*/ 5142930 h 5142930"/>
              <a:gd name="connsiteX4" fmla="*/ 156276 w 8254288"/>
              <a:gd name="connsiteY4" fmla="*/ 5142930 h 5142930"/>
              <a:gd name="connsiteX5" fmla="*/ 0 w 8254288"/>
              <a:gd name="connsiteY5" fmla="*/ 4986654 h 514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288" h="5142930">
                <a:moveTo>
                  <a:pt x="0" y="0"/>
                </a:moveTo>
                <a:lnTo>
                  <a:pt x="8254288" y="0"/>
                </a:lnTo>
                <a:lnTo>
                  <a:pt x="8254288" y="4986654"/>
                </a:lnTo>
                <a:cubicBezTo>
                  <a:pt x="8254288" y="5072963"/>
                  <a:pt x="8184321" y="5142930"/>
                  <a:pt x="8098012" y="5142930"/>
                </a:cubicBezTo>
                <a:lnTo>
                  <a:pt x="156276" y="5142930"/>
                </a:lnTo>
                <a:cubicBezTo>
                  <a:pt x="69967" y="5142930"/>
                  <a:pt x="0" y="5072963"/>
                  <a:pt x="0" y="4986654"/>
                </a:cubicBezTo>
                <a:close/>
              </a:path>
            </a:pathLst>
          </a:custGeom>
        </p:spPr>
      </p:pic>
      <p:sp>
        <p:nvSpPr>
          <p:cNvPr id="34" name="Rounded Rectangle 33"/>
          <p:cNvSpPr/>
          <p:nvPr/>
        </p:nvSpPr>
        <p:spPr>
          <a:xfrm rot="10800000">
            <a:off x="451511" y="417934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23000">
                <a:srgbClr val="FFFFFF"/>
              </a:gs>
              <a:gs pos="0">
                <a:schemeClr val="bg1"/>
              </a:gs>
              <a:gs pos="44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Pole and South Pole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8" y="3803996"/>
            <a:ext cx="2867259" cy="255898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8489" y="1341544"/>
            <a:ext cx="5838847" cy="935223"/>
            <a:chOff x="2748879" y="1951307"/>
            <a:chExt cx="5838847" cy="1115736"/>
          </a:xfrm>
        </p:grpSpPr>
        <p:sp>
          <p:nvSpPr>
            <p:cNvPr id="28" name="Freeform 27"/>
            <p:cNvSpPr/>
            <p:nvPr/>
          </p:nvSpPr>
          <p:spPr>
            <a:xfrm>
              <a:off x="3825379" y="1951307"/>
              <a:ext cx="4762347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The areas around both the North and South Poles are sometimes called polar regions.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17348" y="2374383"/>
            <a:ext cx="5581389" cy="935223"/>
            <a:chOff x="1275276" y="4631820"/>
            <a:chExt cx="5581389" cy="935223"/>
          </a:xfrm>
        </p:grpSpPr>
        <p:grpSp>
          <p:nvGrpSpPr>
            <p:cNvPr id="43" name="Group 42"/>
            <p:cNvGrpSpPr/>
            <p:nvPr/>
          </p:nvGrpSpPr>
          <p:grpSpPr>
            <a:xfrm rot="10800000">
              <a:off x="1275276" y="4631820"/>
              <a:ext cx="5581389" cy="935223"/>
              <a:chOff x="2748879" y="1951307"/>
              <a:chExt cx="5581389" cy="1115736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3825380" y="1951307"/>
                <a:ext cx="4504888" cy="1115736"/>
              </a:xfrm>
              <a:custGeom>
                <a:avLst/>
                <a:gdLst>
                  <a:gd name="connsiteX0" fmla="*/ 0 w 6090408"/>
                  <a:gd name="connsiteY0" fmla="*/ 0 h 1115736"/>
                  <a:gd name="connsiteX1" fmla="*/ 4932728 w 6090408"/>
                  <a:gd name="connsiteY1" fmla="*/ 0 h 1115736"/>
                  <a:gd name="connsiteX2" fmla="*/ 5427678 w 6090408"/>
                  <a:gd name="connsiteY2" fmla="*/ 0 h 1115736"/>
                  <a:gd name="connsiteX3" fmla="*/ 5511568 w 6090408"/>
                  <a:gd name="connsiteY3" fmla="*/ 0 h 1115736"/>
                  <a:gd name="connsiteX4" fmla="*/ 6090408 w 6090408"/>
                  <a:gd name="connsiteY4" fmla="*/ 557868 h 1115736"/>
                  <a:gd name="connsiteX5" fmla="*/ 5511568 w 6090408"/>
                  <a:gd name="connsiteY5" fmla="*/ 1115736 h 1115736"/>
                  <a:gd name="connsiteX6" fmla="*/ 5427678 w 6090408"/>
                  <a:gd name="connsiteY6" fmla="*/ 1115736 h 1115736"/>
                  <a:gd name="connsiteX7" fmla="*/ 4932728 w 6090408"/>
                  <a:gd name="connsiteY7" fmla="*/ 1115736 h 1115736"/>
                  <a:gd name="connsiteX8" fmla="*/ 0 w 6090408"/>
                  <a:gd name="connsiteY8" fmla="*/ 1115736 h 111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0408" h="1115736">
                    <a:moveTo>
                      <a:pt x="0" y="0"/>
                    </a:moveTo>
                    <a:lnTo>
                      <a:pt x="4932728" y="0"/>
                    </a:lnTo>
                    <a:lnTo>
                      <a:pt x="5427678" y="0"/>
                    </a:lnTo>
                    <a:lnTo>
                      <a:pt x="5511568" y="0"/>
                    </a:lnTo>
                    <a:cubicBezTo>
                      <a:pt x="5831253" y="0"/>
                      <a:pt x="6090408" y="249766"/>
                      <a:pt x="6090408" y="557868"/>
                    </a:cubicBezTo>
                    <a:cubicBezTo>
                      <a:pt x="6090408" y="865970"/>
                      <a:pt x="5831253" y="1115736"/>
                      <a:pt x="5511568" y="1115736"/>
                    </a:cubicBezTo>
                    <a:lnTo>
                      <a:pt x="5427678" y="1115736"/>
                    </a:lnTo>
                    <a:lnTo>
                      <a:pt x="4932728" y="1115736"/>
                    </a:lnTo>
                    <a:lnTo>
                      <a:pt x="0" y="1115736"/>
                    </a:lnTo>
                    <a:close/>
                  </a:path>
                </a:pathLst>
              </a:cu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48879" y="1951307"/>
                <a:ext cx="1237625" cy="1115736"/>
              </a:xfrm>
              <a:prstGeom prst="rect">
                <a:avLst/>
              </a:prstGeom>
              <a:solidFill>
                <a:srgbClr val="00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547210" y="4776266"/>
              <a:ext cx="4728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The North Pole is in an area called the Arctic. The Arctic is an area of frozen ocean. 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675858" y="3412309"/>
            <a:ext cx="4807383" cy="1161172"/>
          </a:xfrm>
          <a:prstGeom prst="roundRect">
            <a:avLst>
              <a:gd name="adj" fmla="val 21219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The South Pole is in an area called the Antarctic or Antarctica. Antarctica is an area of frozen land.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75859" y="4676184"/>
            <a:ext cx="4807383" cy="625118"/>
          </a:xfrm>
          <a:prstGeom prst="roundRect">
            <a:avLst>
              <a:gd name="adj" fmla="val 32864"/>
            </a:avLst>
          </a:prstGeom>
          <a:solidFill>
            <a:srgbClr val="92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1407D"/>
                </a:solidFill>
              </a:rPr>
              <a:t>Both places are very cold all the time. </a:t>
            </a:r>
          </a:p>
        </p:txBody>
      </p:sp>
    </p:spTree>
    <p:extLst>
      <p:ext uri="{BB962C8B-B14F-4D97-AF65-F5344CB8AC3E}">
        <p14:creationId xmlns:p14="http://schemas.microsoft.com/office/powerpoint/2010/main" val="19563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Animals From Antarctica</a:t>
            </a:r>
          </a:p>
        </p:txBody>
      </p:sp>
      <p:sp>
        <p:nvSpPr>
          <p:cNvPr id="7" name="Rectangle 6">
            <a:hlinkClick r:id="rId2"/>
          </p:cNvPr>
          <p:cNvSpPr/>
          <p:nvPr/>
        </p:nvSpPr>
        <p:spPr>
          <a:xfrm>
            <a:off x="2656288" y="4569201"/>
            <a:ext cx="5686523" cy="679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759522" y="2754255"/>
            <a:ext cx="2344366" cy="2538083"/>
            <a:chOff x="714179" y="2370753"/>
            <a:chExt cx="2344366" cy="253808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76" t="16560" r="25458" b="3084"/>
            <a:stretch>
              <a:fillRect/>
            </a:stretch>
          </p:blipFill>
          <p:spPr>
            <a:xfrm>
              <a:off x="749030" y="2652018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14179" y="2370753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2930623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emperor penguin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71889" y="3701135"/>
            <a:ext cx="2344366" cy="2531929"/>
            <a:chOff x="3198958" y="3505315"/>
            <a:chExt cx="2344366" cy="253192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" t="2190" r="34484" b="2190"/>
            <a:stretch>
              <a:fillRect/>
            </a:stretch>
          </p:blipFill>
          <p:spPr>
            <a:xfrm>
              <a:off x="3242732" y="3780426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198958" y="3505315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278759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orca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95857" y="2780113"/>
            <a:ext cx="2344366" cy="2512225"/>
            <a:chOff x="5940233" y="2275414"/>
            <a:chExt cx="2344366" cy="251222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4" t="4849" r="29859" b="4849"/>
            <a:stretch>
              <a:fillRect/>
            </a:stretch>
          </p:blipFill>
          <p:spPr>
            <a:xfrm>
              <a:off x="5964197" y="2530821"/>
              <a:ext cx="2256818" cy="2256818"/>
            </a:xfrm>
            <a:custGeom>
              <a:avLst/>
              <a:gdLst>
                <a:gd name="connsiteX0" fmla="*/ 1128409 w 2256818"/>
                <a:gd name="connsiteY0" fmla="*/ 0 h 2256818"/>
                <a:gd name="connsiteX1" fmla="*/ 2256818 w 2256818"/>
                <a:gd name="connsiteY1" fmla="*/ 1128409 h 2256818"/>
                <a:gd name="connsiteX2" fmla="*/ 1128409 w 2256818"/>
                <a:gd name="connsiteY2" fmla="*/ 2256818 h 2256818"/>
                <a:gd name="connsiteX3" fmla="*/ 0 w 2256818"/>
                <a:gd name="connsiteY3" fmla="*/ 1128409 h 2256818"/>
                <a:gd name="connsiteX4" fmla="*/ 1128409 w 2256818"/>
                <a:gd name="connsiteY4" fmla="*/ 0 h 225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818" h="2256818">
                  <a:moveTo>
                    <a:pt x="1128409" y="0"/>
                  </a:moveTo>
                  <a:cubicBezTo>
                    <a:pt x="1751612" y="0"/>
                    <a:pt x="2256818" y="505206"/>
                    <a:pt x="2256818" y="1128409"/>
                  </a:cubicBezTo>
                  <a:cubicBezTo>
                    <a:pt x="2256818" y="1751612"/>
                    <a:pt x="1751612" y="2256818"/>
                    <a:pt x="1128409" y="2256818"/>
                  </a:cubicBezTo>
                  <a:cubicBezTo>
                    <a:pt x="505206" y="2256818"/>
                    <a:pt x="0" y="1751612"/>
                    <a:pt x="0" y="1128409"/>
                  </a:cubicBezTo>
                  <a:cubicBezTo>
                    <a:pt x="0" y="505206"/>
                    <a:pt x="505206" y="0"/>
                    <a:pt x="1128409" y="0"/>
                  </a:cubicBezTo>
                  <a:close/>
                </a:path>
              </a:pathLst>
            </a:custGeom>
            <a:ln w="762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940233" y="2275414"/>
              <a:ext cx="2344366" cy="173152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4017193"/>
                </a:avLst>
              </a:prstTxWarp>
              <a:spAutoFit/>
            </a:bodyPr>
            <a:lstStyle/>
            <a:p>
              <a:pPr algn="ctr"/>
              <a:r>
                <a:rPr lang="en-GB" dirty="0">
                  <a:solidFill>
                    <a:srgbClr val="01407D"/>
                  </a:solidFill>
                </a:rPr>
                <a:t>seal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8489" y="1341544"/>
            <a:ext cx="5838847" cy="935223"/>
            <a:chOff x="2748879" y="1951307"/>
            <a:chExt cx="5838847" cy="1115736"/>
          </a:xfrm>
        </p:grpSpPr>
        <p:sp>
          <p:nvSpPr>
            <p:cNvPr id="33" name="Freeform 32"/>
            <p:cNvSpPr/>
            <p:nvPr/>
          </p:nvSpPr>
          <p:spPr>
            <a:xfrm>
              <a:off x="3825379" y="1951307"/>
              <a:ext cx="4762347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solidFill>
                    <a:schemeClr val="bg1">
                      <a:lumMod val="95000"/>
                    </a:schemeClr>
                  </a:solidFill>
                </a:rPr>
                <a:t>Although it’s freezing in Antarctica, lots of animals live there. Here are some of them. 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48879" y="1951307"/>
              <a:ext cx="1076501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5157" y="1995470"/>
            <a:ext cx="2589137" cy="3716457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4066162" y="5225891"/>
            <a:ext cx="4533487" cy="1077747"/>
          </a:xfrm>
          <a:prstGeom prst="roundRect">
            <a:avLst>
              <a:gd name="adj" fmla="val 24097"/>
            </a:avLst>
          </a:prstGeom>
          <a:solidFill>
            <a:srgbClr val="92D2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01407D"/>
                </a:solidFill>
              </a:rPr>
              <a:t>Can you create your own funky facts about them and other animals that live in Antarctica?</a:t>
            </a:r>
          </a:p>
        </p:txBody>
      </p:sp>
    </p:spTree>
    <p:extLst>
      <p:ext uri="{BB962C8B-B14F-4D97-AF65-F5344CB8AC3E}">
        <p14:creationId xmlns:p14="http://schemas.microsoft.com/office/powerpoint/2010/main" val="1419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Guess the Word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94681" y="1764118"/>
            <a:ext cx="5581389" cy="1115736"/>
            <a:chOff x="2748879" y="1951307"/>
            <a:chExt cx="5581389" cy="1115736"/>
          </a:xfrm>
        </p:grpSpPr>
        <p:sp>
          <p:nvSpPr>
            <p:cNvPr id="13" name="Freeform 12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tricked those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No </a:t>
              </a:r>
              <a:r>
                <a:rPr lang="en-GB" altLang="en-US" b="1" dirty="0" err="1">
                  <a:solidFill>
                    <a:schemeClr val="bg1">
                      <a:lumMod val="95000"/>
                    </a:schemeClr>
                  </a:solidFill>
                </a:rPr>
                <a:t>Jetters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!</a:t>
              </a:r>
              <a:b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taken away letters from this word.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" y="1394306"/>
            <a:ext cx="3157979" cy="3345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41723" y="4364574"/>
            <a:ext cx="3109313" cy="1470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66237" y="4965587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537516" y="3511720"/>
            <a:ext cx="491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rgbClr val="01407D"/>
                </a:solidFill>
              </a:rPr>
              <a:t>C_n_i_e_t</a:t>
            </a:r>
            <a:endParaRPr lang="en-GB" sz="8000" dirty="0">
              <a:solidFill>
                <a:srgbClr val="01407D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55851" y="2763519"/>
            <a:ext cx="3870717" cy="637563"/>
          </a:xfrm>
          <a:prstGeom prst="roundRect">
            <a:avLst>
              <a:gd name="adj" fmla="val 50000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01407D"/>
                </a:solidFill>
              </a:rPr>
              <a:t>I’m sure you won’t be able to guess what it is!</a:t>
            </a:r>
            <a:endParaRPr lang="en-GB" dirty="0">
              <a:solidFill>
                <a:srgbClr val="014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1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Guess the Word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94681" y="1764118"/>
            <a:ext cx="5581389" cy="1115736"/>
            <a:chOff x="2748879" y="1951307"/>
            <a:chExt cx="5581389" cy="1115736"/>
          </a:xfrm>
        </p:grpSpPr>
        <p:sp>
          <p:nvSpPr>
            <p:cNvPr id="13" name="Freeform 12"/>
            <p:cNvSpPr/>
            <p:nvPr/>
          </p:nvSpPr>
          <p:spPr>
            <a:xfrm>
              <a:off x="3825380" y="1951307"/>
              <a:ext cx="4504888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tricked those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No </a:t>
              </a:r>
              <a:r>
                <a:rPr lang="en-GB" altLang="en-US" b="1" dirty="0" err="1">
                  <a:solidFill>
                    <a:schemeClr val="bg1">
                      <a:lumMod val="95000"/>
                    </a:schemeClr>
                  </a:solidFill>
                </a:rPr>
                <a:t>Jetters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!</a:t>
              </a:r>
              <a:b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I’ve taken away letters from this word.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48879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155851" y="2763519"/>
            <a:ext cx="3870717" cy="637563"/>
          </a:xfrm>
          <a:prstGeom prst="roundRect">
            <a:avLst>
              <a:gd name="adj" fmla="val 50000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rgbClr val="01407D"/>
                </a:solidFill>
              </a:rPr>
              <a:t>I’m sure you won’t be able to guess what it is!</a:t>
            </a:r>
            <a:endParaRPr lang="en-GB" dirty="0">
              <a:solidFill>
                <a:srgbClr val="0140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5" y="1394306"/>
            <a:ext cx="3157979" cy="3345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41723" y="4364574"/>
            <a:ext cx="3109313" cy="1470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2466237" y="4965587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19" name="TextBox 18"/>
          <p:cNvSpPr txBox="1"/>
          <p:nvPr/>
        </p:nvSpPr>
        <p:spPr>
          <a:xfrm>
            <a:off x="3632306" y="3513986"/>
            <a:ext cx="4917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1407D"/>
                </a:solidFill>
              </a:rPr>
              <a:t>Continent</a:t>
            </a:r>
          </a:p>
        </p:txBody>
      </p:sp>
    </p:spTree>
    <p:extLst>
      <p:ext uri="{BB962C8B-B14F-4D97-AF65-F5344CB8AC3E}">
        <p14:creationId xmlns:p14="http://schemas.microsoft.com/office/powerpoint/2010/main" val="217360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Continents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89019" y="1338451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You weren’t tricked by Grandmaster Glitch. </a:t>
              </a:r>
              <a:b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A continent is a large piece of land often separated from other land by things like water or mountains. </a:t>
              </a:r>
              <a:b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Earth has seven continents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54550" y="1154099"/>
            <a:ext cx="2031119" cy="953898"/>
          </a:xfrm>
          <a:prstGeom prst="round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  <a:t>Great job, </a:t>
            </a:r>
            <a:b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altLang="en-US" b="1" dirty="0">
                <a:solidFill>
                  <a:schemeClr val="bg1">
                    <a:lumMod val="95000"/>
                  </a:schemeClr>
                </a:solidFill>
              </a:rPr>
              <a:t>Go Jet Cadets!</a:t>
            </a:r>
            <a:endParaRPr lang="en-GB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712081" y="28604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7" y="3072741"/>
            <a:ext cx="2538022" cy="313599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166128" y="2014468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529652" y="2479484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04649" y="2730410"/>
            <a:ext cx="1067129" cy="479411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6662492" y="2598572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81128" y="5601327"/>
            <a:ext cx="882285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73157" y="596225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909355" y="2107998"/>
            <a:ext cx="796952" cy="371486"/>
          </a:xfrm>
          <a:prstGeom prst="roundRect">
            <a:avLst>
              <a:gd name="adj" fmla="val 2870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95776" y="5449175"/>
            <a:ext cx="796952" cy="256206"/>
          </a:xfrm>
          <a:prstGeom prst="roundRect">
            <a:avLst>
              <a:gd name="adj" fmla="val 2076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411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Antarctica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430" y="1352503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581128" y="1160337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944652" y="1625353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51639" y="950294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7509482" y="818456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533838" y="5721570"/>
            <a:ext cx="882285" cy="617086"/>
          </a:xfrm>
          <a:prstGeom prst="roundRect">
            <a:avLst>
              <a:gd name="adj" fmla="val 2089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782842" y="4447282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1324355" y="1253867"/>
            <a:ext cx="796952" cy="371486"/>
          </a:xfrm>
          <a:prstGeom prst="roundRect">
            <a:avLst>
              <a:gd name="adj" fmla="val 2870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593572" y="4792246"/>
            <a:ext cx="5913689" cy="664678"/>
          </a:xfrm>
          <a:prstGeom prst="roundRect">
            <a:avLst>
              <a:gd name="adj" fmla="val 2825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Can you find the continent of Antarctica on the map?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94397" y="5527332"/>
            <a:ext cx="5512037" cy="796190"/>
          </a:xfrm>
          <a:prstGeom prst="roundRect">
            <a:avLst>
              <a:gd name="adj" fmla="val 23107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On lots of maps and globes, Antarctica is white. Why do you think that is?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468251" y="4654954"/>
            <a:ext cx="796952" cy="256206"/>
          </a:xfrm>
          <a:prstGeom prst="roundRect">
            <a:avLst>
              <a:gd name="adj" fmla="val 37443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465" y="1217367"/>
            <a:ext cx="2364731" cy="51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6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0076B0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89019" y="1338451"/>
            <a:ext cx="6909697" cy="1446694"/>
            <a:chOff x="2613393" y="1951307"/>
            <a:chExt cx="6909697" cy="1115736"/>
          </a:xfrm>
        </p:grpSpPr>
        <p:sp>
          <p:nvSpPr>
            <p:cNvPr id="15" name="Freeform 14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rgbClr val="90C8E5"/>
                  </a:solidFill>
                </a:rPr>
                <a:t>Geographic! 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Some places are cold all of the time. These places are at the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top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and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bottom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of the Earth. Other places are hot nearly all the time. These places are in the </a:t>
              </a:r>
              <a:r>
                <a:rPr lang="en-GB" altLang="en-US" b="1" dirty="0">
                  <a:solidFill>
                    <a:schemeClr val="bg1">
                      <a:lumMod val="95000"/>
                    </a:schemeClr>
                  </a:solidFill>
                </a:rPr>
                <a:t>middle</a:t>
              </a:r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 of the Earth.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14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48180" y="2931942"/>
            <a:ext cx="5791044" cy="3301310"/>
            <a:chOff x="1380465" y="2528939"/>
            <a:chExt cx="6361532" cy="3626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472" y="2528939"/>
              <a:ext cx="6349525" cy="3626528"/>
            </a:xfrm>
            <a:custGeom>
              <a:avLst/>
              <a:gdLst>
                <a:gd name="connsiteX0" fmla="*/ 367473 w 6349526"/>
                <a:gd name="connsiteY0" fmla="*/ 0 h 3640510"/>
                <a:gd name="connsiteX1" fmla="*/ 5982053 w 6349526"/>
                <a:gd name="connsiteY1" fmla="*/ 0 h 3640510"/>
                <a:gd name="connsiteX2" fmla="*/ 6349526 w 6349526"/>
                <a:gd name="connsiteY2" fmla="*/ 367473 h 3640510"/>
                <a:gd name="connsiteX3" fmla="*/ 6349526 w 6349526"/>
                <a:gd name="connsiteY3" fmla="*/ 3273037 h 3640510"/>
                <a:gd name="connsiteX4" fmla="*/ 5982053 w 6349526"/>
                <a:gd name="connsiteY4" fmla="*/ 3640510 h 3640510"/>
                <a:gd name="connsiteX5" fmla="*/ 367473 w 6349526"/>
                <a:gd name="connsiteY5" fmla="*/ 3640510 h 3640510"/>
                <a:gd name="connsiteX6" fmla="*/ 0 w 6349526"/>
                <a:gd name="connsiteY6" fmla="*/ 3273037 h 3640510"/>
                <a:gd name="connsiteX7" fmla="*/ 0 w 6349526"/>
                <a:gd name="connsiteY7" fmla="*/ 367473 h 3640510"/>
                <a:gd name="connsiteX8" fmla="*/ 367473 w 6349526"/>
                <a:gd name="connsiteY8" fmla="*/ 0 h 36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49526" h="3640510">
                  <a:moveTo>
                    <a:pt x="367473" y="0"/>
                  </a:moveTo>
                  <a:lnTo>
                    <a:pt x="5982053" y="0"/>
                  </a:lnTo>
                  <a:cubicBezTo>
                    <a:pt x="6185003" y="0"/>
                    <a:pt x="6349526" y="164523"/>
                    <a:pt x="6349526" y="367473"/>
                  </a:cubicBezTo>
                  <a:lnTo>
                    <a:pt x="6349526" y="3273037"/>
                  </a:lnTo>
                  <a:cubicBezTo>
                    <a:pt x="6349526" y="3475987"/>
                    <a:pt x="6185003" y="3640510"/>
                    <a:pt x="5982053" y="3640510"/>
                  </a:cubicBezTo>
                  <a:lnTo>
                    <a:pt x="367473" y="3640510"/>
                  </a:lnTo>
                  <a:cubicBezTo>
                    <a:pt x="164523" y="3640510"/>
                    <a:pt x="0" y="3475987"/>
                    <a:pt x="0" y="3273037"/>
                  </a:cubicBezTo>
                  <a:lnTo>
                    <a:pt x="0" y="367473"/>
                  </a:lnTo>
                  <a:cubicBezTo>
                    <a:pt x="0" y="164523"/>
                    <a:pt x="164523" y="0"/>
                    <a:pt x="367473" y="0"/>
                  </a:cubicBezTo>
                  <a:close/>
                </a:path>
              </a:pathLst>
            </a:custGeom>
            <a:ln w="76200">
              <a:solidFill>
                <a:srgbClr val="01407D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380465" y="4181993"/>
              <a:ext cx="864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rgbClr val="28282B"/>
                  </a:solidFill>
                </a:rPr>
                <a:t>Equator</a:t>
              </a: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662492" y="2624699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7133142" y="5700252"/>
            <a:ext cx="756109" cy="617086"/>
          </a:xfrm>
          <a:prstGeom prst="roundRect">
            <a:avLst>
              <a:gd name="adj" fmla="val 1812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73157" y="5962257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1213114" y="5834154"/>
            <a:ext cx="796952" cy="256206"/>
          </a:xfrm>
          <a:prstGeom prst="roundRect">
            <a:avLst>
              <a:gd name="adj" fmla="val 3776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7171778" y="2439136"/>
            <a:ext cx="796952" cy="421267"/>
          </a:xfrm>
          <a:prstGeom prst="roundRect">
            <a:avLst>
              <a:gd name="adj" fmla="val 25674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1616" y="1180883"/>
            <a:ext cx="1983306" cy="2577600"/>
            <a:chOff x="763377" y="3299974"/>
            <a:chExt cx="2837073" cy="3687196"/>
          </a:xfrm>
        </p:grpSpPr>
        <p:sp>
          <p:nvSpPr>
            <p:cNvPr id="25" name="Oval 24"/>
            <p:cNvSpPr/>
            <p:nvPr/>
          </p:nvSpPr>
          <p:spPr>
            <a:xfrm flipH="1">
              <a:off x="763377" y="3299974"/>
              <a:ext cx="2837073" cy="2837073"/>
            </a:xfrm>
            <a:prstGeom prst="ellipse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16200000" scaled="1"/>
            </a:gradFill>
            <a:ln w="1270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4714" y="3543445"/>
              <a:ext cx="2374398" cy="3443725"/>
            </a:xfrm>
            <a:custGeom>
              <a:avLst/>
              <a:gdLst>
                <a:gd name="connsiteX0" fmla="*/ 0 w 2374398"/>
                <a:gd name="connsiteY0" fmla="*/ 0 h 3443725"/>
                <a:gd name="connsiteX1" fmla="*/ 2374398 w 2374398"/>
                <a:gd name="connsiteY1" fmla="*/ 0 h 3443725"/>
                <a:gd name="connsiteX2" fmla="*/ 2374398 w 2374398"/>
                <a:gd name="connsiteY2" fmla="*/ 3443725 h 3443725"/>
                <a:gd name="connsiteX3" fmla="*/ 2170563 w 2374398"/>
                <a:gd name="connsiteY3" fmla="*/ 3443725 h 3443725"/>
                <a:gd name="connsiteX4" fmla="*/ 2193153 w 2374398"/>
                <a:gd name="connsiteY4" fmla="*/ 3419501 h 3443725"/>
                <a:gd name="connsiteX5" fmla="*/ 2207961 w 2374398"/>
                <a:gd name="connsiteY5" fmla="*/ 3283449 h 3443725"/>
                <a:gd name="connsiteX6" fmla="*/ 2066701 w 2374398"/>
                <a:gd name="connsiteY6" fmla="*/ 2909928 h 3443725"/>
                <a:gd name="connsiteX7" fmla="*/ 1990726 w 2374398"/>
                <a:gd name="connsiteY7" fmla="*/ 2769674 h 3443725"/>
                <a:gd name="connsiteX8" fmla="*/ 2056449 w 2374398"/>
                <a:gd name="connsiteY8" fmla="*/ 2745252 h 3443725"/>
                <a:gd name="connsiteX9" fmla="*/ 2157919 w 2374398"/>
                <a:gd name="connsiteY9" fmla="*/ 2682948 h 3443725"/>
                <a:gd name="connsiteX10" fmla="*/ 1839471 w 2374398"/>
                <a:gd name="connsiteY10" fmla="*/ 2400895 h 3443725"/>
                <a:gd name="connsiteX11" fmla="*/ 1730289 w 2374398"/>
                <a:gd name="connsiteY11" fmla="*/ 2423641 h 3443725"/>
                <a:gd name="connsiteX12" fmla="*/ 1384546 w 2374398"/>
                <a:gd name="connsiteY12" fmla="*/ 2514626 h 3443725"/>
                <a:gd name="connsiteX13" fmla="*/ 1056999 w 2374398"/>
                <a:gd name="connsiteY13" fmla="*/ 2523724 h 3443725"/>
                <a:gd name="connsiteX14" fmla="*/ 752199 w 2374398"/>
                <a:gd name="connsiteY14" fmla="*/ 2446387 h 3443725"/>
                <a:gd name="connsiteX15" fmla="*/ 524737 w 2374398"/>
                <a:gd name="connsiteY15" fmla="*/ 2364501 h 3443725"/>
                <a:gd name="connsiteX16" fmla="*/ 515248 w 2374398"/>
                <a:gd name="connsiteY16" fmla="*/ 2397270 h 3443725"/>
                <a:gd name="connsiteX17" fmla="*/ 517109 w 2374398"/>
                <a:gd name="connsiteY17" fmla="*/ 2407340 h 3443725"/>
                <a:gd name="connsiteX18" fmla="*/ 498863 w 2374398"/>
                <a:gd name="connsiteY18" fmla="*/ 2423818 h 3443725"/>
                <a:gd name="connsiteX19" fmla="*/ 479244 w 2374398"/>
                <a:gd name="connsiteY19" fmla="*/ 2578315 h 3443725"/>
                <a:gd name="connsiteX20" fmla="*/ 451949 w 2374398"/>
                <a:gd name="connsiteY20" fmla="*/ 2746637 h 3443725"/>
                <a:gd name="connsiteX21" fmla="*/ 485823 w 2374398"/>
                <a:gd name="connsiteY21" fmla="*/ 2773709 h 3443725"/>
                <a:gd name="connsiteX22" fmla="*/ 485730 w 2374398"/>
                <a:gd name="connsiteY22" fmla="*/ 2802454 h 3443725"/>
                <a:gd name="connsiteX23" fmla="*/ 479244 w 2374398"/>
                <a:gd name="connsiteY23" fmla="*/ 2860368 h 3443725"/>
                <a:gd name="connsiteX24" fmla="*/ 360964 w 2374398"/>
                <a:gd name="connsiteY24" fmla="*/ 3401729 h 3443725"/>
                <a:gd name="connsiteX25" fmla="*/ 397336 w 2374398"/>
                <a:gd name="connsiteY25" fmla="*/ 3436773 h 3443725"/>
                <a:gd name="connsiteX26" fmla="*/ 411198 w 2374398"/>
                <a:gd name="connsiteY26" fmla="*/ 3443725 h 3443725"/>
                <a:gd name="connsiteX27" fmla="*/ 0 w 2374398"/>
                <a:gd name="connsiteY27" fmla="*/ 3443725 h 344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74398" h="3443725">
                  <a:moveTo>
                    <a:pt x="0" y="0"/>
                  </a:moveTo>
                  <a:lnTo>
                    <a:pt x="2374398" y="0"/>
                  </a:lnTo>
                  <a:lnTo>
                    <a:pt x="2374398" y="3443725"/>
                  </a:lnTo>
                  <a:lnTo>
                    <a:pt x="2170563" y="3443725"/>
                  </a:lnTo>
                  <a:lnTo>
                    <a:pt x="2193153" y="3419501"/>
                  </a:lnTo>
                  <a:cubicBezTo>
                    <a:pt x="2213576" y="3388225"/>
                    <a:pt x="2217912" y="3345433"/>
                    <a:pt x="2207961" y="3283449"/>
                  </a:cubicBezTo>
                  <a:cubicBezTo>
                    <a:pt x="2195522" y="3205970"/>
                    <a:pt x="2139767" y="3057020"/>
                    <a:pt x="2066701" y="2909928"/>
                  </a:cubicBezTo>
                  <a:lnTo>
                    <a:pt x="1990726" y="2769674"/>
                  </a:lnTo>
                  <a:lnTo>
                    <a:pt x="2056449" y="2745252"/>
                  </a:lnTo>
                  <a:cubicBezTo>
                    <a:pt x="2106077" y="2724318"/>
                    <a:pt x="2142565" y="2703041"/>
                    <a:pt x="2157919" y="2682948"/>
                  </a:cubicBezTo>
                  <a:cubicBezTo>
                    <a:pt x="2219334" y="2602578"/>
                    <a:pt x="1910743" y="2444113"/>
                    <a:pt x="1839471" y="2400895"/>
                  </a:cubicBezTo>
                  <a:cubicBezTo>
                    <a:pt x="1768199" y="2357677"/>
                    <a:pt x="1806110" y="2404686"/>
                    <a:pt x="1730289" y="2423641"/>
                  </a:cubicBezTo>
                  <a:cubicBezTo>
                    <a:pt x="1654468" y="2442596"/>
                    <a:pt x="1496761" y="2497946"/>
                    <a:pt x="1384546" y="2514626"/>
                  </a:cubicBezTo>
                  <a:cubicBezTo>
                    <a:pt x="1272331" y="2531306"/>
                    <a:pt x="1162390" y="2535097"/>
                    <a:pt x="1056999" y="2523724"/>
                  </a:cubicBezTo>
                  <a:cubicBezTo>
                    <a:pt x="951608" y="2512351"/>
                    <a:pt x="840909" y="2472924"/>
                    <a:pt x="752199" y="2446387"/>
                  </a:cubicBezTo>
                  <a:cubicBezTo>
                    <a:pt x="663489" y="2419850"/>
                    <a:pt x="553549" y="2342513"/>
                    <a:pt x="524737" y="2364501"/>
                  </a:cubicBezTo>
                  <a:cubicBezTo>
                    <a:pt x="517534" y="2369998"/>
                    <a:pt x="514738" y="2381703"/>
                    <a:pt x="515248" y="2397270"/>
                  </a:cubicBezTo>
                  <a:lnTo>
                    <a:pt x="517109" y="2407340"/>
                  </a:lnTo>
                  <a:lnTo>
                    <a:pt x="498863" y="2423818"/>
                  </a:lnTo>
                  <a:cubicBezTo>
                    <a:pt x="479102" y="2464868"/>
                    <a:pt x="486637" y="2539078"/>
                    <a:pt x="479244" y="2578315"/>
                  </a:cubicBezTo>
                  <a:cubicBezTo>
                    <a:pt x="469387" y="2630631"/>
                    <a:pt x="372337" y="2674607"/>
                    <a:pt x="451949" y="2746637"/>
                  </a:cubicBezTo>
                  <a:lnTo>
                    <a:pt x="485823" y="2773709"/>
                  </a:lnTo>
                  <a:lnTo>
                    <a:pt x="485730" y="2802454"/>
                  </a:lnTo>
                  <a:cubicBezTo>
                    <a:pt x="484812" y="2822339"/>
                    <a:pt x="482846" y="2841792"/>
                    <a:pt x="479244" y="2860368"/>
                  </a:cubicBezTo>
                  <a:cubicBezTo>
                    <a:pt x="450432" y="3008977"/>
                    <a:pt x="283627" y="3293305"/>
                    <a:pt x="360964" y="3401729"/>
                  </a:cubicBezTo>
                  <a:cubicBezTo>
                    <a:pt x="370631" y="3415282"/>
                    <a:pt x="382845" y="3426857"/>
                    <a:pt x="397336" y="3436773"/>
                  </a:cubicBezTo>
                  <a:lnTo>
                    <a:pt x="411198" y="3443725"/>
                  </a:lnTo>
                  <a:lnTo>
                    <a:pt x="0" y="3443725"/>
                  </a:lnTo>
                  <a:close/>
                </a:path>
              </a:pathLst>
            </a:custGeom>
          </p:spPr>
        </p:pic>
      </p:grpSp>
      <p:sp>
        <p:nvSpPr>
          <p:cNvPr id="32" name="Rounded Rectangle 31"/>
          <p:cNvSpPr/>
          <p:nvPr/>
        </p:nvSpPr>
        <p:spPr>
          <a:xfrm>
            <a:off x="7380281" y="5629417"/>
            <a:ext cx="434283" cy="390635"/>
          </a:xfrm>
          <a:prstGeom prst="roundRect">
            <a:avLst>
              <a:gd name="adj" fmla="val 18126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824550" y="2116183"/>
            <a:ext cx="635724" cy="907427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662829" y="2094688"/>
            <a:ext cx="1905150" cy="3780194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55427" y="2664767"/>
            <a:ext cx="262382" cy="1942473"/>
          </a:xfrm>
          <a:prstGeom prst="straightConnector1">
            <a:avLst/>
          </a:prstGeom>
          <a:ln w="76200" cap="rnd">
            <a:solidFill>
              <a:srgbClr val="90C8E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9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3523346" y="1640462"/>
            <a:ext cx="4790144" cy="1600418"/>
          </a:xfrm>
          <a:prstGeom prst="roundRect">
            <a:avLst>
              <a:gd name="adj" fmla="val 12770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The middle of the Earth is called the Equator. Most places at the Equator are very warm. </a:t>
            </a:r>
            <a:r>
              <a:rPr lang="en-GB" altLang="en-US" b="1" dirty="0">
                <a:solidFill>
                  <a:schemeClr val="bg1"/>
                </a:solidFill>
              </a:rPr>
              <a:t>However, if a location near the Equator is on very high ground, like on a mountain top, then it might still be cold.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797133" y="155157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" y="2028796"/>
            <a:ext cx="2874921" cy="37092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3012578" y="3339830"/>
            <a:ext cx="3109313" cy="14709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4260" r="996" b="-8932"/>
          <a:stretch/>
        </p:blipFill>
        <p:spPr>
          <a:xfrm>
            <a:off x="3582069" y="4210225"/>
            <a:ext cx="5022126" cy="1588779"/>
          </a:xfrm>
          <a:custGeom>
            <a:avLst/>
            <a:gdLst>
              <a:gd name="connsiteX0" fmla="*/ 1845705 w 5022126"/>
              <a:gd name="connsiteY0" fmla="*/ 0 h 1588779"/>
              <a:gd name="connsiteX1" fmla="*/ 5022126 w 5022126"/>
              <a:gd name="connsiteY1" fmla="*/ 0 h 1588779"/>
              <a:gd name="connsiteX2" fmla="*/ 5022126 w 5022126"/>
              <a:gd name="connsiteY2" fmla="*/ 1588779 h 1588779"/>
              <a:gd name="connsiteX3" fmla="*/ 0 w 5022126"/>
              <a:gd name="connsiteY3" fmla="*/ 1588779 h 1588779"/>
              <a:gd name="connsiteX4" fmla="*/ 0 w 5022126"/>
              <a:gd name="connsiteY4" fmla="*/ 478868 h 1588779"/>
              <a:gd name="connsiteX5" fmla="*/ 1845705 w 5022126"/>
              <a:gd name="connsiteY5" fmla="*/ 478868 h 15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2126" h="1588779">
                <a:moveTo>
                  <a:pt x="1845705" y="0"/>
                </a:moveTo>
                <a:lnTo>
                  <a:pt x="5022126" y="0"/>
                </a:lnTo>
                <a:lnTo>
                  <a:pt x="5022126" y="1588779"/>
                </a:lnTo>
                <a:lnTo>
                  <a:pt x="0" y="1588779"/>
                </a:lnTo>
                <a:lnTo>
                  <a:pt x="0" y="478868"/>
                </a:lnTo>
                <a:lnTo>
                  <a:pt x="1845705" y="478868"/>
                </a:lnTo>
                <a:close/>
              </a:path>
            </a:pathLst>
          </a:custGeom>
        </p:spPr>
      </p:pic>
      <p:sp>
        <p:nvSpPr>
          <p:cNvPr id="42" name="Rounded Rectangle 41"/>
          <p:cNvSpPr/>
          <p:nvPr/>
        </p:nvSpPr>
        <p:spPr>
          <a:xfrm>
            <a:off x="6870212" y="3240880"/>
            <a:ext cx="1067129" cy="534147"/>
          </a:xfrm>
          <a:prstGeom prst="roundRect">
            <a:avLst>
              <a:gd name="adj" fmla="val 24666"/>
            </a:avLst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7647244" y="3127186"/>
            <a:ext cx="796952" cy="398911"/>
          </a:xfrm>
          <a:prstGeom prst="roundRect">
            <a:avLst>
              <a:gd name="adj" fmla="val 26435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823591" y="5337522"/>
            <a:ext cx="516109" cy="493259"/>
          </a:xfrm>
          <a:prstGeom prst="roundRect">
            <a:avLst>
              <a:gd name="adj" fmla="val 24252"/>
            </a:avLst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3107167" y="5601761"/>
            <a:ext cx="775616" cy="493259"/>
          </a:xfrm>
          <a:prstGeom prst="roundRect">
            <a:avLst>
              <a:gd name="adj" fmla="val 24252"/>
            </a:avLst>
          </a:prstGeom>
          <a:solidFill>
            <a:srgbClr val="49B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172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797133" y="155157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6569" r="4635" b="6569"/>
          <a:stretch>
            <a:fillRect/>
          </a:stretch>
        </p:blipFill>
        <p:spPr>
          <a:xfrm>
            <a:off x="2859010" y="1725528"/>
            <a:ext cx="5309630" cy="2769326"/>
          </a:xfrm>
          <a:custGeom>
            <a:avLst/>
            <a:gdLst>
              <a:gd name="connsiteX0" fmla="*/ 261258 w 5309630"/>
              <a:gd name="connsiteY0" fmla="*/ 0 h 2769326"/>
              <a:gd name="connsiteX1" fmla="*/ 5048372 w 5309630"/>
              <a:gd name="connsiteY1" fmla="*/ 0 h 2769326"/>
              <a:gd name="connsiteX2" fmla="*/ 5309630 w 5309630"/>
              <a:gd name="connsiteY2" fmla="*/ 261258 h 2769326"/>
              <a:gd name="connsiteX3" fmla="*/ 5309630 w 5309630"/>
              <a:gd name="connsiteY3" fmla="*/ 2508068 h 2769326"/>
              <a:gd name="connsiteX4" fmla="*/ 5048372 w 5309630"/>
              <a:gd name="connsiteY4" fmla="*/ 2769326 h 2769326"/>
              <a:gd name="connsiteX5" fmla="*/ 261258 w 5309630"/>
              <a:gd name="connsiteY5" fmla="*/ 2769326 h 2769326"/>
              <a:gd name="connsiteX6" fmla="*/ 0 w 5309630"/>
              <a:gd name="connsiteY6" fmla="*/ 2508068 h 2769326"/>
              <a:gd name="connsiteX7" fmla="*/ 0 w 5309630"/>
              <a:gd name="connsiteY7" fmla="*/ 261258 h 2769326"/>
              <a:gd name="connsiteX8" fmla="*/ 261258 w 5309630"/>
              <a:gd name="connsiteY8" fmla="*/ 0 h 276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630" h="2769326">
                <a:moveTo>
                  <a:pt x="261258" y="0"/>
                </a:moveTo>
                <a:lnTo>
                  <a:pt x="5048372" y="0"/>
                </a:lnTo>
                <a:cubicBezTo>
                  <a:pt x="5192661" y="0"/>
                  <a:pt x="5309630" y="116969"/>
                  <a:pt x="5309630" y="261258"/>
                </a:cubicBezTo>
                <a:lnTo>
                  <a:pt x="5309630" y="2508068"/>
                </a:lnTo>
                <a:cubicBezTo>
                  <a:pt x="5309630" y="2652357"/>
                  <a:pt x="5192661" y="2769326"/>
                  <a:pt x="5048372" y="2769326"/>
                </a:cubicBezTo>
                <a:lnTo>
                  <a:pt x="261258" y="2769326"/>
                </a:lnTo>
                <a:cubicBezTo>
                  <a:pt x="116969" y="2769326"/>
                  <a:pt x="0" y="2652357"/>
                  <a:pt x="0" y="2508068"/>
                </a:cubicBezTo>
                <a:lnTo>
                  <a:pt x="0" y="261258"/>
                </a:lnTo>
                <a:cubicBezTo>
                  <a:pt x="0" y="116969"/>
                  <a:pt x="116969" y="0"/>
                  <a:pt x="261258" y="0"/>
                </a:cubicBezTo>
                <a:close/>
              </a:path>
            </a:pathLst>
          </a:cu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 flipH="1">
            <a:off x="2526765" y="1647150"/>
            <a:ext cx="2232290" cy="1056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Hot and Cold Places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2" y="2028796"/>
            <a:ext cx="2874921" cy="37092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84785" y="4710572"/>
            <a:ext cx="4816694" cy="811757"/>
          </a:xfrm>
          <a:prstGeom prst="roundRect">
            <a:avLst>
              <a:gd name="adj" fmla="val 24510"/>
            </a:avLst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This is Mount Kilimanjaro in Tanzania in Africa. </a:t>
            </a:r>
            <a:r>
              <a:rPr lang="en-GB" altLang="en-US" b="1" dirty="0">
                <a:solidFill>
                  <a:schemeClr val="bg1"/>
                </a:solidFill>
              </a:rPr>
              <a:t>Can you see the snow on it?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1" b="40126"/>
          <a:stretch/>
        </p:blipFill>
        <p:spPr>
          <a:xfrm>
            <a:off x="5576349" y="3023950"/>
            <a:ext cx="3109313" cy="147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451511" y="478895"/>
            <a:ext cx="8234151" cy="5945043"/>
          </a:xfrm>
          <a:prstGeom prst="roundRect">
            <a:avLst>
              <a:gd name="adj" fmla="val 2733"/>
            </a:avLst>
          </a:prstGeom>
          <a:gradFill flip="none" rotWithShape="1">
            <a:gsLst>
              <a:gs pos="83000">
                <a:schemeClr val="bg1">
                  <a:alpha val="0"/>
                </a:schemeClr>
              </a:gs>
              <a:gs pos="0">
                <a:srgbClr val="49B6EA"/>
              </a:gs>
              <a:gs pos="62000">
                <a:schemeClr val="bg1">
                  <a:alpha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5025551" y="2079529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8" name="Oval 7"/>
          <p:cNvSpPr/>
          <p:nvPr/>
        </p:nvSpPr>
        <p:spPr>
          <a:xfrm>
            <a:off x="5198696" y="2244626"/>
            <a:ext cx="1985554" cy="1985554"/>
          </a:xfrm>
          <a:prstGeom prst="ellipse">
            <a:avLst/>
          </a:prstGeom>
          <a:solidFill>
            <a:srgbClr val="90C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9B6EA"/>
                </a:solidFill>
              </a:rPr>
              <a:t>North and South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25" y="1891374"/>
            <a:ext cx="2700023" cy="2701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6353" y="1457103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north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1574" y="3052737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6353" y="4591479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south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6" t="14570" r="32644" b="33423"/>
          <a:stretch>
            <a:fillRect/>
          </a:stretch>
        </p:blipFill>
        <p:spPr>
          <a:xfrm>
            <a:off x="1437804" y="2051168"/>
            <a:ext cx="2331843" cy="2331843"/>
          </a:xfrm>
          <a:custGeom>
            <a:avLst/>
            <a:gdLst>
              <a:gd name="connsiteX0" fmla="*/ 1077986 w 2155972"/>
              <a:gd name="connsiteY0" fmla="*/ 0 h 2155972"/>
              <a:gd name="connsiteX1" fmla="*/ 2155972 w 2155972"/>
              <a:gd name="connsiteY1" fmla="*/ 1077986 h 2155972"/>
              <a:gd name="connsiteX2" fmla="*/ 1077986 w 2155972"/>
              <a:gd name="connsiteY2" fmla="*/ 2155972 h 2155972"/>
              <a:gd name="connsiteX3" fmla="*/ 0 w 2155972"/>
              <a:gd name="connsiteY3" fmla="*/ 1077986 h 2155972"/>
              <a:gd name="connsiteX4" fmla="*/ 1077986 w 2155972"/>
              <a:gd name="connsiteY4" fmla="*/ 0 h 21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5972" h="2155972">
                <a:moveTo>
                  <a:pt x="1077986" y="0"/>
                </a:moveTo>
                <a:cubicBezTo>
                  <a:pt x="1673341" y="0"/>
                  <a:pt x="2155972" y="482631"/>
                  <a:pt x="2155972" y="1077986"/>
                </a:cubicBezTo>
                <a:cubicBezTo>
                  <a:pt x="2155972" y="1673341"/>
                  <a:pt x="1673341" y="2155972"/>
                  <a:pt x="1077986" y="2155972"/>
                </a:cubicBezTo>
                <a:cubicBezTo>
                  <a:pt x="482631" y="2155972"/>
                  <a:pt x="0" y="1673341"/>
                  <a:pt x="0" y="1077986"/>
                </a:cubicBezTo>
                <a:cubicBezTo>
                  <a:pt x="0" y="482631"/>
                  <a:pt x="482631" y="0"/>
                  <a:pt x="1077986" y="0"/>
                </a:cubicBezTo>
                <a:close/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315990" y="3060784"/>
            <a:ext cx="20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1407D"/>
                </a:solidFill>
              </a:rPr>
              <a:t>west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8" y="1362631"/>
            <a:ext cx="2591185" cy="371939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122618" y="4049486"/>
            <a:ext cx="1555371" cy="1217209"/>
          </a:xfrm>
          <a:prstGeom prst="straightConnector1">
            <a:avLst/>
          </a:prstGeom>
          <a:ln w="76200">
            <a:solidFill>
              <a:srgbClr val="0076B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42802" y="5220999"/>
            <a:ext cx="6909697" cy="1047718"/>
            <a:chOff x="2613393" y="1951307"/>
            <a:chExt cx="6909697" cy="1115736"/>
          </a:xfrm>
        </p:grpSpPr>
        <p:sp>
          <p:nvSpPr>
            <p:cNvPr id="24" name="Freeform 23"/>
            <p:cNvSpPr/>
            <p:nvPr/>
          </p:nvSpPr>
          <p:spPr>
            <a:xfrm>
              <a:off x="3825380" y="1951307"/>
              <a:ext cx="5697710" cy="1115736"/>
            </a:xfrm>
            <a:custGeom>
              <a:avLst/>
              <a:gdLst>
                <a:gd name="connsiteX0" fmla="*/ 0 w 6090408"/>
                <a:gd name="connsiteY0" fmla="*/ 0 h 1115736"/>
                <a:gd name="connsiteX1" fmla="*/ 4932728 w 6090408"/>
                <a:gd name="connsiteY1" fmla="*/ 0 h 1115736"/>
                <a:gd name="connsiteX2" fmla="*/ 5427678 w 6090408"/>
                <a:gd name="connsiteY2" fmla="*/ 0 h 1115736"/>
                <a:gd name="connsiteX3" fmla="*/ 5511568 w 6090408"/>
                <a:gd name="connsiteY3" fmla="*/ 0 h 1115736"/>
                <a:gd name="connsiteX4" fmla="*/ 6090408 w 6090408"/>
                <a:gd name="connsiteY4" fmla="*/ 557868 h 1115736"/>
                <a:gd name="connsiteX5" fmla="*/ 5511568 w 6090408"/>
                <a:gd name="connsiteY5" fmla="*/ 1115736 h 1115736"/>
                <a:gd name="connsiteX6" fmla="*/ 5427678 w 6090408"/>
                <a:gd name="connsiteY6" fmla="*/ 1115736 h 1115736"/>
                <a:gd name="connsiteX7" fmla="*/ 4932728 w 6090408"/>
                <a:gd name="connsiteY7" fmla="*/ 1115736 h 1115736"/>
                <a:gd name="connsiteX8" fmla="*/ 0 w 6090408"/>
                <a:gd name="connsiteY8" fmla="*/ 1115736 h 111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0408" h="1115736">
                  <a:moveTo>
                    <a:pt x="0" y="0"/>
                  </a:moveTo>
                  <a:lnTo>
                    <a:pt x="4932728" y="0"/>
                  </a:lnTo>
                  <a:lnTo>
                    <a:pt x="5427678" y="0"/>
                  </a:lnTo>
                  <a:lnTo>
                    <a:pt x="5511568" y="0"/>
                  </a:lnTo>
                  <a:cubicBezTo>
                    <a:pt x="5831253" y="0"/>
                    <a:pt x="6090408" y="249766"/>
                    <a:pt x="6090408" y="557868"/>
                  </a:cubicBezTo>
                  <a:cubicBezTo>
                    <a:pt x="6090408" y="865970"/>
                    <a:pt x="5831253" y="1115736"/>
                    <a:pt x="5511568" y="1115736"/>
                  </a:cubicBezTo>
                  <a:lnTo>
                    <a:pt x="5427678" y="1115736"/>
                  </a:lnTo>
                  <a:lnTo>
                    <a:pt x="4932728" y="1115736"/>
                  </a:lnTo>
                  <a:lnTo>
                    <a:pt x="0" y="1115736"/>
                  </a:lnTo>
                  <a:close/>
                </a:path>
              </a:pathLst>
            </a:cu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bg1">
                      <a:lumMod val="95000"/>
                    </a:schemeClr>
                  </a:solidFill>
                </a:rPr>
                <a:t>This is a compass and it explains the direction things are in. Today, we are going to be thinking about north and south.</a:t>
              </a:r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3393" y="1951307"/>
              <a:ext cx="1237625" cy="1115736"/>
            </a:xfrm>
            <a:prstGeom prst="rect">
              <a:avLst/>
            </a:prstGeom>
            <a:solidFill>
              <a:srgbClr val="0076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94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440</TotalTime>
  <Words>408</Words>
  <Application>Microsoft Office PowerPoint</Application>
  <PresentationFormat>On-screen Show (4:3)</PresentationFormat>
  <Paragraphs>40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Twinkl</vt:lpstr>
      <vt:lpstr>Calibri</vt:lpstr>
      <vt:lpstr>Office Theme</vt:lpstr>
      <vt:lpstr>PowerPoint Presentation</vt:lpstr>
      <vt:lpstr>Guess the Word</vt:lpstr>
      <vt:lpstr>Guess the Word</vt:lpstr>
      <vt:lpstr>Continents</vt:lpstr>
      <vt:lpstr>Antarctica</vt:lpstr>
      <vt:lpstr>Hot and Cold Places</vt:lpstr>
      <vt:lpstr>Hot and Cold Places</vt:lpstr>
      <vt:lpstr>Hot and Cold Places</vt:lpstr>
      <vt:lpstr>North and South</vt:lpstr>
      <vt:lpstr>North Pole and South Pole</vt:lpstr>
      <vt:lpstr>Animals From Antarctica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Ashby</dc:creator>
  <cp:lastModifiedBy>Wendy Edwards</cp:lastModifiedBy>
  <cp:revision>79</cp:revision>
  <dcterms:created xsi:type="dcterms:W3CDTF">2020-01-22T10:27:27Z</dcterms:created>
  <dcterms:modified xsi:type="dcterms:W3CDTF">2025-11-10T20:29:59Z</dcterms:modified>
</cp:coreProperties>
</file>