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75" r:id="rId2"/>
    <p:sldId id="278" r:id="rId3"/>
    <p:sldId id="279" r:id="rId4"/>
    <p:sldId id="280" r:id="rId5"/>
    <p:sldId id="293" r:id="rId6"/>
    <p:sldId id="295" r:id="rId7"/>
    <p:sldId id="285" r:id="rId8"/>
    <p:sldId id="286" r:id="rId9"/>
    <p:sldId id="296" r:id="rId10"/>
    <p:sldId id="299" r:id="rId11"/>
    <p:sldId id="298" r:id="rId12"/>
    <p:sldId id="300" r:id="rId13"/>
    <p:sldId id="301" r:id="rId14"/>
    <p:sldId id="267" r:id="rId1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Twinkl" panose="020B0604020202020204" charset="0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6D6D"/>
    <a:srgbClr val="0076B0"/>
    <a:srgbClr val="E6007E"/>
    <a:srgbClr val="E20123"/>
    <a:srgbClr val="F08215"/>
    <a:srgbClr val="90C8E5"/>
    <a:srgbClr val="CC4794"/>
    <a:srgbClr val="BFBFBF"/>
    <a:srgbClr val="232321"/>
    <a:srgbClr val="0140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1363" y="67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31/10/2025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31/10/2025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bbc.co.uk/teach/class-clips-video/pshe-eyfs-ks1-go-jetters-continent-of-north-america/zdqw92p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teach/class-clips-video/pshe-eyfs-ks1-go-jetters-continent-of-north-america/zdqw92p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bbc.co.uk/teach/class-clips-video/pshe-eyfs-ks1-go-jetters-continent-of-north-america/zdqw92p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0960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nip Diagonal Corner Rectangle 14"/>
          <p:cNvSpPr/>
          <p:nvPr/>
        </p:nvSpPr>
        <p:spPr>
          <a:xfrm>
            <a:off x="1792711" y="1881052"/>
            <a:ext cx="6518246" cy="3768858"/>
          </a:xfrm>
          <a:prstGeom prst="snip2DiagRect">
            <a:avLst>
              <a:gd name="adj1" fmla="val 17614"/>
              <a:gd name="adj2" fmla="val 14597"/>
            </a:avLst>
          </a:prstGeom>
          <a:solidFill>
            <a:srgbClr val="6E6D6D"/>
          </a:solidFill>
          <a:ln w="76200" cap="rnd">
            <a:solidFill>
              <a:srgbClr val="6E6D6D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nip Diagonal Corner Rectangle 4"/>
          <p:cNvSpPr/>
          <p:nvPr/>
        </p:nvSpPr>
        <p:spPr>
          <a:xfrm>
            <a:off x="1622894" y="2070151"/>
            <a:ext cx="6518246" cy="3984771"/>
          </a:xfrm>
          <a:prstGeom prst="snip2DiagRect">
            <a:avLst>
              <a:gd name="adj1" fmla="val 15996"/>
              <a:gd name="adj2" fmla="val 14597"/>
            </a:avLst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 w="76200" cap="rnd">
            <a:solidFill>
              <a:srgbClr val="6E6D6D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6B0"/>
                </a:solidFill>
              </a:rPr>
              <a:t>Canada</a:t>
            </a:r>
          </a:p>
        </p:txBody>
      </p:sp>
      <p:grpSp>
        <p:nvGrpSpPr>
          <p:cNvPr id="11" name="Group 10"/>
          <p:cNvGrpSpPr/>
          <p:nvPr/>
        </p:nvGrpSpPr>
        <p:grpSpPr>
          <a:xfrm rot="3172402">
            <a:off x="5087004" y="2686576"/>
            <a:ext cx="469783" cy="469783"/>
            <a:chOff x="7021585" y="1835259"/>
            <a:chExt cx="469783" cy="469783"/>
          </a:xfrm>
        </p:grpSpPr>
        <p:sp>
          <p:nvSpPr>
            <p:cNvPr id="6" name="Oval 5"/>
            <p:cNvSpPr/>
            <p:nvPr/>
          </p:nvSpPr>
          <p:spPr>
            <a:xfrm>
              <a:off x="7021585" y="1835259"/>
              <a:ext cx="469783" cy="469783"/>
            </a:xfrm>
            <a:prstGeom prst="ellipse">
              <a:avLst/>
            </a:prstGeom>
            <a:gradFill flip="none" rotWithShape="1">
              <a:gsLst>
                <a:gs pos="0">
                  <a:srgbClr val="B9B8B8">
                    <a:shade val="30000"/>
                    <a:satMod val="115000"/>
                  </a:srgbClr>
                </a:gs>
                <a:gs pos="50000">
                  <a:srgbClr val="B9B8B8">
                    <a:shade val="67500"/>
                    <a:satMod val="115000"/>
                  </a:srgbClr>
                </a:gs>
                <a:gs pos="100000">
                  <a:srgbClr val="B9B8B8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76200">
              <a:solidFill>
                <a:srgbClr val="6E6D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7256476" y="1940653"/>
              <a:ext cx="0" cy="256637"/>
            </a:xfrm>
            <a:prstGeom prst="line">
              <a:avLst/>
            </a:prstGeom>
            <a:ln w="76200" cap="rnd">
              <a:solidFill>
                <a:srgbClr val="6E6D6D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/>
          <p:cNvCxnSpPr/>
          <p:nvPr/>
        </p:nvCxnSpPr>
        <p:spPr>
          <a:xfrm>
            <a:off x="448489" y="5782488"/>
            <a:ext cx="2817225" cy="0"/>
          </a:xfrm>
          <a:prstGeom prst="line">
            <a:avLst/>
          </a:prstGeom>
          <a:ln w="190500" cmpd="dbl">
            <a:solidFill>
              <a:srgbClr val="6E6D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869573" y="1559421"/>
            <a:ext cx="2817225" cy="0"/>
          </a:xfrm>
          <a:prstGeom prst="line">
            <a:avLst/>
          </a:prstGeom>
          <a:ln w="190500" cmpd="dbl">
            <a:solidFill>
              <a:srgbClr val="F082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"/>
          <a:stretch/>
        </p:blipFill>
        <p:spPr>
          <a:xfrm>
            <a:off x="448489" y="1913640"/>
            <a:ext cx="5932648" cy="450206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 rot="18615515">
            <a:off x="6272385" y="2091881"/>
            <a:ext cx="469783" cy="469783"/>
            <a:chOff x="7021585" y="1835259"/>
            <a:chExt cx="469783" cy="469783"/>
          </a:xfrm>
        </p:grpSpPr>
        <p:sp>
          <p:nvSpPr>
            <p:cNvPr id="13" name="Oval 12"/>
            <p:cNvSpPr/>
            <p:nvPr/>
          </p:nvSpPr>
          <p:spPr>
            <a:xfrm>
              <a:off x="7021585" y="1835259"/>
              <a:ext cx="469783" cy="469783"/>
            </a:xfrm>
            <a:prstGeom prst="ellipse">
              <a:avLst/>
            </a:prstGeom>
            <a:gradFill flip="none" rotWithShape="1">
              <a:gsLst>
                <a:gs pos="0">
                  <a:srgbClr val="B9B8B8">
                    <a:shade val="30000"/>
                    <a:satMod val="115000"/>
                  </a:srgbClr>
                </a:gs>
                <a:gs pos="50000">
                  <a:srgbClr val="B9B8B8">
                    <a:shade val="67500"/>
                    <a:satMod val="115000"/>
                  </a:srgbClr>
                </a:gs>
                <a:gs pos="100000">
                  <a:srgbClr val="B9B8B8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76200">
              <a:solidFill>
                <a:srgbClr val="6E6D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7256476" y="1940653"/>
              <a:ext cx="0" cy="256637"/>
            </a:xfrm>
            <a:prstGeom prst="line">
              <a:avLst/>
            </a:prstGeom>
            <a:ln w="76200" cap="rnd">
              <a:solidFill>
                <a:srgbClr val="6E6D6D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844724" y="1349537"/>
            <a:ext cx="6851115" cy="1252130"/>
            <a:chOff x="3095625" y="2407301"/>
            <a:chExt cx="4187362" cy="1699385"/>
          </a:xfrm>
        </p:grpSpPr>
        <p:sp>
          <p:nvSpPr>
            <p:cNvPr id="21" name="Snip Diagonal Corner Rectangle 20"/>
            <p:cNvSpPr/>
            <p:nvPr/>
          </p:nvSpPr>
          <p:spPr>
            <a:xfrm>
              <a:off x="3095625" y="2407301"/>
              <a:ext cx="4187362" cy="1010110"/>
            </a:xfrm>
            <a:prstGeom prst="snip2DiagRect">
              <a:avLst>
                <a:gd name="adj1" fmla="val 14183"/>
                <a:gd name="adj2" fmla="val 35884"/>
              </a:avLst>
            </a:prstGeom>
            <a:solidFill>
              <a:srgbClr val="6E6D6D"/>
            </a:solidFill>
            <a:ln w="76200" cap="rnd">
              <a:solidFill>
                <a:srgbClr val="6E6D6D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423896" y="2477605"/>
              <a:ext cx="3698330" cy="1629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en-US" dirty="0">
                  <a:solidFill>
                    <a:schemeClr val="bg1"/>
                  </a:solidFill>
                </a:rPr>
                <a:t>Canada is the second largest country in the world! Canada has two official languages: English and French. 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1533" y="2050487"/>
            <a:ext cx="2844776" cy="427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0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426344" y="3374051"/>
            <a:ext cx="8262150" cy="3041498"/>
          </a:xfrm>
          <a:prstGeom prst="roundRect">
            <a:avLst>
              <a:gd name="adj" fmla="val 5261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chemeClr val="accent5">
                  <a:lumMod val="60000"/>
                  <a:lumOff val="40000"/>
                </a:schemeClr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Snip Diagonal Corner Rectangle 14"/>
          <p:cNvSpPr/>
          <p:nvPr/>
        </p:nvSpPr>
        <p:spPr>
          <a:xfrm>
            <a:off x="1792711" y="1881052"/>
            <a:ext cx="6518246" cy="3768858"/>
          </a:xfrm>
          <a:prstGeom prst="snip2DiagRect">
            <a:avLst>
              <a:gd name="adj1" fmla="val 17614"/>
              <a:gd name="adj2" fmla="val 14597"/>
            </a:avLst>
          </a:prstGeom>
          <a:solidFill>
            <a:srgbClr val="6E6D6D"/>
          </a:solidFill>
          <a:ln w="76200" cap="rnd">
            <a:solidFill>
              <a:srgbClr val="6E6D6D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nip Diagonal Corner Rectangle 4"/>
          <p:cNvSpPr/>
          <p:nvPr/>
        </p:nvSpPr>
        <p:spPr>
          <a:xfrm>
            <a:off x="1622894" y="2070151"/>
            <a:ext cx="6518246" cy="3984771"/>
          </a:xfrm>
          <a:prstGeom prst="snip2DiagRect">
            <a:avLst>
              <a:gd name="adj1" fmla="val 15996"/>
              <a:gd name="adj2" fmla="val 14597"/>
            </a:avLst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 w="76200" cap="rnd">
            <a:solidFill>
              <a:srgbClr val="6E6D6D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6B0"/>
                </a:solidFill>
              </a:rPr>
              <a:t>Canada</a:t>
            </a:r>
          </a:p>
        </p:txBody>
      </p:sp>
      <p:grpSp>
        <p:nvGrpSpPr>
          <p:cNvPr id="11" name="Group 10"/>
          <p:cNvGrpSpPr/>
          <p:nvPr/>
        </p:nvGrpSpPr>
        <p:grpSpPr>
          <a:xfrm rot="3172402">
            <a:off x="7905785" y="1937071"/>
            <a:ext cx="469783" cy="469783"/>
            <a:chOff x="7021585" y="1835259"/>
            <a:chExt cx="469783" cy="469783"/>
          </a:xfrm>
        </p:grpSpPr>
        <p:sp>
          <p:nvSpPr>
            <p:cNvPr id="6" name="Oval 5"/>
            <p:cNvSpPr/>
            <p:nvPr/>
          </p:nvSpPr>
          <p:spPr>
            <a:xfrm>
              <a:off x="7021585" y="1835259"/>
              <a:ext cx="469783" cy="469783"/>
            </a:xfrm>
            <a:prstGeom prst="ellipse">
              <a:avLst/>
            </a:prstGeom>
            <a:gradFill flip="none" rotWithShape="1">
              <a:gsLst>
                <a:gs pos="0">
                  <a:srgbClr val="B9B8B8">
                    <a:shade val="30000"/>
                    <a:satMod val="115000"/>
                  </a:srgbClr>
                </a:gs>
                <a:gs pos="50000">
                  <a:srgbClr val="B9B8B8">
                    <a:shade val="67500"/>
                    <a:satMod val="115000"/>
                  </a:srgbClr>
                </a:gs>
                <a:gs pos="100000">
                  <a:srgbClr val="B9B8B8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76200">
              <a:solidFill>
                <a:srgbClr val="6E6D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7256476" y="1940653"/>
              <a:ext cx="0" cy="256637"/>
            </a:xfrm>
            <a:prstGeom prst="line">
              <a:avLst/>
            </a:prstGeom>
            <a:ln w="76200" cap="rnd">
              <a:solidFill>
                <a:srgbClr val="6E6D6D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/>
          <p:cNvCxnSpPr/>
          <p:nvPr/>
        </p:nvCxnSpPr>
        <p:spPr>
          <a:xfrm>
            <a:off x="448489" y="5782488"/>
            <a:ext cx="2817225" cy="0"/>
          </a:xfrm>
          <a:prstGeom prst="line">
            <a:avLst/>
          </a:prstGeom>
          <a:ln w="190500" cmpd="dbl">
            <a:solidFill>
              <a:srgbClr val="6E6D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869573" y="1559421"/>
            <a:ext cx="2817225" cy="0"/>
          </a:xfrm>
          <a:prstGeom prst="line">
            <a:avLst/>
          </a:prstGeom>
          <a:ln w="190500" cmpd="dbl">
            <a:solidFill>
              <a:srgbClr val="F082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North America"/>
          <p:cNvSpPr/>
          <p:nvPr/>
        </p:nvSpPr>
        <p:spPr>
          <a:xfrm>
            <a:off x="706342" y="3751661"/>
            <a:ext cx="5752522" cy="1089983"/>
          </a:xfrm>
          <a:prstGeom prst="roundRect">
            <a:avLst>
              <a:gd name="adj" fmla="val 50000"/>
            </a:avLst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altLang="en-US" dirty="0"/>
              <a:t>The maple leaf on Canada’s flag is the </a:t>
            </a:r>
          </a:p>
          <a:p>
            <a:r>
              <a:rPr lang="en-GB" altLang="en-US" dirty="0"/>
              <a:t>country’s national symbol because it is </a:t>
            </a:r>
          </a:p>
          <a:p>
            <a:r>
              <a:rPr lang="en-GB" altLang="en-US" dirty="0"/>
              <a:t>a distinctive feature of Canada’s nature.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001" y="1513855"/>
            <a:ext cx="2919204" cy="19414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851" y="801702"/>
            <a:ext cx="2520772" cy="5503887"/>
          </a:xfrm>
          <a:prstGeom prst="rect">
            <a:avLst/>
          </a:prstGeom>
        </p:spPr>
      </p:pic>
      <p:sp>
        <p:nvSpPr>
          <p:cNvPr id="27" name="Parallelogram 26"/>
          <p:cNvSpPr/>
          <p:nvPr/>
        </p:nvSpPr>
        <p:spPr>
          <a:xfrm>
            <a:off x="1197887" y="5147811"/>
            <a:ext cx="4102081" cy="1047887"/>
          </a:xfrm>
          <a:prstGeom prst="parallelogram">
            <a:avLst>
              <a:gd name="adj" fmla="val 59089"/>
            </a:avLst>
          </a:prstGeom>
          <a:solidFill>
            <a:srgbClr val="0076B0"/>
          </a:solidFill>
          <a:ln w="76200" cap="rnd">
            <a:solidFill>
              <a:srgbClr val="BFBFB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Toronto is the most populated city in Canada with over 5 million people! </a:t>
            </a:r>
          </a:p>
        </p:txBody>
      </p:sp>
      <p:grpSp>
        <p:nvGrpSpPr>
          <p:cNvPr id="12" name="Group 11"/>
          <p:cNvGrpSpPr/>
          <p:nvPr/>
        </p:nvGrpSpPr>
        <p:grpSpPr>
          <a:xfrm rot="18615515">
            <a:off x="8120856" y="5002233"/>
            <a:ext cx="469783" cy="469783"/>
            <a:chOff x="7021585" y="1835259"/>
            <a:chExt cx="469783" cy="469783"/>
          </a:xfrm>
        </p:grpSpPr>
        <p:sp>
          <p:nvSpPr>
            <p:cNvPr id="13" name="Oval 12"/>
            <p:cNvSpPr/>
            <p:nvPr/>
          </p:nvSpPr>
          <p:spPr>
            <a:xfrm>
              <a:off x="7021585" y="1835259"/>
              <a:ext cx="469783" cy="469783"/>
            </a:xfrm>
            <a:prstGeom prst="ellipse">
              <a:avLst/>
            </a:prstGeom>
            <a:gradFill flip="none" rotWithShape="1">
              <a:gsLst>
                <a:gs pos="0">
                  <a:srgbClr val="B9B8B8">
                    <a:shade val="30000"/>
                    <a:satMod val="115000"/>
                  </a:srgbClr>
                </a:gs>
                <a:gs pos="50000">
                  <a:srgbClr val="B9B8B8">
                    <a:shade val="67500"/>
                    <a:satMod val="115000"/>
                  </a:srgbClr>
                </a:gs>
                <a:gs pos="100000">
                  <a:srgbClr val="B9B8B8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76200">
              <a:solidFill>
                <a:srgbClr val="6E6D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7256476" y="1940653"/>
              <a:ext cx="0" cy="256637"/>
            </a:xfrm>
            <a:prstGeom prst="line">
              <a:avLst/>
            </a:prstGeom>
            <a:ln w="76200" cap="rnd">
              <a:solidFill>
                <a:srgbClr val="6E6D6D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 rot="3172402">
            <a:off x="1888109" y="1335586"/>
            <a:ext cx="469783" cy="469783"/>
            <a:chOff x="7021585" y="1835259"/>
            <a:chExt cx="469783" cy="469783"/>
          </a:xfrm>
        </p:grpSpPr>
        <p:sp>
          <p:nvSpPr>
            <p:cNvPr id="29" name="Oval 28"/>
            <p:cNvSpPr/>
            <p:nvPr/>
          </p:nvSpPr>
          <p:spPr>
            <a:xfrm>
              <a:off x="7021585" y="1835259"/>
              <a:ext cx="469783" cy="469783"/>
            </a:xfrm>
            <a:prstGeom prst="ellipse">
              <a:avLst/>
            </a:prstGeom>
            <a:gradFill flip="none" rotWithShape="1">
              <a:gsLst>
                <a:gs pos="0">
                  <a:srgbClr val="B9B8B8">
                    <a:shade val="30000"/>
                    <a:satMod val="115000"/>
                  </a:srgbClr>
                </a:gs>
                <a:gs pos="50000">
                  <a:srgbClr val="B9B8B8">
                    <a:shade val="67500"/>
                    <a:satMod val="115000"/>
                  </a:srgbClr>
                </a:gs>
                <a:gs pos="100000">
                  <a:srgbClr val="B9B8B8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76200">
              <a:solidFill>
                <a:srgbClr val="6E6D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7256476" y="1940653"/>
              <a:ext cx="0" cy="256637"/>
            </a:xfrm>
            <a:prstGeom prst="line">
              <a:avLst/>
            </a:prstGeom>
            <a:ln w="76200" cap="rnd">
              <a:solidFill>
                <a:srgbClr val="6E6D6D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0159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9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9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426344" y="3374051"/>
            <a:ext cx="8262150" cy="3041498"/>
          </a:xfrm>
          <a:prstGeom prst="roundRect">
            <a:avLst>
              <a:gd name="adj" fmla="val 5261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chemeClr val="accent5">
                  <a:lumMod val="60000"/>
                  <a:lumOff val="40000"/>
                </a:schemeClr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Snip Diagonal Corner Rectangle 14"/>
          <p:cNvSpPr/>
          <p:nvPr/>
        </p:nvSpPr>
        <p:spPr>
          <a:xfrm>
            <a:off x="1792711" y="1881052"/>
            <a:ext cx="6518246" cy="3768858"/>
          </a:xfrm>
          <a:prstGeom prst="snip2DiagRect">
            <a:avLst>
              <a:gd name="adj1" fmla="val 17614"/>
              <a:gd name="adj2" fmla="val 14597"/>
            </a:avLst>
          </a:prstGeom>
          <a:solidFill>
            <a:srgbClr val="6E6D6D"/>
          </a:solidFill>
          <a:ln w="76200" cap="rnd">
            <a:solidFill>
              <a:srgbClr val="6E6D6D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nip Diagonal Corner Rectangle 4"/>
          <p:cNvSpPr/>
          <p:nvPr/>
        </p:nvSpPr>
        <p:spPr>
          <a:xfrm>
            <a:off x="1622894" y="2070151"/>
            <a:ext cx="6518246" cy="3984771"/>
          </a:xfrm>
          <a:prstGeom prst="snip2DiagRect">
            <a:avLst>
              <a:gd name="adj1" fmla="val 15996"/>
              <a:gd name="adj2" fmla="val 14597"/>
            </a:avLst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 w="76200" cap="rnd">
            <a:solidFill>
              <a:srgbClr val="6E6D6D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6B0"/>
                </a:solidFill>
              </a:rPr>
              <a:t>Banff National Park</a:t>
            </a:r>
          </a:p>
        </p:txBody>
      </p:sp>
      <p:grpSp>
        <p:nvGrpSpPr>
          <p:cNvPr id="11" name="Group 10"/>
          <p:cNvGrpSpPr/>
          <p:nvPr/>
        </p:nvGrpSpPr>
        <p:grpSpPr>
          <a:xfrm rot="3172402">
            <a:off x="7934338" y="1994232"/>
            <a:ext cx="469783" cy="469783"/>
            <a:chOff x="7021585" y="1835259"/>
            <a:chExt cx="469783" cy="469783"/>
          </a:xfrm>
        </p:grpSpPr>
        <p:sp>
          <p:nvSpPr>
            <p:cNvPr id="6" name="Oval 5"/>
            <p:cNvSpPr/>
            <p:nvPr/>
          </p:nvSpPr>
          <p:spPr>
            <a:xfrm>
              <a:off x="7021585" y="1835259"/>
              <a:ext cx="469783" cy="469783"/>
            </a:xfrm>
            <a:prstGeom prst="ellipse">
              <a:avLst/>
            </a:prstGeom>
            <a:gradFill flip="none" rotWithShape="1">
              <a:gsLst>
                <a:gs pos="0">
                  <a:srgbClr val="B9B8B8">
                    <a:shade val="30000"/>
                    <a:satMod val="115000"/>
                  </a:srgbClr>
                </a:gs>
                <a:gs pos="50000">
                  <a:srgbClr val="B9B8B8">
                    <a:shade val="67500"/>
                    <a:satMod val="115000"/>
                  </a:srgbClr>
                </a:gs>
                <a:gs pos="100000">
                  <a:srgbClr val="B9B8B8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76200">
              <a:solidFill>
                <a:srgbClr val="6E6D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7256476" y="1940653"/>
              <a:ext cx="0" cy="256637"/>
            </a:xfrm>
            <a:prstGeom prst="line">
              <a:avLst/>
            </a:prstGeom>
            <a:ln w="76200" cap="rnd">
              <a:solidFill>
                <a:srgbClr val="6E6D6D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/>
          <p:cNvCxnSpPr/>
          <p:nvPr/>
        </p:nvCxnSpPr>
        <p:spPr>
          <a:xfrm>
            <a:off x="5869573" y="1559421"/>
            <a:ext cx="2817225" cy="0"/>
          </a:xfrm>
          <a:prstGeom prst="line">
            <a:avLst/>
          </a:prstGeom>
          <a:ln w="190500" cmpd="dbl">
            <a:solidFill>
              <a:srgbClr val="F082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 rot="18615515">
            <a:off x="7985636" y="4190795"/>
            <a:ext cx="469783" cy="469783"/>
            <a:chOff x="7021585" y="1835259"/>
            <a:chExt cx="469783" cy="469783"/>
          </a:xfrm>
        </p:grpSpPr>
        <p:sp>
          <p:nvSpPr>
            <p:cNvPr id="13" name="Oval 12"/>
            <p:cNvSpPr/>
            <p:nvPr/>
          </p:nvSpPr>
          <p:spPr>
            <a:xfrm>
              <a:off x="7021585" y="1835259"/>
              <a:ext cx="469783" cy="469783"/>
            </a:xfrm>
            <a:prstGeom prst="ellipse">
              <a:avLst/>
            </a:prstGeom>
            <a:gradFill flip="none" rotWithShape="1">
              <a:gsLst>
                <a:gs pos="0">
                  <a:srgbClr val="B9B8B8">
                    <a:shade val="30000"/>
                    <a:satMod val="115000"/>
                  </a:srgbClr>
                </a:gs>
                <a:gs pos="50000">
                  <a:srgbClr val="B9B8B8">
                    <a:shade val="67500"/>
                    <a:satMod val="115000"/>
                  </a:srgbClr>
                </a:gs>
                <a:gs pos="100000">
                  <a:srgbClr val="B9B8B8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76200">
              <a:solidFill>
                <a:srgbClr val="6E6D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7256476" y="1940653"/>
              <a:ext cx="0" cy="256637"/>
            </a:xfrm>
            <a:prstGeom prst="line">
              <a:avLst/>
            </a:prstGeom>
            <a:ln w="76200" cap="rnd">
              <a:solidFill>
                <a:srgbClr val="6E6D6D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/>
          <p:cNvCxnSpPr/>
          <p:nvPr/>
        </p:nvCxnSpPr>
        <p:spPr>
          <a:xfrm>
            <a:off x="5155228" y="3722244"/>
            <a:ext cx="2724417" cy="0"/>
          </a:xfrm>
          <a:prstGeom prst="line">
            <a:avLst/>
          </a:prstGeom>
          <a:ln w="190500" cmpd="dbl">
            <a:solidFill>
              <a:srgbClr val="0076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7" t="3825" r="4934" b="3085"/>
          <a:stretch>
            <a:fillRect/>
          </a:stretch>
        </p:blipFill>
        <p:spPr>
          <a:xfrm>
            <a:off x="1191862" y="1565077"/>
            <a:ext cx="4147703" cy="2398207"/>
          </a:xfrm>
          <a:custGeom>
            <a:avLst/>
            <a:gdLst>
              <a:gd name="connsiteX0" fmla="*/ 422420 w 4147703"/>
              <a:gd name="connsiteY0" fmla="*/ 0 h 2398207"/>
              <a:gd name="connsiteX1" fmla="*/ 3797637 w 4147703"/>
              <a:gd name="connsiteY1" fmla="*/ 0 h 2398207"/>
              <a:gd name="connsiteX2" fmla="*/ 4147703 w 4147703"/>
              <a:gd name="connsiteY2" fmla="*/ 350066 h 2398207"/>
              <a:gd name="connsiteX3" fmla="*/ 4147703 w 4147703"/>
              <a:gd name="connsiteY3" fmla="*/ 1975787 h 2398207"/>
              <a:gd name="connsiteX4" fmla="*/ 3725283 w 4147703"/>
              <a:gd name="connsiteY4" fmla="*/ 2398207 h 2398207"/>
              <a:gd name="connsiteX5" fmla="*/ 350066 w 4147703"/>
              <a:gd name="connsiteY5" fmla="*/ 2398207 h 2398207"/>
              <a:gd name="connsiteX6" fmla="*/ 0 w 4147703"/>
              <a:gd name="connsiteY6" fmla="*/ 2048141 h 2398207"/>
              <a:gd name="connsiteX7" fmla="*/ 0 w 4147703"/>
              <a:gd name="connsiteY7" fmla="*/ 422420 h 2398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47703" h="2398207">
                <a:moveTo>
                  <a:pt x="422420" y="0"/>
                </a:moveTo>
                <a:lnTo>
                  <a:pt x="3797637" y="0"/>
                </a:lnTo>
                <a:lnTo>
                  <a:pt x="4147703" y="350066"/>
                </a:lnTo>
                <a:lnTo>
                  <a:pt x="4147703" y="1975787"/>
                </a:lnTo>
                <a:lnTo>
                  <a:pt x="3725283" y="2398207"/>
                </a:lnTo>
                <a:lnTo>
                  <a:pt x="350066" y="2398207"/>
                </a:lnTo>
                <a:lnTo>
                  <a:pt x="0" y="2048141"/>
                </a:lnTo>
                <a:lnTo>
                  <a:pt x="0" y="422420"/>
                </a:lnTo>
                <a:close/>
              </a:path>
            </a:pathLst>
          </a:custGeom>
          <a:ln w="76200" cap="rnd">
            <a:solidFill>
              <a:srgbClr val="6E6D6D"/>
            </a:solidFill>
          </a:ln>
        </p:spPr>
      </p:pic>
      <p:sp>
        <p:nvSpPr>
          <p:cNvPr id="25" name="North America"/>
          <p:cNvSpPr/>
          <p:nvPr/>
        </p:nvSpPr>
        <p:spPr>
          <a:xfrm>
            <a:off x="570311" y="4115116"/>
            <a:ext cx="5211072" cy="1467880"/>
          </a:xfrm>
          <a:prstGeom prst="roundRect">
            <a:avLst>
              <a:gd name="adj" fmla="val 28276"/>
            </a:avLst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latin typeface="Twinkl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Canada’s oldest national park is in Alberta, in the Rocky Mountains. People come here to visit the beautiful scenery including Moraine Lake, Lake Louise and Mount </a:t>
            </a:r>
            <a:r>
              <a:rPr lang="en-GB" dirty="0" err="1">
                <a:latin typeface="Twinkl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Norquay</a:t>
            </a:r>
            <a:r>
              <a:rPr lang="en-GB" dirty="0">
                <a:latin typeface="Twinkl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altLang="en-US" dirty="0"/>
          </a:p>
        </p:txBody>
      </p:sp>
      <p:sp>
        <p:nvSpPr>
          <p:cNvPr id="27" name="Parallelogram 26"/>
          <p:cNvSpPr/>
          <p:nvPr/>
        </p:nvSpPr>
        <p:spPr>
          <a:xfrm>
            <a:off x="4740821" y="5232047"/>
            <a:ext cx="3739953" cy="1047887"/>
          </a:xfrm>
          <a:prstGeom prst="parallelogram">
            <a:avLst>
              <a:gd name="adj" fmla="val 59089"/>
            </a:avLst>
          </a:prstGeom>
          <a:solidFill>
            <a:srgbClr val="0076B0"/>
          </a:solidFill>
          <a:ln w="76200" cap="rnd">
            <a:solidFill>
              <a:srgbClr val="BFBFB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Tourists enjoy skiing, kayaking, cycling and hiking here.</a:t>
            </a:r>
            <a:endParaRPr lang="en-US" dirty="0"/>
          </a:p>
        </p:txBody>
      </p:sp>
      <p:sp>
        <p:nvSpPr>
          <p:cNvPr id="23" name="North America"/>
          <p:cNvSpPr/>
          <p:nvPr/>
        </p:nvSpPr>
        <p:spPr>
          <a:xfrm>
            <a:off x="5165060" y="2516699"/>
            <a:ext cx="1865225" cy="494962"/>
          </a:xfrm>
          <a:prstGeom prst="roundRect">
            <a:avLst>
              <a:gd name="adj" fmla="val 50000"/>
            </a:avLst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chemeClr val="bg1"/>
                </a:solidFill>
              </a:rPr>
              <a:t>Moraine Lake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5385579" y="3314479"/>
            <a:ext cx="1644706" cy="0"/>
          </a:xfrm>
          <a:prstGeom prst="line">
            <a:avLst/>
          </a:prstGeom>
          <a:ln w="190500" cmpd="dbl">
            <a:solidFill>
              <a:srgbClr val="6E6D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532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426344" y="3374051"/>
            <a:ext cx="8262150" cy="3041498"/>
          </a:xfrm>
          <a:prstGeom prst="roundRect">
            <a:avLst>
              <a:gd name="adj" fmla="val 5261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chemeClr val="accent5">
                  <a:lumMod val="60000"/>
                  <a:lumOff val="40000"/>
                </a:schemeClr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Snip Diagonal Corner Rectangle 14"/>
          <p:cNvSpPr/>
          <p:nvPr/>
        </p:nvSpPr>
        <p:spPr>
          <a:xfrm>
            <a:off x="1792711" y="1881052"/>
            <a:ext cx="6518246" cy="3768858"/>
          </a:xfrm>
          <a:prstGeom prst="snip2DiagRect">
            <a:avLst>
              <a:gd name="adj1" fmla="val 17614"/>
              <a:gd name="adj2" fmla="val 14597"/>
            </a:avLst>
          </a:prstGeom>
          <a:solidFill>
            <a:srgbClr val="6E6D6D"/>
          </a:solidFill>
          <a:ln w="76200" cap="rnd">
            <a:solidFill>
              <a:srgbClr val="6E6D6D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nip Diagonal Corner Rectangle 4"/>
          <p:cNvSpPr/>
          <p:nvPr/>
        </p:nvSpPr>
        <p:spPr>
          <a:xfrm>
            <a:off x="1622894" y="2070151"/>
            <a:ext cx="6518246" cy="3984771"/>
          </a:xfrm>
          <a:prstGeom prst="snip2DiagRect">
            <a:avLst>
              <a:gd name="adj1" fmla="val 15996"/>
              <a:gd name="adj2" fmla="val 14597"/>
            </a:avLst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 w="76200" cap="rnd">
            <a:solidFill>
              <a:srgbClr val="6E6D6D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6B0"/>
                </a:solidFill>
              </a:rPr>
              <a:t>Mexico</a:t>
            </a:r>
          </a:p>
        </p:txBody>
      </p:sp>
      <p:grpSp>
        <p:nvGrpSpPr>
          <p:cNvPr id="11" name="Group 10"/>
          <p:cNvGrpSpPr/>
          <p:nvPr/>
        </p:nvGrpSpPr>
        <p:grpSpPr>
          <a:xfrm rot="3172402">
            <a:off x="7934338" y="1994232"/>
            <a:ext cx="469783" cy="469783"/>
            <a:chOff x="7021585" y="1835259"/>
            <a:chExt cx="469783" cy="469783"/>
          </a:xfrm>
        </p:grpSpPr>
        <p:sp>
          <p:nvSpPr>
            <p:cNvPr id="6" name="Oval 5"/>
            <p:cNvSpPr/>
            <p:nvPr/>
          </p:nvSpPr>
          <p:spPr>
            <a:xfrm>
              <a:off x="7021585" y="1835259"/>
              <a:ext cx="469783" cy="469783"/>
            </a:xfrm>
            <a:prstGeom prst="ellipse">
              <a:avLst/>
            </a:prstGeom>
            <a:gradFill flip="none" rotWithShape="1">
              <a:gsLst>
                <a:gs pos="0">
                  <a:srgbClr val="B9B8B8">
                    <a:shade val="30000"/>
                    <a:satMod val="115000"/>
                  </a:srgbClr>
                </a:gs>
                <a:gs pos="50000">
                  <a:srgbClr val="B9B8B8">
                    <a:shade val="67500"/>
                    <a:satMod val="115000"/>
                  </a:srgbClr>
                </a:gs>
                <a:gs pos="100000">
                  <a:srgbClr val="B9B8B8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76200">
              <a:solidFill>
                <a:srgbClr val="6E6D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7256476" y="1940653"/>
              <a:ext cx="0" cy="256637"/>
            </a:xfrm>
            <a:prstGeom prst="line">
              <a:avLst/>
            </a:prstGeom>
            <a:ln w="76200" cap="rnd">
              <a:solidFill>
                <a:srgbClr val="6E6D6D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/>
          <p:cNvCxnSpPr/>
          <p:nvPr/>
        </p:nvCxnSpPr>
        <p:spPr>
          <a:xfrm>
            <a:off x="5869573" y="1559421"/>
            <a:ext cx="2817225" cy="0"/>
          </a:xfrm>
          <a:prstGeom prst="line">
            <a:avLst/>
          </a:prstGeom>
          <a:ln w="190500" cmpd="dbl">
            <a:solidFill>
              <a:srgbClr val="F082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 rot="18615515">
            <a:off x="7985636" y="4190795"/>
            <a:ext cx="469783" cy="469783"/>
            <a:chOff x="7021585" y="1835259"/>
            <a:chExt cx="469783" cy="469783"/>
          </a:xfrm>
        </p:grpSpPr>
        <p:sp>
          <p:nvSpPr>
            <p:cNvPr id="13" name="Oval 12"/>
            <p:cNvSpPr/>
            <p:nvPr/>
          </p:nvSpPr>
          <p:spPr>
            <a:xfrm>
              <a:off x="7021585" y="1835259"/>
              <a:ext cx="469783" cy="469783"/>
            </a:xfrm>
            <a:prstGeom prst="ellipse">
              <a:avLst/>
            </a:prstGeom>
            <a:gradFill flip="none" rotWithShape="1">
              <a:gsLst>
                <a:gs pos="0">
                  <a:srgbClr val="B9B8B8">
                    <a:shade val="30000"/>
                    <a:satMod val="115000"/>
                  </a:srgbClr>
                </a:gs>
                <a:gs pos="50000">
                  <a:srgbClr val="B9B8B8">
                    <a:shade val="67500"/>
                    <a:satMod val="115000"/>
                  </a:srgbClr>
                </a:gs>
                <a:gs pos="100000">
                  <a:srgbClr val="B9B8B8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76200">
              <a:solidFill>
                <a:srgbClr val="6E6D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7256476" y="1940653"/>
              <a:ext cx="0" cy="256637"/>
            </a:xfrm>
            <a:prstGeom prst="line">
              <a:avLst/>
            </a:prstGeom>
            <a:ln w="76200" cap="rnd">
              <a:solidFill>
                <a:srgbClr val="6E6D6D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/>
          <p:cNvCxnSpPr/>
          <p:nvPr/>
        </p:nvCxnSpPr>
        <p:spPr>
          <a:xfrm>
            <a:off x="5155228" y="3722244"/>
            <a:ext cx="2724417" cy="0"/>
          </a:xfrm>
          <a:prstGeom prst="line">
            <a:avLst/>
          </a:prstGeom>
          <a:ln w="190500" cmpd="dbl">
            <a:solidFill>
              <a:srgbClr val="0076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385579" y="3314479"/>
            <a:ext cx="1644706" cy="0"/>
          </a:xfrm>
          <a:prstGeom prst="line">
            <a:avLst/>
          </a:prstGeom>
          <a:ln w="190500" cmpd="dbl">
            <a:solidFill>
              <a:srgbClr val="6E6D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arallelogram 26"/>
          <p:cNvSpPr/>
          <p:nvPr/>
        </p:nvSpPr>
        <p:spPr>
          <a:xfrm>
            <a:off x="576950" y="4716276"/>
            <a:ext cx="4762708" cy="1476192"/>
          </a:xfrm>
          <a:prstGeom prst="parallelogram">
            <a:avLst>
              <a:gd name="adj" fmla="val 59089"/>
            </a:avLst>
          </a:prstGeom>
          <a:solidFill>
            <a:srgbClr val="0076B0"/>
          </a:solidFill>
          <a:ln w="76200" cap="rnd">
            <a:solidFill>
              <a:srgbClr val="BFBFB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El Castillo is the name given to the large pyramid temple there which has many steps on each side of the building.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553" y="1484275"/>
            <a:ext cx="6103552" cy="4475938"/>
          </a:xfrm>
          <a:prstGeom prst="rect">
            <a:avLst/>
          </a:prstGeom>
        </p:spPr>
      </p:pic>
      <p:sp>
        <p:nvSpPr>
          <p:cNvPr id="25" name="North America"/>
          <p:cNvSpPr/>
          <p:nvPr/>
        </p:nvSpPr>
        <p:spPr>
          <a:xfrm>
            <a:off x="532806" y="1287917"/>
            <a:ext cx="8018772" cy="1370654"/>
          </a:xfrm>
          <a:prstGeom prst="roundRect">
            <a:avLst>
              <a:gd name="adj" fmla="val 28276"/>
            </a:avLst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err="1"/>
              <a:t>Chichen</a:t>
            </a:r>
            <a:r>
              <a:rPr lang="en-GB" dirty="0"/>
              <a:t> Itza was a large city built by the Maya people. </a:t>
            </a: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The ancient Maya were a civilisation that lived long ago in parts of North America. This landmark is </a:t>
            </a:r>
            <a:r>
              <a:rPr lang="en-GB" dirty="0"/>
              <a:t>one of the world’s most visited archaeological sites. </a:t>
            </a:r>
            <a:r>
              <a:rPr lang="en-GB" b="1" dirty="0"/>
              <a:t>It is over 1,000 years old.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" t="11092" r="2592" b="5000"/>
          <a:stretch>
            <a:fillRect/>
          </a:stretch>
        </p:blipFill>
        <p:spPr>
          <a:xfrm>
            <a:off x="715993" y="2694199"/>
            <a:ext cx="3465602" cy="2003815"/>
          </a:xfrm>
          <a:custGeom>
            <a:avLst/>
            <a:gdLst>
              <a:gd name="connsiteX0" fmla="*/ 352952 w 3465602"/>
              <a:gd name="connsiteY0" fmla="*/ 0 h 2003815"/>
              <a:gd name="connsiteX1" fmla="*/ 3173105 w 3465602"/>
              <a:gd name="connsiteY1" fmla="*/ 0 h 2003815"/>
              <a:gd name="connsiteX2" fmla="*/ 3465602 w 3465602"/>
              <a:gd name="connsiteY2" fmla="*/ 292497 h 2003815"/>
              <a:gd name="connsiteX3" fmla="*/ 3465602 w 3465602"/>
              <a:gd name="connsiteY3" fmla="*/ 1650863 h 2003815"/>
              <a:gd name="connsiteX4" fmla="*/ 3112650 w 3465602"/>
              <a:gd name="connsiteY4" fmla="*/ 2003815 h 2003815"/>
              <a:gd name="connsiteX5" fmla="*/ 292497 w 3465602"/>
              <a:gd name="connsiteY5" fmla="*/ 2003815 h 2003815"/>
              <a:gd name="connsiteX6" fmla="*/ 0 w 3465602"/>
              <a:gd name="connsiteY6" fmla="*/ 1711318 h 2003815"/>
              <a:gd name="connsiteX7" fmla="*/ 0 w 3465602"/>
              <a:gd name="connsiteY7" fmla="*/ 352952 h 2003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65602" h="2003815">
                <a:moveTo>
                  <a:pt x="352952" y="0"/>
                </a:moveTo>
                <a:lnTo>
                  <a:pt x="3173105" y="0"/>
                </a:lnTo>
                <a:lnTo>
                  <a:pt x="3465602" y="292497"/>
                </a:lnTo>
                <a:lnTo>
                  <a:pt x="3465602" y="1650863"/>
                </a:lnTo>
                <a:lnTo>
                  <a:pt x="3112650" y="2003815"/>
                </a:lnTo>
                <a:lnTo>
                  <a:pt x="292497" y="2003815"/>
                </a:lnTo>
                <a:lnTo>
                  <a:pt x="0" y="1711318"/>
                </a:lnTo>
                <a:lnTo>
                  <a:pt x="0" y="352952"/>
                </a:lnTo>
                <a:close/>
              </a:path>
            </a:pathLst>
          </a:custGeom>
          <a:ln w="76200">
            <a:solidFill>
              <a:srgbClr val="6E6D6D"/>
            </a:solidFill>
          </a:ln>
        </p:spPr>
      </p:pic>
    </p:spTree>
    <p:extLst>
      <p:ext uri="{BB962C8B-B14F-4D97-AF65-F5344CB8AC3E}">
        <p14:creationId xmlns:p14="http://schemas.microsoft.com/office/powerpoint/2010/main" val="177759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6B0"/>
                </a:solidFill>
              </a:rPr>
              <a:t>What Is a Continent?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8"/>
          <a:stretch/>
        </p:blipFill>
        <p:spPr>
          <a:xfrm>
            <a:off x="704675" y="2282401"/>
            <a:ext cx="7508147" cy="413201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73256" y="1310624"/>
            <a:ext cx="6395079" cy="1088676"/>
          </a:xfrm>
          <a:prstGeom prst="roundRect">
            <a:avLst>
              <a:gd name="adj" fmla="val 26077"/>
            </a:avLst>
          </a:prstGeom>
          <a:solidFill>
            <a:srgbClr val="0076B0"/>
          </a:solidFill>
          <a:ln w="76200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1700" dirty="0"/>
              <a:t>Here are the seven continents of Planet Earth. A continent is a massive piece of land that is often separated from other areas of land by water, or another feature, such as mountains.</a:t>
            </a:r>
            <a:endParaRPr lang="en-GB" sz="1700" dirty="0"/>
          </a:p>
        </p:txBody>
      </p:sp>
      <p:grpSp>
        <p:nvGrpSpPr>
          <p:cNvPr id="9" name="Group 8"/>
          <p:cNvGrpSpPr/>
          <p:nvPr/>
        </p:nvGrpSpPr>
        <p:grpSpPr>
          <a:xfrm>
            <a:off x="6712618" y="1757988"/>
            <a:ext cx="1880901" cy="1880901"/>
            <a:chOff x="6518246" y="1473201"/>
            <a:chExt cx="1880901" cy="1880901"/>
          </a:xfrm>
        </p:grpSpPr>
        <p:sp>
          <p:nvSpPr>
            <p:cNvPr id="6" name="Oval 5"/>
            <p:cNvSpPr/>
            <p:nvPr/>
          </p:nvSpPr>
          <p:spPr>
            <a:xfrm>
              <a:off x="6518246" y="1473201"/>
              <a:ext cx="1880901" cy="1880901"/>
            </a:xfrm>
            <a:prstGeom prst="ellipse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  <a:gs pos="0">
                  <a:schemeClr val="tx1">
                    <a:lumMod val="75000"/>
                    <a:lumOff val="25000"/>
                  </a:schemeClr>
                </a:gs>
              </a:gsLst>
              <a:lin ang="16200000" scaled="1"/>
            </a:gradFill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205"/>
            <a:stretch>
              <a:fillRect/>
            </a:stretch>
          </p:blipFill>
          <p:spPr>
            <a:xfrm>
              <a:off x="6846042" y="1572116"/>
              <a:ext cx="1232005" cy="1749553"/>
            </a:xfrm>
            <a:custGeom>
              <a:avLst/>
              <a:gdLst>
                <a:gd name="connsiteX0" fmla="*/ 500515 w 2533556"/>
                <a:gd name="connsiteY0" fmla="*/ 0 h 3597867"/>
                <a:gd name="connsiteX1" fmla="*/ 2033044 w 2533556"/>
                <a:gd name="connsiteY1" fmla="*/ 0 h 3597867"/>
                <a:gd name="connsiteX2" fmla="*/ 2163400 w 2533556"/>
                <a:gd name="connsiteY2" fmla="*/ 62796 h 3597867"/>
                <a:gd name="connsiteX3" fmla="*/ 2463303 w 2533556"/>
                <a:gd name="connsiteY3" fmla="*/ 265304 h 3597867"/>
                <a:gd name="connsiteX4" fmla="*/ 2533556 w 2533556"/>
                <a:gd name="connsiteY4" fmla="*/ 329155 h 3597867"/>
                <a:gd name="connsiteX5" fmla="*/ 2533556 w 2533556"/>
                <a:gd name="connsiteY5" fmla="*/ 3104476 h 3597867"/>
                <a:gd name="connsiteX6" fmla="*/ 2463303 w 2533556"/>
                <a:gd name="connsiteY6" fmla="*/ 3168326 h 3597867"/>
                <a:gd name="connsiteX7" fmla="*/ 1266779 w 2533556"/>
                <a:gd name="connsiteY7" fmla="*/ 3597867 h 3597867"/>
                <a:gd name="connsiteX8" fmla="*/ 70256 w 2533556"/>
                <a:gd name="connsiteY8" fmla="*/ 3168326 h 3597867"/>
                <a:gd name="connsiteX9" fmla="*/ 0 w 2533556"/>
                <a:gd name="connsiteY9" fmla="*/ 3104474 h 3597867"/>
                <a:gd name="connsiteX10" fmla="*/ 0 w 2533556"/>
                <a:gd name="connsiteY10" fmla="*/ 329156 h 3597867"/>
                <a:gd name="connsiteX11" fmla="*/ 70256 w 2533556"/>
                <a:gd name="connsiteY11" fmla="*/ 265304 h 3597867"/>
                <a:gd name="connsiteX12" fmla="*/ 370158 w 2533556"/>
                <a:gd name="connsiteY12" fmla="*/ 62796 h 359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33556" h="3597867">
                  <a:moveTo>
                    <a:pt x="500515" y="0"/>
                  </a:moveTo>
                  <a:lnTo>
                    <a:pt x="2033044" y="0"/>
                  </a:lnTo>
                  <a:lnTo>
                    <a:pt x="2163400" y="62796"/>
                  </a:lnTo>
                  <a:cubicBezTo>
                    <a:pt x="2270013" y="120712"/>
                    <a:pt x="2370401" y="188635"/>
                    <a:pt x="2463303" y="265304"/>
                  </a:cubicBezTo>
                  <a:lnTo>
                    <a:pt x="2533556" y="329155"/>
                  </a:lnTo>
                  <a:lnTo>
                    <a:pt x="2533556" y="3104476"/>
                  </a:lnTo>
                  <a:lnTo>
                    <a:pt x="2463303" y="3168326"/>
                  </a:lnTo>
                  <a:cubicBezTo>
                    <a:pt x="2138146" y="3436669"/>
                    <a:pt x="1721287" y="3597867"/>
                    <a:pt x="1266779" y="3597867"/>
                  </a:cubicBezTo>
                  <a:cubicBezTo>
                    <a:pt x="812271" y="3597867"/>
                    <a:pt x="395412" y="3436669"/>
                    <a:pt x="70256" y="3168326"/>
                  </a:cubicBezTo>
                  <a:lnTo>
                    <a:pt x="0" y="3104474"/>
                  </a:lnTo>
                  <a:lnTo>
                    <a:pt x="0" y="329156"/>
                  </a:lnTo>
                  <a:lnTo>
                    <a:pt x="70256" y="265304"/>
                  </a:lnTo>
                  <a:cubicBezTo>
                    <a:pt x="163158" y="188635"/>
                    <a:pt x="263545" y="120712"/>
                    <a:pt x="370158" y="62796"/>
                  </a:cubicBezTo>
                  <a:close/>
                </a:path>
              </a:pathLst>
            </a:cu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6336" y="1306081"/>
            <a:ext cx="813465" cy="8143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154" y="5336717"/>
            <a:ext cx="574485" cy="5750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057" y="4845229"/>
            <a:ext cx="726726" cy="727486"/>
          </a:xfrm>
          <a:prstGeom prst="rect">
            <a:avLst/>
          </a:prstGeom>
        </p:spPr>
      </p:pic>
      <p:sp>
        <p:nvSpPr>
          <p:cNvPr id="16" name="North America"/>
          <p:cNvSpPr/>
          <p:nvPr/>
        </p:nvSpPr>
        <p:spPr>
          <a:xfrm>
            <a:off x="622893" y="2962469"/>
            <a:ext cx="1832635" cy="494962"/>
          </a:xfrm>
          <a:prstGeom prst="roundRect">
            <a:avLst>
              <a:gd name="adj" fmla="val 50000"/>
            </a:avLst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chemeClr val="bg1"/>
                </a:solidFill>
              </a:rPr>
              <a:t>North America</a:t>
            </a:r>
          </a:p>
        </p:txBody>
      </p:sp>
      <p:sp>
        <p:nvSpPr>
          <p:cNvPr id="17" name="North America"/>
          <p:cNvSpPr/>
          <p:nvPr/>
        </p:nvSpPr>
        <p:spPr>
          <a:xfrm>
            <a:off x="3970796" y="2467507"/>
            <a:ext cx="1100135" cy="494962"/>
          </a:xfrm>
          <a:prstGeom prst="roundRect">
            <a:avLst>
              <a:gd name="adj" fmla="val 50000"/>
            </a:avLst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chemeClr val="bg1"/>
                </a:solidFill>
              </a:rPr>
              <a:t>Europe</a:t>
            </a:r>
          </a:p>
        </p:txBody>
      </p:sp>
      <p:sp>
        <p:nvSpPr>
          <p:cNvPr id="18" name="North America"/>
          <p:cNvSpPr/>
          <p:nvPr/>
        </p:nvSpPr>
        <p:spPr>
          <a:xfrm>
            <a:off x="1792295" y="4837036"/>
            <a:ext cx="1848213" cy="494962"/>
          </a:xfrm>
          <a:prstGeom prst="roundRect">
            <a:avLst>
              <a:gd name="adj" fmla="val 50000"/>
            </a:avLst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chemeClr val="bg1"/>
                </a:solidFill>
              </a:rPr>
              <a:t>South America</a:t>
            </a:r>
          </a:p>
        </p:txBody>
      </p:sp>
      <p:sp>
        <p:nvSpPr>
          <p:cNvPr id="19" name="North America"/>
          <p:cNvSpPr/>
          <p:nvPr/>
        </p:nvSpPr>
        <p:spPr>
          <a:xfrm>
            <a:off x="3970796" y="4165720"/>
            <a:ext cx="975903" cy="494962"/>
          </a:xfrm>
          <a:prstGeom prst="roundRect">
            <a:avLst>
              <a:gd name="adj" fmla="val 50000"/>
            </a:avLst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chemeClr val="bg1"/>
                </a:solidFill>
              </a:rPr>
              <a:t>Africa</a:t>
            </a:r>
          </a:p>
        </p:txBody>
      </p:sp>
      <p:sp>
        <p:nvSpPr>
          <p:cNvPr id="20" name="North America"/>
          <p:cNvSpPr/>
          <p:nvPr/>
        </p:nvSpPr>
        <p:spPr>
          <a:xfrm>
            <a:off x="5512980" y="2906448"/>
            <a:ext cx="975903" cy="494962"/>
          </a:xfrm>
          <a:prstGeom prst="roundRect">
            <a:avLst>
              <a:gd name="adj" fmla="val 50000"/>
            </a:avLst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chemeClr val="bg1"/>
                </a:solidFill>
              </a:rPr>
              <a:t>Asia</a:t>
            </a:r>
          </a:p>
        </p:txBody>
      </p:sp>
      <p:sp>
        <p:nvSpPr>
          <p:cNvPr id="21" name="North America"/>
          <p:cNvSpPr/>
          <p:nvPr/>
        </p:nvSpPr>
        <p:spPr>
          <a:xfrm>
            <a:off x="7225591" y="4777214"/>
            <a:ext cx="1240943" cy="494962"/>
          </a:xfrm>
          <a:prstGeom prst="roundRect">
            <a:avLst>
              <a:gd name="adj" fmla="val 50000"/>
            </a:avLst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chemeClr val="bg1"/>
                </a:solidFill>
              </a:rPr>
              <a:t>Oceania</a:t>
            </a:r>
          </a:p>
        </p:txBody>
      </p:sp>
      <p:sp>
        <p:nvSpPr>
          <p:cNvPr id="22" name="North America"/>
          <p:cNvSpPr/>
          <p:nvPr/>
        </p:nvSpPr>
        <p:spPr>
          <a:xfrm>
            <a:off x="3730952" y="5787020"/>
            <a:ext cx="1455590" cy="494962"/>
          </a:xfrm>
          <a:prstGeom prst="roundRect">
            <a:avLst>
              <a:gd name="adj" fmla="val 50000"/>
            </a:avLst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chemeClr val="bg1"/>
                </a:solidFill>
              </a:rPr>
              <a:t>Antarctica</a:t>
            </a:r>
          </a:p>
        </p:txBody>
      </p:sp>
    </p:spTree>
    <p:extLst>
      <p:ext uri="{BB962C8B-B14F-4D97-AF65-F5344CB8AC3E}">
        <p14:creationId xmlns:p14="http://schemas.microsoft.com/office/powerpoint/2010/main" val="31823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26344" y="3374051"/>
            <a:ext cx="8262150" cy="3041498"/>
          </a:xfrm>
          <a:prstGeom prst="roundRect">
            <a:avLst>
              <a:gd name="adj" fmla="val 5261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0076B0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68561" t="14577" r="6521" b="14629"/>
          <a:stretch/>
        </p:blipFill>
        <p:spPr>
          <a:xfrm rot="5400000">
            <a:off x="3729052" y="1467329"/>
            <a:ext cx="1634293" cy="82621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6B0"/>
                </a:solidFill>
              </a:rPr>
              <a:t>North America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83" b="13510"/>
          <a:stretch/>
        </p:blipFill>
        <p:spPr>
          <a:xfrm>
            <a:off x="671119" y="1488853"/>
            <a:ext cx="4236441" cy="4763840"/>
          </a:xfrm>
          <a:custGeom>
            <a:avLst/>
            <a:gdLst>
              <a:gd name="connsiteX0" fmla="*/ 0 w 4236441"/>
              <a:gd name="connsiteY0" fmla="*/ 0 h 4763840"/>
              <a:gd name="connsiteX1" fmla="*/ 4236441 w 4236441"/>
              <a:gd name="connsiteY1" fmla="*/ 0 h 4763840"/>
              <a:gd name="connsiteX2" fmla="*/ 4236441 w 4236441"/>
              <a:gd name="connsiteY2" fmla="*/ 488073 h 4763840"/>
              <a:gd name="connsiteX3" fmla="*/ 3951215 w 4236441"/>
              <a:gd name="connsiteY3" fmla="*/ 390281 h 4763840"/>
              <a:gd name="connsiteX4" fmla="*/ 3665989 w 4236441"/>
              <a:gd name="connsiteY4" fmla="*/ 432226 h 4763840"/>
              <a:gd name="connsiteX5" fmla="*/ 3598877 w 4236441"/>
              <a:gd name="connsiteY5" fmla="*/ 482560 h 4763840"/>
              <a:gd name="connsiteX6" fmla="*/ 3405931 w 4236441"/>
              <a:gd name="connsiteY6" fmla="*/ 717452 h 4763840"/>
              <a:gd name="connsiteX7" fmla="*/ 3171039 w 4236441"/>
              <a:gd name="connsiteY7" fmla="*/ 1472461 h 4763840"/>
              <a:gd name="connsiteX8" fmla="*/ 3187817 w 4236441"/>
              <a:gd name="connsiteY8" fmla="*/ 2437195 h 4763840"/>
              <a:gd name="connsiteX9" fmla="*/ 4001549 w 4236441"/>
              <a:gd name="connsiteY9" fmla="*/ 3376762 h 4763840"/>
              <a:gd name="connsiteX10" fmla="*/ 4236441 w 4236441"/>
              <a:gd name="connsiteY10" fmla="*/ 3331741 h 4763840"/>
              <a:gd name="connsiteX11" fmla="*/ 4236441 w 4236441"/>
              <a:gd name="connsiteY11" fmla="*/ 4763840 h 4763840"/>
              <a:gd name="connsiteX12" fmla="*/ 0 w 4236441"/>
              <a:gd name="connsiteY12" fmla="*/ 4763840 h 476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36441" h="4763840">
                <a:moveTo>
                  <a:pt x="0" y="0"/>
                </a:moveTo>
                <a:lnTo>
                  <a:pt x="4236441" y="0"/>
                </a:lnTo>
                <a:lnTo>
                  <a:pt x="4236441" y="488073"/>
                </a:lnTo>
                <a:lnTo>
                  <a:pt x="3951215" y="390281"/>
                </a:lnTo>
                <a:lnTo>
                  <a:pt x="3665989" y="432226"/>
                </a:lnTo>
                <a:lnTo>
                  <a:pt x="3598877" y="482560"/>
                </a:lnTo>
                <a:lnTo>
                  <a:pt x="3405931" y="717452"/>
                </a:lnTo>
                <a:lnTo>
                  <a:pt x="3171039" y="1472461"/>
                </a:lnTo>
                <a:lnTo>
                  <a:pt x="3187817" y="2437195"/>
                </a:lnTo>
                <a:lnTo>
                  <a:pt x="4001549" y="3376762"/>
                </a:lnTo>
                <a:lnTo>
                  <a:pt x="4236441" y="3331741"/>
                </a:lnTo>
                <a:lnTo>
                  <a:pt x="4236441" y="4763840"/>
                </a:lnTo>
                <a:lnTo>
                  <a:pt x="0" y="4763840"/>
                </a:lnTo>
                <a:close/>
              </a:path>
            </a:pathLst>
          </a:custGeom>
        </p:spPr>
      </p:pic>
      <p:sp>
        <p:nvSpPr>
          <p:cNvPr id="7" name="North America"/>
          <p:cNvSpPr/>
          <p:nvPr/>
        </p:nvSpPr>
        <p:spPr>
          <a:xfrm>
            <a:off x="671119" y="1488853"/>
            <a:ext cx="1832635" cy="494962"/>
          </a:xfrm>
          <a:prstGeom prst="roundRect">
            <a:avLst>
              <a:gd name="adj" fmla="val 50000"/>
            </a:avLst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chemeClr val="bg1"/>
                </a:solidFill>
              </a:rPr>
              <a:t>North America</a:t>
            </a:r>
          </a:p>
        </p:txBody>
      </p:sp>
      <p:sp>
        <p:nvSpPr>
          <p:cNvPr id="8" name="North America"/>
          <p:cNvSpPr/>
          <p:nvPr/>
        </p:nvSpPr>
        <p:spPr>
          <a:xfrm>
            <a:off x="3033220" y="4470767"/>
            <a:ext cx="1848213" cy="494962"/>
          </a:xfrm>
          <a:prstGeom prst="roundRect">
            <a:avLst>
              <a:gd name="adj" fmla="val 50000"/>
            </a:avLst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chemeClr val="bg1"/>
                </a:solidFill>
              </a:rPr>
              <a:t>South America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2408903" y="3431337"/>
            <a:ext cx="874356" cy="547222"/>
          </a:xfrm>
          <a:prstGeom prst="straightConnector1">
            <a:avLst/>
          </a:prstGeom>
          <a:ln w="76200" cap="rnd">
            <a:solidFill>
              <a:srgbClr val="0076B0"/>
            </a:solidFill>
            <a:round/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arallelogram 8"/>
          <p:cNvSpPr/>
          <p:nvPr/>
        </p:nvSpPr>
        <p:spPr>
          <a:xfrm>
            <a:off x="2916698" y="2706004"/>
            <a:ext cx="4539070" cy="1047887"/>
          </a:xfrm>
          <a:prstGeom prst="parallelogram">
            <a:avLst>
              <a:gd name="adj" fmla="val 59089"/>
            </a:avLst>
          </a:prstGeom>
          <a:solidFill>
            <a:srgbClr val="0076B0"/>
          </a:solidFill>
          <a:ln w="76200" cap="rnd">
            <a:solidFill>
              <a:srgbClr val="BFBFB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altLang="en-US" dirty="0">
                <a:solidFill>
                  <a:schemeClr val="bg1"/>
                </a:solidFill>
              </a:rPr>
              <a:t>It is joined to the continent of South America by a narrow strip of land.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16" name="Straight Arrow Connector 15"/>
          <p:cNvCxnSpPr>
            <a:stCxn id="11" idx="1"/>
          </p:cNvCxnSpPr>
          <p:nvPr/>
        </p:nvCxnSpPr>
        <p:spPr>
          <a:xfrm flipH="1">
            <a:off x="2113935" y="1746923"/>
            <a:ext cx="1587883" cy="888122"/>
          </a:xfrm>
          <a:prstGeom prst="straightConnector1">
            <a:avLst/>
          </a:prstGeom>
          <a:ln w="76200" cap="rnd">
            <a:solidFill>
              <a:srgbClr val="F08215"/>
            </a:solidFill>
            <a:round/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1558" y="2071682"/>
            <a:ext cx="2573518" cy="418101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701818" y="1486515"/>
            <a:ext cx="4562168" cy="520816"/>
          </a:xfrm>
          <a:prstGeom prst="roundRect">
            <a:avLst>
              <a:gd name="adj" fmla="val 33990"/>
            </a:avLst>
          </a:prstGeom>
          <a:solidFill>
            <a:srgbClr val="F08215"/>
          </a:solidFill>
          <a:ln w="76200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This is the continent of North America. </a:t>
            </a:r>
          </a:p>
        </p:txBody>
      </p:sp>
    </p:spTree>
    <p:extLst>
      <p:ext uri="{BB962C8B-B14F-4D97-AF65-F5344CB8AC3E}">
        <p14:creationId xmlns:p14="http://schemas.microsoft.com/office/powerpoint/2010/main" val="101262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26344" y="3374051"/>
            <a:ext cx="8262150" cy="3041498"/>
          </a:xfrm>
          <a:prstGeom prst="roundRect">
            <a:avLst>
              <a:gd name="adj" fmla="val 5261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90C8E5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6B0"/>
                </a:solidFill>
              </a:rPr>
              <a:t>North America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5271486" y="5971459"/>
            <a:ext cx="1856280" cy="0"/>
          </a:xfrm>
          <a:prstGeom prst="line">
            <a:avLst/>
          </a:prstGeom>
          <a:ln w="190500" cmpd="dbl">
            <a:solidFill>
              <a:srgbClr val="F082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42" y="1473201"/>
            <a:ext cx="6478939" cy="4747767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5978360" y="3427160"/>
            <a:ext cx="2462485" cy="2793808"/>
          </a:xfrm>
          <a:prstGeom prst="roundRect">
            <a:avLst>
              <a:gd name="adj" fmla="val 8007"/>
            </a:avLst>
          </a:prstGeom>
          <a:gradFill>
            <a:gsLst>
              <a:gs pos="0">
                <a:schemeClr val="accent5">
                  <a:lumMod val="75000"/>
                </a:schemeClr>
              </a:gs>
              <a:gs pos="52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  <a:ln w="762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/>
          <p:cNvGrpSpPr/>
          <p:nvPr/>
        </p:nvGrpSpPr>
        <p:grpSpPr>
          <a:xfrm flipH="1">
            <a:off x="5695950" y="2689330"/>
            <a:ext cx="2841511" cy="3707260"/>
            <a:chOff x="763377" y="3299974"/>
            <a:chExt cx="2837073" cy="3701471"/>
          </a:xfrm>
        </p:grpSpPr>
        <p:sp>
          <p:nvSpPr>
            <p:cNvPr id="21" name="Oval 20"/>
            <p:cNvSpPr/>
            <p:nvPr/>
          </p:nvSpPr>
          <p:spPr>
            <a:xfrm flipH="1">
              <a:off x="763377" y="3299974"/>
              <a:ext cx="2837073" cy="2837073"/>
            </a:xfrm>
            <a:prstGeom prst="ellipse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  <a:gs pos="0">
                  <a:schemeClr val="tx1">
                    <a:lumMod val="75000"/>
                    <a:lumOff val="25000"/>
                  </a:schemeClr>
                </a:gs>
              </a:gsLst>
              <a:lin ang="16200000" scaled="1"/>
            </a:gradFill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94714" y="3557719"/>
              <a:ext cx="2374398" cy="3443726"/>
            </a:xfrm>
            <a:custGeom>
              <a:avLst/>
              <a:gdLst>
                <a:gd name="connsiteX0" fmla="*/ 0 w 2374398"/>
                <a:gd name="connsiteY0" fmla="*/ 0 h 3443725"/>
                <a:gd name="connsiteX1" fmla="*/ 2374398 w 2374398"/>
                <a:gd name="connsiteY1" fmla="*/ 0 h 3443725"/>
                <a:gd name="connsiteX2" fmla="*/ 2374398 w 2374398"/>
                <a:gd name="connsiteY2" fmla="*/ 3443725 h 3443725"/>
                <a:gd name="connsiteX3" fmla="*/ 2170563 w 2374398"/>
                <a:gd name="connsiteY3" fmla="*/ 3443725 h 3443725"/>
                <a:gd name="connsiteX4" fmla="*/ 2193153 w 2374398"/>
                <a:gd name="connsiteY4" fmla="*/ 3419501 h 3443725"/>
                <a:gd name="connsiteX5" fmla="*/ 2207961 w 2374398"/>
                <a:gd name="connsiteY5" fmla="*/ 3283449 h 3443725"/>
                <a:gd name="connsiteX6" fmla="*/ 2066701 w 2374398"/>
                <a:gd name="connsiteY6" fmla="*/ 2909928 h 3443725"/>
                <a:gd name="connsiteX7" fmla="*/ 1990726 w 2374398"/>
                <a:gd name="connsiteY7" fmla="*/ 2769674 h 3443725"/>
                <a:gd name="connsiteX8" fmla="*/ 2056449 w 2374398"/>
                <a:gd name="connsiteY8" fmla="*/ 2745252 h 3443725"/>
                <a:gd name="connsiteX9" fmla="*/ 2157919 w 2374398"/>
                <a:gd name="connsiteY9" fmla="*/ 2682948 h 3443725"/>
                <a:gd name="connsiteX10" fmla="*/ 1839471 w 2374398"/>
                <a:gd name="connsiteY10" fmla="*/ 2400895 h 3443725"/>
                <a:gd name="connsiteX11" fmla="*/ 1730289 w 2374398"/>
                <a:gd name="connsiteY11" fmla="*/ 2423641 h 3443725"/>
                <a:gd name="connsiteX12" fmla="*/ 1384546 w 2374398"/>
                <a:gd name="connsiteY12" fmla="*/ 2514626 h 3443725"/>
                <a:gd name="connsiteX13" fmla="*/ 1056999 w 2374398"/>
                <a:gd name="connsiteY13" fmla="*/ 2523724 h 3443725"/>
                <a:gd name="connsiteX14" fmla="*/ 752199 w 2374398"/>
                <a:gd name="connsiteY14" fmla="*/ 2446387 h 3443725"/>
                <a:gd name="connsiteX15" fmla="*/ 524737 w 2374398"/>
                <a:gd name="connsiteY15" fmla="*/ 2364501 h 3443725"/>
                <a:gd name="connsiteX16" fmla="*/ 515248 w 2374398"/>
                <a:gd name="connsiteY16" fmla="*/ 2397270 h 3443725"/>
                <a:gd name="connsiteX17" fmla="*/ 517109 w 2374398"/>
                <a:gd name="connsiteY17" fmla="*/ 2407340 h 3443725"/>
                <a:gd name="connsiteX18" fmla="*/ 498863 w 2374398"/>
                <a:gd name="connsiteY18" fmla="*/ 2423818 h 3443725"/>
                <a:gd name="connsiteX19" fmla="*/ 479244 w 2374398"/>
                <a:gd name="connsiteY19" fmla="*/ 2578315 h 3443725"/>
                <a:gd name="connsiteX20" fmla="*/ 451949 w 2374398"/>
                <a:gd name="connsiteY20" fmla="*/ 2746637 h 3443725"/>
                <a:gd name="connsiteX21" fmla="*/ 485823 w 2374398"/>
                <a:gd name="connsiteY21" fmla="*/ 2773709 h 3443725"/>
                <a:gd name="connsiteX22" fmla="*/ 485730 w 2374398"/>
                <a:gd name="connsiteY22" fmla="*/ 2802454 h 3443725"/>
                <a:gd name="connsiteX23" fmla="*/ 479244 w 2374398"/>
                <a:gd name="connsiteY23" fmla="*/ 2860368 h 3443725"/>
                <a:gd name="connsiteX24" fmla="*/ 360964 w 2374398"/>
                <a:gd name="connsiteY24" fmla="*/ 3401729 h 3443725"/>
                <a:gd name="connsiteX25" fmla="*/ 397336 w 2374398"/>
                <a:gd name="connsiteY25" fmla="*/ 3436773 h 3443725"/>
                <a:gd name="connsiteX26" fmla="*/ 411198 w 2374398"/>
                <a:gd name="connsiteY26" fmla="*/ 3443725 h 3443725"/>
                <a:gd name="connsiteX27" fmla="*/ 0 w 2374398"/>
                <a:gd name="connsiteY27" fmla="*/ 3443725 h 3443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374398" h="3443725">
                  <a:moveTo>
                    <a:pt x="0" y="0"/>
                  </a:moveTo>
                  <a:lnTo>
                    <a:pt x="2374398" y="0"/>
                  </a:lnTo>
                  <a:lnTo>
                    <a:pt x="2374398" y="3443725"/>
                  </a:lnTo>
                  <a:lnTo>
                    <a:pt x="2170563" y="3443725"/>
                  </a:lnTo>
                  <a:lnTo>
                    <a:pt x="2193153" y="3419501"/>
                  </a:lnTo>
                  <a:cubicBezTo>
                    <a:pt x="2213576" y="3388225"/>
                    <a:pt x="2217912" y="3345433"/>
                    <a:pt x="2207961" y="3283449"/>
                  </a:cubicBezTo>
                  <a:cubicBezTo>
                    <a:pt x="2195522" y="3205970"/>
                    <a:pt x="2139767" y="3057020"/>
                    <a:pt x="2066701" y="2909928"/>
                  </a:cubicBezTo>
                  <a:lnTo>
                    <a:pt x="1990726" y="2769674"/>
                  </a:lnTo>
                  <a:lnTo>
                    <a:pt x="2056449" y="2745252"/>
                  </a:lnTo>
                  <a:cubicBezTo>
                    <a:pt x="2106077" y="2724318"/>
                    <a:pt x="2142565" y="2703041"/>
                    <a:pt x="2157919" y="2682948"/>
                  </a:cubicBezTo>
                  <a:cubicBezTo>
                    <a:pt x="2219334" y="2602578"/>
                    <a:pt x="1910743" y="2444113"/>
                    <a:pt x="1839471" y="2400895"/>
                  </a:cubicBezTo>
                  <a:cubicBezTo>
                    <a:pt x="1768199" y="2357677"/>
                    <a:pt x="1806110" y="2404686"/>
                    <a:pt x="1730289" y="2423641"/>
                  </a:cubicBezTo>
                  <a:cubicBezTo>
                    <a:pt x="1654468" y="2442596"/>
                    <a:pt x="1496761" y="2497946"/>
                    <a:pt x="1384546" y="2514626"/>
                  </a:cubicBezTo>
                  <a:cubicBezTo>
                    <a:pt x="1272331" y="2531306"/>
                    <a:pt x="1162390" y="2535097"/>
                    <a:pt x="1056999" y="2523724"/>
                  </a:cubicBezTo>
                  <a:cubicBezTo>
                    <a:pt x="951608" y="2512351"/>
                    <a:pt x="840909" y="2472924"/>
                    <a:pt x="752199" y="2446387"/>
                  </a:cubicBezTo>
                  <a:cubicBezTo>
                    <a:pt x="663489" y="2419850"/>
                    <a:pt x="553549" y="2342513"/>
                    <a:pt x="524737" y="2364501"/>
                  </a:cubicBezTo>
                  <a:cubicBezTo>
                    <a:pt x="517534" y="2369998"/>
                    <a:pt x="514738" y="2381703"/>
                    <a:pt x="515248" y="2397270"/>
                  </a:cubicBezTo>
                  <a:lnTo>
                    <a:pt x="517109" y="2407340"/>
                  </a:lnTo>
                  <a:lnTo>
                    <a:pt x="498863" y="2423818"/>
                  </a:lnTo>
                  <a:cubicBezTo>
                    <a:pt x="479102" y="2464868"/>
                    <a:pt x="486637" y="2539078"/>
                    <a:pt x="479244" y="2578315"/>
                  </a:cubicBezTo>
                  <a:cubicBezTo>
                    <a:pt x="469387" y="2630631"/>
                    <a:pt x="372337" y="2674607"/>
                    <a:pt x="451949" y="2746637"/>
                  </a:cubicBezTo>
                  <a:lnTo>
                    <a:pt x="485823" y="2773709"/>
                  </a:lnTo>
                  <a:lnTo>
                    <a:pt x="485730" y="2802454"/>
                  </a:lnTo>
                  <a:cubicBezTo>
                    <a:pt x="484812" y="2822339"/>
                    <a:pt x="482846" y="2841792"/>
                    <a:pt x="479244" y="2860368"/>
                  </a:cubicBezTo>
                  <a:cubicBezTo>
                    <a:pt x="450432" y="3008977"/>
                    <a:pt x="283627" y="3293305"/>
                    <a:pt x="360964" y="3401729"/>
                  </a:cubicBezTo>
                  <a:cubicBezTo>
                    <a:pt x="370631" y="3415282"/>
                    <a:pt x="382845" y="3426857"/>
                    <a:pt x="397336" y="3436773"/>
                  </a:cubicBezTo>
                  <a:lnTo>
                    <a:pt x="411198" y="3443725"/>
                  </a:lnTo>
                  <a:lnTo>
                    <a:pt x="0" y="3443725"/>
                  </a:lnTo>
                  <a:close/>
                </a:path>
              </a:pathLst>
            </a:cu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8247" y="3032768"/>
            <a:ext cx="813465" cy="81431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6622" y="3847084"/>
            <a:ext cx="501724" cy="502249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>
            <a:off x="436176" y="1473201"/>
            <a:ext cx="1856280" cy="0"/>
          </a:xfrm>
          <a:prstGeom prst="line">
            <a:avLst/>
          </a:prstGeom>
          <a:ln w="190500" cmpd="dbl">
            <a:solidFill>
              <a:srgbClr val="F082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37534" y="1782917"/>
            <a:ext cx="1250056" cy="0"/>
          </a:xfrm>
          <a:prstGeom prst="line">
            <a:avLst/>
          </a:prstGeom>
          <a:ln w="190500" cmpd="dbl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776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nip Diagonal Corner Rectangle 14"/>
          <p:cNvSpPr/>
          <p:nvPr/>
        </p:nvSpPr>
        <p:spPr>
          <a:xfrm>
            <a:off x="1792711" y="1881052"/>
            <a:ext cx="6518246" cy="3768858"/>
          </a:xfrm>
          <a:prstGeom prst="snip2DiagRect">
            <a:avLst>
              <a:gd name="adj1" fmla="val 17614"/>
              <a:gd name="adj2" fmla="val 14597"/>
            </a:avLst>
          </a:prstGeom>
          <a:solidFill>
            <a:srgbClr val="6E6D6D"/>
          </a:solidFill>
          <a:ln w="76200" cap="rnd">
            <a:solidFill>
              <a:srgbClr val="6E6D6D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nip Diagonal Corner Rectangle 4"/>
          <p:cNvSpPr/>
          <p:nvPr/>
        </p:nvSpPr>
        <p:spPr>
          <a:xfrm>
            <a:off x="1622894" y="2070151"/>
            <a:ext cx="6518246" cy="3984771"/>
          </a:xfrm>
          <a:prstGeom prst="snip2DiagRect">
            <a:avLst>
              <a:gd name="adj1" fmla="val 15996"/>
              <a:gd name="adj2" fmla="val 14597"/>
            </a:avLst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 w="76200" cap="rnd">
            <a:solidFill>
              <a:srgbClr val="6E6D6D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6B0"/>
                </a:solidFill>
              </a:rPr>
              <a:t>What Is a Landmark?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457198" y="2568533"/>
            <a:ext cx="6086477" cy="0"/>
          </a:xfrm>
          <a:prstGeom prst="line">
            <a:avLst/>
          </a:prstGeom>
          <a:ln w="190500" cmpd="dbl">
            <a:solidFill>
              <a:srgbClr val="F082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2982720" y="3111149"/>
            <a:ext cx="5264843" cy="2727859"/>
            <a:chOff x="3806580" y="3471011"/>
            <a:chExt cx="5264843" cy="960344"/>
          </a:xfrm>
        </p:grpSpPr>
        <p:sp>
          <p:nvSpPr>
            <p:cNvPr id="25" name="Snip Diagonal Corner Rectangle 24"/>
            <p:cNvSpPr/>
            <p:nvPr/>
          </p:nvSpPr>
          <p:spPr>
            <a:xfrm>
              <a:off x="3806580" y="3471011"/>
              <a:ext cx="5264843" cy="960344"/>
            </a:xfrm>
            <a:prstGeom prst="snip2DiagRect">
              <a:avLst>
                <a:gd name="adj1" fmla="val 10555"/>
                <a:gd name="adj2" fmla="val 10970"/>
              </a:avLst>
            </a:prstGeom>
            <a:solidFill>
              <a:srgbClr val="6E6D6D"/>
            </a:solidFill>
            <a:ln w="76200" cap="rnd">
              <a:solidFill>
                <a:srgbClr val="6E6D6D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957144" y="3597032"/>
              <a:ext cx="4963713" cy="812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bg1"/>
                  </a:solidFill>
                </a:rPr>
                <a:t>A landmark is something that stands out in an area. For example, it could be a building, a bridge, a lake, a river or a sculpture. It might be special because of its age or size.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bg1"/>
                  </a:solidFill>
                </a:rPr>
                <a:t>A landmark makes a place recognisable. This means you could look at a picture of a landmark and know straight away where it is. 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rot="3172402">
            <a:off x="6980992" y="2334354"/>
            <a:ext cx="469783" cy="469783"/>
            <a:chOff x="7021585" y="1835259"/>
            <a:chExt cx="469783" cy="469783"/>
          </a:xfrm>
        </p:grpSpPr>
        <p:sp>
          <p:nvSpPr>
            <p:cNvPr id="6" name="Oval 5"/>
            <p:cNvSpPr/>
            <p:nvPr/>
          </p:nvSpPr>
          <p:spPr>
            <a:xfrm>
              <a:off x="7021585" y="1835259"/>
              <a:ext cx="469783" cy="469783"/>
            </a:xfrm>
            <a:prstGeom prst="ellipse">
              <a:avLst/>
            </a:prstGeom>
            <a:gradFill flip="none" rotWithShape="1">
              <a:gsLst>
                <a:gs pos="0">
                  <a:srgbClr val="B9B8B8">
                    <a:shade val="30000"/>
                    <a:satMod val="115000"/>
                  </a:srgbClr>
                </a:gs>
                <a:gs pos="50000">
                  <a:srgbClr val="B9B8B8">
                    <a:shade val="67500"/>
                    <a:satMod val="115000"/>
                  </a:srgbClr>
                </a:gs>
                <a:gs pos="100000">
                  <a:srgbClr val="B9B8B8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76200">
              <a:solidFill>
                <a:srgbClr val="6E6D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7256476" y="1940653"/>
              <a:ext cx="0" cy="256637"/>
            </a:xfrm>
            <a:prstGeom prst="line">
              <a:avLst/>
            </a:prstGeom>
            <a:ln w="76200" cap="rnd">
              <a:solidFill>
                <a:srgbClr val="6E6D6D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 rot="18615515">
            <a:off x="7624057" y="5494033"/>
            <a:ext cx="469783" cy="469783"/>
            <a:chOff x="7021585" y="1835259"/>
            <a:chExt cx="469783" cy="469783"/>
          </a:xfrm>
        </p:grpSpPr>
        <p:sp>
          <p:nvSpPr>
            <p:cNvPr id="13" name="Oval 12"/>
            <p:cNvSpPr/>
            <p:nvPr/>
          </p:nvSpPr>
          <p:spPr>
            <a:xfrm>
              <a:off x="7021585" y="1835259"/>
              <a:ext cx="469783" cy="469783"/>
            </a:xfrm>
            <a:prstGeom prst="ellipse">
              <a:avLst/>
            </a:prstGeom>
            <a:gradFill flip="none" rotWithShape="1">
              <a:gsLst>
                <a:gs pos="0">
                  <a:srgbClr val="B9B8B8">
                    <a:shade val="30000"/>
                    <a:satMod val="115000"/>
                  </a:srgbClr>
                </a:gs>
                <a:gs pos="50000">
                  <a:srgbClr val="B9B8B8">
                    <a:shade val="67500"/>
                    <a:satMod val="115000"/>
                  </a:srgbClr>
                </a:gs>
                <a:gs pos="100000">
                  <a:srgbClr val="B9B8B8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76200">
              <a:solidFill>
                <a:srgbClr val="6E6D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7256476" y="1940653"/>
              <a:ext cx="0" cy="256637"/>
            </a:xfrm>
            <a:prstGeom prst="line">
              <a:avLst/>
            </a:prstGeom>
            <a:ln w="76200" cap="rnd">
              <a:solidFill>
                <a:srgbClr val="6E6D6D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/>
          <p:cNvCxnSpPr/>
          <p:nvPr/>
        </p:nvCxnSpPr>
        <p:spPr>
          <a:xfrm>
            <a:off x="448489" y="5782488"/>
            <a:ext cx="2817225" cy="0"/>
          </a:xfrm>
          <a:prstGeom prst="line">
            <a:avLst/>
          </a:prstGeom>
          <a:ln w="190500" cmpd="dbl">
            <a:solidFill>
              <a:srgbClr val="6E6D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North America"/>
          <p:cNvSpPr/>
          <p:nvPr/>
        </p:nvSpPr>
        <p:spPr>
          <a:xfrm>
            <a:off x="1792711" y="1503207"/>
            <a:ext cx="4875428" cy="644134"/>
          </a:xfrm>
          <a:prstGeom prst="roundRect">
            <a:avLst>
              <a:gd name="adj" fmla="val 50000"/>
            </a:avLst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Can you remember what a landmark is?</a:t>
            </a:r>
            <a:endParaRPr lang="en-GB" alt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14" y="1564234"/>
            <a:ext cx="2183173" cy="47667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31" y="3188339"/>
            <a:ext cx="2539554" cy="313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8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6B0"/>
                </a:solidFill>
              </a:rPr>
              <a:t>USA</a:t>
            </a:r>
          </a:p>
        </p:txBody>
      </p:sp>
      <p:sp>
        <p:nvSpPr>
          <p:cNvPr id="4" name="Freeform 3">
            <a:hlinkClick r:id="rId2"/>
          </p:cNvPr>
          <p:cNvSpPr/>
          <p:nvPr/>
        </p:nvSpPr>
        <p:spPr>
          <a:xfrm>
            <a:off x="2674374" y="5230761"/>
            <a:ext cx="4955458" cy="924233"/>
          </a:xfrm>
          <a:custGeom>
            <a:avLst/>
            <a:gdLst>
              <a:gd name="connsiteX0" fmla="*/ 3805084 w 4955458"/>
              <a:gd name="connsiteY0" fmla="*/ 196645 h 924233"/>
              <a:gd name="connsiteX1" fmla="*/ 3805084 w 4955458"/>
              <a:gd name="connsiteY1" fmla="*/ 9833 h 924233"/>
              <a:gd name="connsiteX2" fmla="*/ 4955458 w 4955458"/>
              <a:gd name="connsiteY2" fmla="*/ 0 h 924233"/>
              <a:gd name="connsiteX3" fmla="*/ 4896465 w 4955458"/>
              <a:gd name="connsiteY3" fmla="*/ 924233 h 924233"/>
              <a:gd name="connsiteX4" fmla="*/ 0 w 4955458"/>
              <a:gd name="connsiteY4" fmla="*/ 914400 h 924233"/>
              <a:gd name="connsiteX5" fmla="*/ 108155 w 4955458"/>
              <a:gd name="connsiteY5" fmla="*/ 226142 h 924233"/>
              <a:gd name="connsiteX6" fmla="*/ 3805084 w 4955458"/>
              <a:gd name="connsiteY6" fmla="*/ 196645 h 924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5458" h="924233">
                <a:moveTo>
                  <a:pt x="3805084" y="196645"/>
                </a:moveTo>
                <a:lnTo>
                  <a:pt x="3805084" y="9833"/>
                </a:lnTo>
                <a:lnTo>
                  <a:pt x="4955458" y="0"/>
                </a:lnTo>
                <a:lnTo>
                  <a:pt x="4896465" y="924233"/>
                </a:lnTo>
                <a:lnTo>
                  <a:pt x="0" y="914400"/>
                </a:lnTo>
                <a:lnTo>
                  <a:pt x="108155" y="226142"/>
                </a:lnTo>
                <a:lnTo>
                  <a:pt x="3805084" y="19664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1701595" y="1405472"/>
            <a:ext cx="6399571" cy="1154837"/>
          </a:xfrm>
          <a:prstGeom prst="roundRect">
            <a:avLst>
              <a:gd name="adj" fmla="val 14341"/>
            </a:avLst>
          </a:prstGeom>
          <a:solidFill>
            <a:schemeClr val="bg1"/>
          </a:solidFill>
          <a:ln w="101600" cap="sq">
            <a:solidFill>
              <a:srgbClr val="F0821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altLang="en-US" sz="1700" dirty="0">
                <a:solidFill>
                  <a:srgbClr val="0076B0"/>
                </a:solidFill>
              </a:rPr>
              <a:t>America, or </a:t>
            </a:r>
            <a:r>
              <a:rPr lang="en-GB" altLang="en-US" sz="1700" b="1" dirty="0">
                <a:solidFill>
                  <a:srgbClr val="0076B0"/>
                </a:solidFill>
              </a:rPr>
              <a:t>United States of America </a:t>
            </a:r>
            <a:r>
              <a:rPr lang="en-GB" altLang="en-US" sz="1700" dirty="0">
                <a:solidFill>
                  <a:srgbClr val="0076B0"/>
                </a:solidFill>
              </a:rPr>
              <a:t>(USA), is split into states. You’ll see 50 stars on the American flag, one for each state. The country’s capital city is Washington DC.</a:t>
            </a:r>
            <a:endParaRPr lang="en-GB" sz="17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6304521" y="5545261"/>
            <a:ext cx="1250056" cy="0"/>
          </a:xfrm>
          <a:prstGeom prst="line">
            <a:avLst/>
          </a:prstGeom>
          <a:ln w="190500" cmpd="dbl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11406" y="1778925"/>
            <a:ext cx="1090189" cy="0"/>
          </a:xfrm>
          <a:prstGeom prst="line">
            <a:avLst/>
          </a:prstGeom>
          <a:ln w="190500" cmpd="dbl">
            <a:solidFill>
              <a:srgbClr val="F082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68" y="2773746"/>
            <a:ext cx="1677231" cy="11106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185" y="2614627"/>
            <a:ext cx="6033272" cy="3796769"/>
          </a:xfrm>
          <a:prstGeom prst="rect">
            <a:avLst/>
          </a:prstGeom>
        </p:spPr>
      </p:pic>
      <p:sp>
        <p:nvSpPr>
          <p:cNvPr id="15" name="Parallelogram 14"/>
          <p:cNvSpPr/>
          <p:nvPr/>
        </p:nvSpPr>
        <p:spPr>
          <a:xfrm>
            <a:off x="7162248" y="2217013"/>
            <a:ext cx="1360471" cy="471497"/>
          </a:xfrm>
          <a:prstGeom prst="parallelogram">
            <a:avLst>
              <a:gd name="adj" fmla="val 74639"/>
            </a:avLst>
          </a:prstGeom>
          <a:solidFill>
            <a:srgbClr val="0076B0"/>
          </a:solidFill>
          <a:ln w="76200" cap="rnd">
            <a:solidFill>
              <a:srgbClr val="BFBFB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u="sng" dirty="0">
              <a:solidFill>
                <a:schemeClr val="bg1"/>
              </a:solidFill>
            </a:endParaRPr>
          </a:p>
        </p:txBody>
      </p:sp>
      <p:sp>
        <p:nvSpPr>
          <p:cNvPr id="16" name="Parallelogram 15"/>
          <p:cNvSpPr/>
          <p:nvPr/>
        </p:nvSpPr>
        <p:spPr>
          <a:xfrm>
            <a:off x="965425" y="1027182"/>
            <a:ext cx="1360471" cy="471497"/>
          </a:xfrm>
          <a:prstGeom prst="parallelogram">
            <a:avLst>
              <a:gd name="adj" fmla="val 74639"/>
            </a:avLst>
          </a:prstGeom>
          <a:solidFill>
            <a:srgbClr val="0076B0"/>
          </a:solidFill>
          <a:ln w="76200" cap="rnd">
            <a:solidFill>
              <a:srgbClr val="BFBFB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u="sng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50" y="5332491"/>
            <a:ext cx="2301165" cy="107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7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" t="5408" r="6034" b="14901"/>
          <a:stretch>
            <a:fillRect/>
          </a:stretch>
        </p:blipFill>
        <p:spPr>
          <a:xfrm>
            <a:off x="1224115" y="1873045"/>
            <a:ext cx="6164826" cy="3549445"/>
          </a:xfrm>
          <a:custGeom>
            <a:avLst/>
            <a:gdLst>
              <a:gd name="connsiteX0" fmla="*/ 355619 w 6164826"/>
              <a:gd name="connsiteY0" fmla="*/ 0 h 3549445"/>
              <a:gd name="connsiteX1" fmla="*/ 5809207 w 6164826"/>
              <a:gd name="connsiteY1" fmla="*/ 0 h 3549445"/>
              <a:gd name="connsiteX2" fmla="*/ 6164826 w 6164826"/>
              <a:gd name="connsiteY2" fmla="*/ 355619 h 3549445"/>
              <a:gd name="connsiteX3" fmla="*/ 6164826 w 6164826"/>
              <a:gd name="connsiteY3" fmla="*/ 3193826 h 3549445"/>
              <a:gd name="connsiteX4" fmla="*/ 5809207 w 6164826"/>
              <a:gd name="connsiteY4" fmla="*/ 3549445 h 3549445"/>
              <a:gd name="connsiteX5" fmla="*/ 355619 w 6164826"/>
              <a:gd name="connsiteY5" fmla="*/ 3549445 h 3549445"/>
              <a:gd name="connsiteX6" fmla="*/ 0 w 6164826"/>
              <a:gd name="connsiteY6" fmla="*/ 3193826 h 3549445"/>
              <a:gd name="connsiteX7" fmla="*/ 0 w 6164826"/>
              <a:gd name="connsiteY7" fmla="*/ 355619 h 3549445"/>
              <a:gd name="connsiteX8" fmla="*/ 355619 w 6164826"/>
              <a:gd name="connsiteY8" fmla="*/ 0 h 3549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64826" h="3549445">
                <a:moveTo>
                  <a:pt x="355619" y="0"/>
                </a:moveTo>
                <a:lnTo>
                  <a:pt x="5809207" y="0"/>
                </a:lnTo>
                <a:cubicBezTo>
                  <a:pt x="6005610" y="0"/>
                  <a:pt x="6164826" y="159216"/>
                  <a:pt x="6164826" y="355619"/>
                </a:cubicBezTo>
                <a:lnTo>
                  <a:pt x="6164826" y="3193826"/>
                </a:lnTo>
                <a:cubicBezTo>
                  <a:pt x="6164826" y="3390229"/>
                  <a:pt x="6005610" y="3549445"/>
                  <a:pt x="5809207" y="3549445"/>
                </a:cubicBezTo>
                <a:lnTo>
                  <a:pt x="355619" y="3549445"/>
                </a:lnTo>
                <a:cubicBezTo>
                  <a:pt x="159216" y="3549445"/>
                  <a:pt x="0" y="3390229"/>
                  <a:pt x="0" y="3193826"/>
                </a:cubicBezTo>
                <a:lnTo>
                  <a:pt x="0" y="355619"/>
                </a:lnTo>
                <a:cubicBezTo>
                  <a:pt x="0" y="159216"/>
                  <a:pt x="159216" y="0"/>
                  <a:pt x="355619" y="0"/>
                </a:cubicBezTo>
                <a:close/>
              </a:path>
            </a:pathLst>
          </a:custGeom>
          <a:ln w="101600">
            <a:solidFill>
              <a:srgbClr val="F08215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6B0"/>
                </a:solidFill>
              </a:rPr>
              <a:t>Statue of Liberty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963561" y="1632155"/>
            <a:ext cx="6164826" cy="3549445"/>
          </a:xfrm>
          <a:prstGeom prst="roundRect">
            <a:avLst>
              <a:gd name="adj" fmla="val 10019"/>
            </a:avLst>
          </a:prstGeom>
          <a:noFill/>
          <a:ln w="101600" cap="sq">
            <a:solidFill>
              <a:srgbClr val="0076B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920325" y="5843639"/>
            <a:ext cx="1856280" cy="0"/>
          </a:xfrm>
          <a:prstGeom prst="line">
            <a:avLst/>
          </a:prstGeom>
          <a:ln w="190500" cmpd="dbl">
            <a:solidFill>
              <a:srgbClr val="F082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arallelogram 6"/>
          <p:cNvSpPr/>
          <p:nvPr/>
        </p:nvSpPr>
        <p:spPr>
          <a:xfrm>
            <a:off x="1848465" y="4819666"/>
            <a:ext cx="6617109" cy="1385903"/>
          </a:xfrm>
          <a:prstGeom prst="parallelogram">
            <a:avLst>
              <a:gd name="adj" fmla="val 72568"/>
            </a:avLst>
          </a:prstGeom>
          <a:solidFill>
            <a:srgbClr val="0076B0"/>
          </a:solidFill>
          <a:ln w="76200" cap="rnd">
            <a:solidFill>
              <a:srgbClr val="BFBFB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altLang="en-US" dirty="0">
                <a:solidFill>
                  <a:schemeClr val="bg1"/>
                </a:solidFill>
              </a:rPr>
              <a:t>This is the Statue of Liberty in New York, USA. Liberty means ‘</a:t>
            </a:r>
            <a:r>
              <a:rPr lang="en-GB" altLang="en-US" b="1" dirty="0">
                <a:solidFill>
                  <a:schemeClr val="bg1"/>
                </a:solidFill>
              </a:rPr>
              <a:t>freedom</a:t>
            </a:r>
            <a:r>
              <a:rPr lang="en-GB" altLang="en-US" dirty="0">
                <a:solidFill>
                  <a:schemeClr val="bg1"/>
                </a:solidFill>
              </a:rPr>
              <a:t>’. </a:t>
            </a:r>
            <a:r>
              <a:rPr lang="en-GB" altLang="en-US" u="sng" dirty="0">
                <a:solidFill>
                  <a:schemeClr val="bg1"/>
                </a:solidFill>
              </a:rPr>
              <a:t>Listen to </a:t>
            </a:r>
            <a:r>
              <a:rPr lang="en-GB" altLang="en-US" u="sng" dirty="0" err="1">
                <a:solidFill>
                  <a:schemeClr val="bg1"/>
                </a:solidFill>
              </a:rPr>
              <a:t>Ubercorn’s</a:t>
            </a:r>
            <a:r>
              <a:rPr lang="en-GB" altLang="en-US" u="sng" dirty="0">
                <a:solidFill>
                  <a:schemeClr val="bg1"/>
                </a:solidFill>
              </a:rPr>
              <a:t> Funky Facts about the statue that is sometimes called ‘Lady Liberty’! </a:t>
            </a:r>
            <a:endParaRPr lang="en-GB" u="sng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609294" y="2082801"/>
            <a:ext cx="1856280" cy="0"/>
          </a:xfrm>
          <a:prstGeom prst="line">
            <a:avLst/>
          </a:prstGeom>
          <a:ln w="190500" cmpd="dbl">
            <a:solidFill>
              <a:srgbClr val="F082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836794" y="2431846"/>
            <a:ext cx="1250056" cy="0"/>
          </a:xfrm>
          <a:prstGeom prst="line">
            <a:avLst/>
          </a:prstGeom>
          <a:ln w="190500" cmpd="dbl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hlinkClick r:id="rId3"/>
          </p:cNvPr>
          <p:cNvSpPr/>
          <p:nvPr/>
        </p:nvSpPr>
        <p:spPr>
          <a:xfrm>
            <a:off x="2674374" y="5230761"/>
            <a:ext cx="4955458" cy="924233"/>
          </a:xfrm>
          <a:custGeom>
            <a:avLst/>
            <a:gdLst>
              <a:gd name="connsiteX0" fmla="*/ 3805084 w 4955458"/>
              <a:gd name="connsiteY0" fmla="*/ 196645 h 924233"/>
              <a:gd name="connsiteX1" fmla="*/ 3805084 w 4955458"/>
              <a:gd name="connsiteY1" fmla="*/ 9833 h 924233"/>
              <a:gd name="connsiteX2" fmla="*/ 4955458 w 4955458"/>
              <a:gd name="connsiteY2" fmla="*/ 0 h 924233"/>
              <a:gd name="connsiteX3" fmla="*/ 4896465 w 4955458"/>
              <a:gd name="connsiteY3" fmla="*/ 924233 h 924233"/>
              <a:gd name="connsiteX4" fmla="*/ 0 w 4955458"/>
              <a:gd name="connsiteY4" fmla="*/ 914400 h 924233"/>
              <a:gd name="connsiteX5" fmla="*/ 108155 w 4955458"/>
              <a:gd name="connsiteY5" fmla="*/ 226142 h 924233"/>
              <a:gd name="connsiteX6" fmla="*/ 3805084 w 4955458"/>
              <a:gd name="connsiteY6" fmla="*/ 196645 h 924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5458" h="924233">
                <a:moveTo>
                  <a:pt x="3805084" y="196645"/>
                </a:moveTo>
                <a:lnTo>
                  <a:pt x="3805084" y="9833"/>
                </a:lnTo>
                <a:lnTo>
                  <a:pt x="4955458" y="0"/>
                </a:lnTo>
                <a:lnTo>
                  <a:pt x="4896465" y="924233"/>
                </a:lnTo>
                <a:lnTo>
                  <a:pt x="0" y="914400"/>
                </a:lnTo>
                <a:lnTo>
                  <a:pt x="108155" y="226142"/>
                </a:lnTo>
                <a:lnTo>
                  <a:pt x="3805084" y="19664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7" name="Group 16"/>
          <p:cNvGrpSpPr/>
          <p:nvPr/>
        </p:nvGrpSpPr>
        <p:grpSpPr>
          <a:xfrm>
            <a:off x="6007918" y="2392194"/>
            <a:ext cx="2240938" cy="2623449"/>
            <a:chOff x="5862122" y="2418812"/>
            <a:chExt cx="2240938" cy="2623449"/>
          </a:xfrm>
        </p:grpSpPr>
        <p:sp>
          <p:nvSpPr>
            <p:cNvPr id="11" name="Oval 10"/>
            <p:cNvSpPr/>
            <p:nvPr/>
          </p:nvSpPr>
          <p:spPr>
            <a:xfrm>
              <a:off x="5862122" y="2647331"/>
              <a:ext cx="2240938" cy="2240938"/>
            </a:xfrm>
            <a:prstGeom prst="ellipse">
              <a:avLst/>
            </a:prstGeom>
            <a:solidFill>
              <a:srgbClr val="F08215"/>
            </a:solidFill>
            <a:ln w="7620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534"/>
            <a:stretch>
              <a:fillRect/>
            </a:stretch>
          </p:blipFill>
          <p:spPr>
            <a:xfrm>
              <a:off x="5915419" y="2418812"/>
              <a:ext cx="2020547" cy="2623449"/>
            </a:xfrm>
            <a:custGeom>
              <a:avLst/>
              <a:gdLst>
                <a:gd name="connsiteX0" fmla="*/ 0 w 2020547"/>
                <a:gd name="connsiteY0" fmla="*/ 2033217 h 2623449"/>
                <a:gd name="connsiteX1" fmla="*/ 17331 w 2020547"/>
                <a:gd name="connsiteY1" fmla="*/ 2135466 h 2623449"/>
                <a:gd name="connsiteX2" fmla="*/ 19776 w 2020547"/>
                <a:gd name="connsiteY2" fmla="*/ 2172140 h 2623449"/>
                <a:gd name="connsiteX3" fmla="*/ 9996 w 2020547"/>
                <a:gd name="connsiteY3" fmla="*/ 2196589 h 2623449"/>
                <a:gd name="connsiteX4" fmla="*/ 54004 w 2020547"/>
                <a:gd name="connsiteY4" fmla="*/ 2460641 h 2623449"/>
                <a:gd name="connsiteX5" fmla="*/ 51560 w 2020547"/>
                <a:gd name="connsiteY5" fmla="*/ 2475310 h 2623449"/>
                <a:gd name="connsiteX6" fmla="*/ 46670 w 2020547"/>
                <a:gd name="connsiteY6" fmla="*/ 2514429 h 2623449"/>
                <a:gd name="connsiteX7" fmla="*/ 146911 w 2020547"/>
                <a:gd name="connsiteY7" fmla="*/ 2612226 h 2623449"/>
                <a:gd name="connsiteX8" fmla="*/ 152816 w 2020547"/>
                <a:gd name="connsiteY8" fmla="*/ 2619516 h 2623449"/>
                <a:gd name="connsiteX9" fmla="*/ 155927 w 2020547"/>
                <a:gd name="connsiteY9" fmla="*/ 2623449 h 2623449"/>
                <a:gd name="connsiteX10" fmla="*/ 0 w 2020547"/>
                <a:gd name="connsiteY10" fmla="*/ 2623449 h 2623449"/>
                <a:gd name="connsiteX11" fmla="*/ 0 w 2020547"/>
                <a:gd name="connsiteY11" fmla="*/ 0 h 2623449"/>
                <a:gd name="connsiteX12" fmla="*/ 2020547 w 2020547"/>
                <a:gd name="connsiteY12" fmla="*/ 0 h 2623449"/>
                <a:gd name="connsiteX13" fmla="*/ 2020547 w 2020547"/>
                <a:gd name="connsiteY13" fmla="*/ 1906858 h 2623449"/>
                <a:gd name="connsiteX14" fmla="*/ 1980601 w 2020547"/>
                <a:gd name="connsiteY14" fmla="*/ 1969212 h 2623449"/>
                <a:gd name="connsiteX15" fmla="*/ 1929258 w 2020547"/>
                <a:gd name="connsiteY15" fmla="*/ 2049894 h 2623449"/>
                <a:gd name="connsiteX16" fmla="*/ 1785008 w 2020547"/>
                <a:gd name="connsiteY16" fmla="*/ 2179475 h 2623449"/>
                <a:gd name="connsiteX17" fmla="*/ 1709215 w 2020547"/>
                <a:gd name="connsiteY17" fmla="*/ 2240598 h 2623449"/>
                <a:gd name="connsiteX18" fmla="*/ 1594304 w 2020547"/>
                <a:gd name="connsiteY18" fmla="*/ 2311501 h 2623449"/>
                <a:gd name="connsiteX19" fmla="*/ 1459833 w 2020547"/>
                <a:gd name="connsiteY19" fmla="*/ 2362844 h 2623449"/>
                <a:gd name="connsiteX20" fmla="*/ 1308248 w 2020547"/>
                <a:gd name="connsiteY20" fmla="*/ 2411742 h 2623449"/>
                <a:gd name="connsiteX21" fmla="*/ 1149329 w 2020547"/>
                <a:gd name="connsiteY21" fmla="*/ 2433747 h 2623449"/>
                <a:gd name="connsiteX22" fmla="*/ 1029527 w 2020547"/>
                <a:gd name="connsiteY22" fmla="*/ 2441081 h 2623449"/>
                <a:gd name="connsiteX23" fmla="*/ 914616 w 2020547"/>
                <a:gd name="connsiteY23" fmla="*/ 2431302 h 2623449"/>
                <a:gd name="connsiteX24" fmla="*/ 780146 w 2020547"/>
                <a:gd name="connsiteY24" fmla="*/ 2401963 h 2623449"/>
                <a:gd name="connsiteX25" fmla="*/ 679904 w 2020547"/>
                <a:gd name="connsiteY25" fmla="*/ 2357954 h 2623449"/>
                <a:gd name="connsiteX26" fmla="*/ 582107 w 2020547"/>
                <a:gd name="connsiteY26" fmla="*/ 2326170 h 2623449"/>
                <a:gd name="connsiteX27" fmla="*/ 491645 w 2020547"/>
                <a:gd name="connsiteY27" fmla="*/ 2277272 h 2623449"/>
                <a:gd name="connsiteX28" fmla="*/ 408518 w 2020547"/>
                <a:gd name="connsiteY28" fmla="*/ 2228373 h 2623449"/>
                <a:gd name="connsiteX29" fmla="*/ 354730 w 2020547"/>
                <a:gd name="connsiteY29" fmla="*/ 2184365 h 2623449"/>
                <a:gd name="connsiteX30" fmla="*/ 281382 w 2020547"/>
                <a:gd name="connsiteY30" fmla="*/ 2111017 h 2623449"/>
                <a:gd name="connsiteX31" fmla="*/ 227594 w 2020547"/>
                <a:gd name="connsiteY31" fmla="*/ 2052339 h 2623449"/>
                <a:gd name="connsiteX32" fmla="*/ 190920 w 2020547"/>
                <a:gd name="connsiteY32" fmla="*/ 1993661 h 2623449"/>
                <a:gd name="connsiteX33" fmla="*/ 124907 w 2020547"/>
                <a:gd name="connsiteY33" fmla="*/ 1912979 h 2623449"/>
                <a:gd name="connsiteX34" fmla="*/ 88233 w 2020547"/>
                <a:gd name="connsiteY34" fmla="*/ 1849411 h 2623449"/>
                <a:gd name="connsiteX35" fmla="*/ 29555 w 2020547"/>
                <a:gd name="connsiteY35" fmla="*/ 1939873 h 2623449"/>
                <a:gd name="connsiteX36" fmla="*/ 19776 w 2020547"/>
                <a:gd name="connsiteY36" fmla="*/ 1964322 h 2623449"/>
                <a:gd name="connsiteX37" fmla="*/ 8860 w 2020547"/>
                <a:gd name="connsiteY37" fmla="*/ 1979988 h 2623449"/>
                <a:gd name="connsiteX38" fmla="*/ 0 w 2020547"/>
                <a:gd name="connsiteY38" fmla="*/ 1986214 h 2623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020547" h="2623449">
                  <a:moveTo>
                    <a:pt x="0" y="2033217"/>
                  </a:moveTo>
                  <a:lnTo>
                    <a:pt x="17331" y="2135466"/>
                  </a:lnTo>
                  <a:cubicBezTo>
                    <a:pt x="17331" y="2135466"/>
                    <a:pt x="21236" y="2159975"/>
                    <a:pt x="19776" y="2172140"/>
                  </a:cubicBezTo>
                  <a:cubicBezTo>
                    <a:pt x="18730" y="2180855"/>
                    <a:pt x="13256" y="2188439"/>
                    <a:pt x="9996" y="2196589"/>
                  </a:cubicBezTo>
                  <a:lnTo>
                    <a:pt x="54004" y="2460641"/>
                  </a:lnTo>
                  <a:cubicBezTo>
                    <a:pt x="54004" y="2460641"/>
                    <a:pt x="52230" y="2470398"/>
                    <a:pt x="51560" y="2475310"/>
                  </a:cubicBezTo>
                  <a:cubicBezTo>
                    <a:pt x="49785" y="2488331"/>
                    <a:pt x="48300" y="2501389"/>
                    <a:pt x="46670" y="2514429"/>
                  </a:cubicBezTo>
                  <a:lnTo>
                    <a:pt x="146911" y="2612226"/>
                  </a:lnTo>
                  <a:cubicBezTo>
                    <a:pt x="146911" y="2612226"/>
                    <a:pt x="149179" y="2614991"/>
                    <a:pt x="152816" y="2619516"/>
                  </a:cubicBezTo>
                  <a:lnTo>
                    <a:pt x="155927" y="2623449"/>
                  </a:lnTo>
                  <a:lnTo>
                    <a:pt x="0" y="2623449"/>
                  </a:lnTo>
                  <a:close/>
                  <a:moveTo>
                    <a:pt x="0" y="0"/>
                  </a:moveTo>
                  <a:lnTo>
                    <a:pt x="2020547" y="0"/>
                  </a:lnTo>
                  <a:lnTo>
                    <a:pt x="2020547" y="1906858"/>
                  </a:lnTo>
                  <a:lnTo>
                    <a:pt x="1980601" y="1969212"/>
                  </a:lnTo>
                  <a:lnTo>
                    <a:pt x="1929258" y="2049894"/>
                  </a:lnTo>
                  <a:lnTo>
                    <a:pt x="1785008" y="2179475"/>
                  </a:lnTo>
                  <a:lnTo>
                    <a:pt x="1709215" y="2240598"/>
                  </a:lnTo>
                  <a:lnTo>
                    <a:pt x="1594304" y="2311501"/>
                  </a:lnTo>
                  <a:lnTo>
                    <a:pt x="1459833" y="2362844"/>
                  </a:lnTo>
                  <a:lnTo>
                    <a:pt x="1308248" y="2411742"/>
                  </a:lnTo>
                  <a:lnTo>
                    <a:pt x="1149329" y="2433747"/>
                  </a:lnTo>
                  <a:lnTo>
                    <a:pt x="1029527" y="2441081"/>
                  </a:lnTo>
                  <a:lnTo>
                    <a:pt x="914616" y="2431302"/>
                  </a:lnTo>
                  <a:lnTo>
                    <a:pt x="780146" y="2401963"/>
                  </a:lnTo>
                  <a:lnTo>
                    <a:pt x="679904" y="2357954"/>
                  </a:lnTo>
                  <a:lnTo>
                    <a:pt x="582107" y="2326170"/>
                  </a:lnTo>
                  <a:lnTo>
                    <a:pt x="491645" y="2277272"/>
                  </a:lnTo>
                  <a:lnTo>
                    <a:pt x="408518" y="2228373"/>
                  </a:lnTo>
                  <a:lnTo>
                    <a:pt x="354730" y="2184365"/>
                  </a:lnTo>
                  <a:lnTo>
                    <a:pt x="281382" y="2111017"/>
                  </a:lnTo>
                  <a:lnTo>
                    <a:pt x="227594" y="2052339"/>
                  </a:lnTo>
                  <a:lnTo>
                    <a:pt x="190920" y="1993661"/>
                  </a:lnTo>
                  <a:lnTo>
                    <a:pt x="124907" y="1912979"/>
                  </a:lnTo>
                  <a:lnTo>
                    <a:pt x="88233" y="1849411"/>
                  </a:lnTo>
                  <a:lnTo>
                    <a:pt x="29555" y="1939873"/>
                  </a:lnTo>
                  <a:lnTo>
                    <a:pt x="19776" y="1964322"/>
                  </a:lnTo>
                  <a:cubicBezTo>
                    <a:pt x="16770" y="1971839"/>
                    <a:pt x="13237" y="1976284"/>
                    <a:pt x="8860" y="1979988"/>
                  </a:cubicBezTo>
                  <a:lnTo>
                    <a:pt x="0" y="1986214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64334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857250" y="1682751"/>
            <a:ext cx="2026674" cy="0"/>
          </a:xfrm>
          <a:prstGeom prst="line">
            <a:avLst/>
          </a:prstGeom>
          <a:ln w="190500" cmpd="dbl">
            <a:solidFill>
              <a:srgbClr val="F082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019175" y="2165146"/>
            <a:ext cx="1838450" cy="0"/>
          </a:xfrm>
          <a:prstGeom prst="line">
            <a:avLst/>
          </a:prstGeom>
          <a:ln w="190500" cmpd="dbl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126" y="1593335"/>
            <a:ext cx="5558303" cy="3705536"/>
          </a:xfrm>
          <a:custGeom>
            <a:avLst/>
            <a:gdLst>
              <a:gd name="connsiteX0" fmla="*/ 355619 w 6164826"/>
              <a:gd name="connsiteY0" fmla="*/ 0 h 3549445"/>
              <a:gd name="connsiteX1" fmla="*/ 5809207 w 6164826"/>
              <a:gd name="connsiteY1" fmla="*/ 0 h 3549445"/>
              <a:gd name="connsiteX2" fmla="*/ 6164826 w 6164826"/>
              <a:gd name="connsiteY2" fmla="*/ 355619 h 3549445"/>
              <a:gd name="connsiteX3" fmla="*/ 6164826 w 6164826"/>
              <a:gd name="connsiteY3" fmla="*/ 3193826 h 3549445"/>
              <a:gd name="connsiteX4" fmla="*/ 5809207 w 6164826"/>
              <a:gd name="connsiteY4" fmla="*/ 3549445 h 3549445"/>
              <a:gd name="connsiteX5" fmla="*/ 355619 w 6164826"/>
              <a:gd name="connsiteY5" fmla="*/ 3549445 h 3549445"/>
              <a:gd name="connsiteX6" fmla="*/ 0 w 6164826"/>
              <a:gd name="connsiteY6" fmla="*/ 3193826 h 3549445"/>
              <a:gd name="connsiteX7" fmla="*/ 0 w 6164826"/>
              <a:gd name="connsiteY7" fmla="*/ 355619 h 3549445"/>
              <a:gd name="connsiteX8" fmla="*/ 355619 w 6164826"/>
              <a:gd name="connsiteY8" fmla="*/ 0 h 3549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64826" h="3549445">
                <a:moveTo>
                  <a:pt x="355619" y="0"/>
                </a:moveTo>
                <a:lnTo>
                  <a:pt x="5809207" y="0"/>
                </a:lnTo>
                <a:cubicBezTo>
                  <a:pt x="6005610" y="0"/>
                  <a:pt x="6164826" y="159216"/>
                  <a:pt x="6164826" y="355619"/>
                </a:cubicBezTo>
                <a:lnTo>
                  <a:pt x="6164826" y="3193826"/>
                </a:lnTo>
                <a:cubicBezTo>
                  <a:pt x="6164826" y="3390229"/>
                  <a:pt x="6005610" y="3549445"/>
                  <a:pt x="5809207" y="3549445"/>
                </a:cubicBezTo>
                <a:lnTo>
                  <a:pt x="355619" y="3549445"/>
                </a:lnTo>
                <a:cubicBezTo>
                  <a:pt x="159216" y="3549445"/>
                  <a:pt x="0" y="3390229"/>
                  <a:pt x="0" y="3193826"/>
                </a:cubicBezTo>
                <a:lnTo>
                  <a:pt x="0" y="355619"/>
                </a:lnTo>
                <a:cubicBezTo>
                  <a:pt x="0" y="159216"/>
                  <a:pt x="159216" y="0"/>
                  <a:pt x="355619" y="0"/>
                </a:cubicBezTo>
                <a:close/>
              </a:path>
            </a:pathLst>
          </a:custGeom>
          <a:ln w="101600">
            <a:solidFill>
              <a:srgbClr val="F08215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6B0"/>
                </a:solidFill>
              </a:rPr>
              <a:t>Grand Canyon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326865" y="1749426"/>
            <a:ext cx="5636035" cy="3794124"/>
          </a:xfrm>
          <a:prstGeom prst="roundRect">
            <a:avLst>
              <a:gd name="adj" fmla="val 10019"/>
            </a:avLst>
          </a:prstGeom>
          <a:noFill/>
          <a:ln w="101600" cap="sq">
            <a:solidFill>
              <a:srgbClr val="0076B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Connector 24"/>
          <p:cNvCxnSpPr/>
          <p:nvPr/>
        </p:nvCxnSpPr>
        <p:spPr>
          <a:xfrm>
            <a:off x="5829300" y="5898946"/>
            <a:ext cx="1838450" cy="0"/>
          </a:xfrm>
          <a:prstGeom prst="line">
            <a:avLst/>
          </a:prstGeom>
          <a:ln w="190500" cmpd="dbl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40" y="1238250"/>
            <a:ext cx="2831771" cy="4600575"/>
          </a:xfrm>
          <a:prstGeom prst="rect">
            <a:avLst/>
          </a:prstGeom>
        </p:spPr>
      </p:pic>
      <p:sp>
        <p:nvSpPr>
          <p:cNvPr id="7" name="Parallelogram 6"/>
          <p:cNvSpPr/>
          <p:nvPr/>
        </p:nvSpPr>
        <p:spPr>
          <a:xfrm>
            <a:off x="755240" y="4811474"/>
            <a:ext cx="6274210" cy="1385903"/>
          </a:xfrm>
          <a:prstGeom prst="parallelogram">
            <a:avLst>
              <a:gd name="adj" fmla="val 72568"/>
            </a:avLst>
          </a:prstGeom>
          <a:solidFill>
            <a:srgbClr val="0076B0"/>
          </a:solidFill>
          <a:ln w="76200" cap="rnd">
            <a:solidFill>
              <a:srgbClr val="BFBFB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altLang="en-US" dirty="0">
                <a:solidFill>
                  <a:schemeClr val="bg1"/>
                </a:solidFill>
              </a:rPr>
              <a:t>Right across the other side of the USA, you’ll find the Grand Canyon in Arizona. </a:t>
            </a:r>
            <a:r>
              <a:rPr lang="en-GB" altLang="en-US" u="sng" dirty="0">
                <a:solidFill>
                  <a:schemeClr val="bg1"/>
                </a:solidFill>
              </a:rPr>
              <a:t>Here is </a:t>
            </a:r>
            <a:r>
              <a:rPr lang="en-GB" altLang="en-US" u="sng" dirty="0" err="1">
                <a:solidFill>
                  <a:schemeClr val="bg1"/>
                </a:solidFill>
              </a:rPr>
              <a:t>Ubercorn</a:t>
            </a:r>
            <a:r>
              <a:rPr lang="en-GB" altLang="en-US" u="sng" dirty="0">
                <a:solidFill>
                  <a:schemeClr val="bg1"/>
                </a:solidFill>
              </a:rPr>
              <a:t> with the Funky Facts</a:t>
            </a:r>
            <a:r>
              <a:rPr lang="en-GB" altLang="en-US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5" name="Rectangle 4">
            <a:hlinkClick r:id="rId4"/>
          </p:cNvPr>
          <p:cNvSpPr/>
          <p:nvPr/>
        </p:nvSpPr>
        <p:spPr>
          <a:xfrm>
            <a:off x="1686869" y="5610318"/>
            <a:ext cx="4124325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36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426344" y="3374051"/>
            <a:ext cx="8262150" cy="3041498"/>
          </a:xfrm>
          <a:prstGeom prst="roundRect">
            <a:avLst>
              <a:gd name="adj" fmla="val 5261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chemeClr val="accent5">
                  <a:lumMod val="60000"/>
                  <a:lumOff val="40000"/>
                </a:schemeClr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Snip Diagonal Corner Rectangle 14"/>
          <p:cNvSpPr/>
          <p:nvPr/>
        </p:nvSpPr>
        <p:spPr>
          <a:xfrm>
            <a:off x="1792711" y="1881052"/>
            <a:ext cx="6518246" cy="3768858"/>
          </a:xfrm>
          <a:prstGeom prst="snip2DiagRect">
            <a:avLst>
              <a:gd name="adj1" fmla="val 17614"/>
              <a:gd name="adj2" fmla="val 14597"/>
            </a:avLst>
          </a:prstGeom>
          <a:solidFill>
            <a:srgbClr val="6E6D6D"/>
          </a:solidFill>
          <a:ln w="76200" cap="rnd">
            <a:solidFill>
              <a:srgbClr val="6E6D6D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nip Diagonal Corner Rectangle 4"/>
          <p:cNvSpPr/>
          <p:nvPr/>
        </p:nvSpPr>
        <p:spPr>
          <a:xfrm>
            <a:off x="1622894" y="2070151"/>
            <a:ext cx="6518246" cy="3984771"/>
          </a:xfrm>
          <a:prstGeom prst="snip2DiagRect">
            <a:avLst>
              <a:gd name="adj1" fmla="val 15996"/>
              <a:gd name="adj2" fmla="val 14597"/>
            </a:avLst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 w="76200" cap="rnd">
            <a:solidFill>
              <a:srgbClr val="6E6D6D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6B0"/>
                </a:solidFill>
              </a:rPr>
              <a:t>Alaska</a:t>
            </a:r>
          </a:p>
        </p:txBody>
      </p:sp>
      <p:grpSp>
        <p:nvGrpSpPr>
          <p:cNvPr id="11" name="Group 10"/>
          <p:cNvGrpSpPr/>
          <p:nvPr/>
        </p:nvGrpSpPr>
        <p:grpSpPr>
          <a:xfrm rot="3172402">
            <a:off x="7905785" y="1937071"/>
            <a:ext cx="469783" cy="469783"/>
            <a:chOff x="7021585" y="1835259"/>
            <a:chExt cx="469783" cy="469783"/>
          </a:xfrm>
        </p:grpSpPr>
        <p:sp>
          <p:nvSpPr>
            <p:cNvPr id="6" name="Oval 5"/>
            <p:cNvSpPr/>
            <p:nvPr/>
          </p:nvSpPr>
          <p:spPr>
            <a:xfrm>
              <a:off x="7021585" y="1835259"/>
              <a:ext cx="469783" cy="469783"/>
            </a:xfrm>
            <a:prstGeom prst="ellipse">
              <a:avLst/>
            </a:prstGeom>
            <a:gradFill flip="none" rotWithShape="1">
              <a:gsLst>
                <a:gs pos="0">
                  <a:srgbClr val="B9B8B8">
                    <a:shade val="30000"/>
                    <a:satMod val="115000"/>
                  </a:srgbClr>
                </a:gs>
                <a:gs pos="50000">
                  <a:srgbClr val="B9B8B8">
                    <a:shade val="67500"/>
                    <a:satMod val="115000"/>
                  </a:srgbClr>
                </a:gs>
                <a:gs pos="100000">
                  <a:srgbClr val="B9B8B8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76200">
              <a:solidFill>
                <a:srgbClr val="6E6D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7256476" y="1940653"/>
              <a:ext cx="0" cy="256637"/>
            </a:xfrm>
            <a:prstGeom prst="line">
              <a:avLst/>
            </a:prstGeom>
            <a:ln w="76200" cap="rnd">
              <a:solidFill>
                <a:srgbClr val="6E6D6D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 rot="18615515">
            <a:off x="7624057" y="5494033"/>
            <a:ext cx="469783" cy="469783"/>
            <a:chOff x="7021585" y="1835259"/>
            <a:chExt cx="469783" cy="469783"/>
          </a:xfrm>
        </p:grpSpPr>
        <p:sp>
          <p:nvSpPr>
            <p:cNvPr id="13" name="Oval 12"/>
            <p:cNvSpPr/>
            <p:nvPr/>
          </p:nvSpPr>
          <p:spPr>
            <a:xfrm>
              <a:off x="7021585" y="1835259"/>
              <a:ext cx="469783" cy="469783"/>
            </a:xfrm>
            <a:prstGeom prst="ellipse">
              <a:avLst/>
            </a:prstGeom>
            <a:gradFill flip="none" rotWithShape="1">
              <a:gsLst>
                <a:gs pos="0">
                  <a:srgbClr val="B9B8B8">
                    <a:shade val="30000"/>
                    <a:satMod val="115000"/>
                  </a:srgbClr>
                </a:gs>
                <a:gs pos="50000">
                  <a:srgbClr val="B9B8B8">
                    <a:shade val="67500"/>
                    <a:satMod val="115000"/>
                  </a:srgbClr>
                </a:gs>
                <a:gs pos="100000">
                  <a:srgbClr val="B9B8B8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76200">
              <a:solidFill>
                <a:srgbClr val="6E6D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7256476" y="1940653"/>
              <a:ext cx="0" cy="256637"/>
            </a:xfrm>
            <a:prstGeom prst="line">
              <a:avLst/>
            </a:prstGeom>
            <a:ln w="76200" cap="rnd">
              <a:solidFill>
                <a:srgbClr val="6E6D6D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/>
          <p:cNvCxnSpPr/>
          <p:nvPr/>
        </p:nvCxnSpPr>
        <p:spPr>
          <a:xfrm>
            <a:off x="448489" y="5782488"/>
            <a:ext cx="2817225" cy="0"/>
          </a:xfrm>
          <a:prstGeom prst="line">
            <a:avLst/>
          </a:prstGeom>
          <a:ln w="190500" cmpd="dbl">
            <a:solidFill>
              <a:srgbClr val="6E6D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694655" y="1396985"/>
            <a:ext cx="4187362" cy="1391482"/>
            <a:chOff x="3095625" y="2407301"/>
            <a:chExt cx="4187362" cy="1888513"/>
          </a:xfrm>
        </p:grpSpPr>
        <p:sp>
          <p:nvSpPr>
            <p:cNvPr id="21" name="Snip Diagonal Corner Rectangle 20"/>
            <p:cNvSpPr/>
            <p:nvPr/>
          </p:nvSpPr>
          <p:spPr>
            <a:xfrm>
              <a:off x="3095625" y="2407301"/>
              <a:ext cx="4187362" cy="1888513"/>
            </a:xfrm>
            <a:prstGeom prst="snip2DiagRect">
              <a:avLst>
                <a:gd name="adj1" fmla="val 14183"/>
                <a:gd name="adj2" fmla="val 35884"/>
              </a:avLst>
            </a:prstGeom>
            <a:solidFill>
              <a:srgbClr val="6E6D6D"/>
            </a:solidFill>
            <a:ln w="76200" cap="rnd">
              <a:solidFill>
                <a:srgbClr val="6E6D6D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03177" y="2627059"/>
              <a:ext cx="3698330" cy="1172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en-US" sz="2000" dirty="0">
                  <a:solidFill>
                    <a:schemeClr val="bg1"/>
                  </a:solidFill>
                </a:rPr>
                <a:t>Although Alaska isn’t within or next door to USA, it is one of the American states! </a:t>
              </a:r>
            </a:p>
          </p:txBody>
        </p:sp>
      </p:grpSp>
      <p:cxnSp>
        <p:nvCxnSpPr>
          <p:cNvPr id="24" name="Straight Connector 23"/>
          <p:cNvCxnSpPr/>
          <p:nvPr/>
        </p:nvCxnSpPr>
        <p:spPr>
          <a:xfrm>
            <a:off x="5869573" y="1551032"/>
            <a:ext cx="2817225" cy="0"/>
          </a:xfrm>
          <a:prstGeom prst="line">
            <a:avLst/>
          </a:prstGeom>
          <a:ln w="190500" cmpd="dbl">
            <a:solidFill>
              <a:srgbClr val="F082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172" y="1958884"/>
            <a:ext cx="2188777" cy="4212016"/>
          </a:xfrm>
          <a:prstGeom prst="rect">
            <a:avLst/>
          </a:prstGeom>
        </p:spPr>
      </p:pic>
      <p:sp>
        <p:nvSpPr>
          <p:cNvPr id="25" name="North America"/>
          <p:cNvSpPr/>
          <p:nvPr/>
        </p:nvSpPr>
        <p:spPr>
          <a:xfrm>
            <a:off x="1118883" y="5397757"/>
            <a:ext cx="5752522" cy="494962"/>
          </a:xfrm>
          <a:prstGeom prst="roundRect">
            <a:avLst>
              <a:gd name="adj" fmla="val 50000"/>
            </a:avLst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This is Denali National Park and Preserve in Alaska. 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" t="10202" r="3030" b="8123"/>
          <a:stretch>
            <a:fillRect/>
          </a:stretch>
        </p:blipFill>
        <p:spPr>
          <a:xfrm>
            <a:off x="1295107" y="2807184"/>
            <a:ext cx="4147703" cy="2398207"/>
          </a:xfrm>
          <a:custGeom>
            <a:avLst/>
            <a:gdLst>
              <a:gd name="connsiteX0" fmla="*/ 422420 w 4147703"/>
              <a:gd name="connsiteY0" fmla="*/ 0 h 2398207"/>
              <a:gd name="connsiteX1" fmla="*/ 3797637 w 4147703"/>
              <a:gd name="connsiteY1" fmla="*/ 0 h 2398207"/>
              <a:gd name="connsiteX2" fmla="*/ 4147703 w 4147703"/>
              <a:gd name="connsiteY2" fmla="*/ 350066 h 2398207"/>
              <a:gd name="connsiteX3" fmla="*/ 4147703 w 4147703"/>
              <a:gd name="connsiteY3" fmla="*/ 1975787 h 2398207"/>
              <a:gd name="connsiteX4" fmla="*/ 3725283 w 4147703"/>
              <a:gd name="connsiteY4" fmla="*/ 2398207 h 2398207"/>
              <a:gd name="connsiteX5" fmla="*/ 350066 w 4147703"/>
              <a:gd name="connsiteY5" fmla="*/ 2398207 h 2398207"/>
              <a:gd name="connsiteX6" fmla="*/ 0 w 4147703"/>
              <a:gd name="connsiteY6" fmla="*/ 2048141 h 2398207"/>
              <a:gd name="connsiteX7" fmla="*/ 0 w 4147703"/>
              <a:gd name="connsiteY7" fmla="*/ 422420 h 2398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47703" h="2398207">
                <a:moveTo>
                  <a:pt x="422420" y="0"/>
                </a:moveTo>
                <a:lnTo>
                  <a:pt x="3797637" y="0"/>
                </a:lnTo>
                <a:lnTo>
                  <a:pt x="4147703" y="350066"/>
                </a:lnTo>
                <a:lnTo>
                  <a:pt x="4147703" y="1975787"/>
                </a:lnTo>
                <a:lnTo>
                  <a:pt x="3725283" y="2398207"/>
                </a:lnTo>
                <a:lnTo>
                  <a:pt x="350066" y="2398207"/>
                </a:lnTo>
                <a:lnTo>
                  <a:pt x="0" y="2048141"/>
                </a:lnTo>
                <a:lnTo>
                  <a:pt x="0" y="422420"/>
                </a:lnTo>
                <a:close/>
              </a:path>
            </a:pathLst>
          </a:custGeom>
          <a:ln w="76200" cap="rnd">
            <a:solidFill>
              <a:srgbClr val="6E6D6D"/>
            </a:solidFill>
          </a:ln>
        </p:spPr>
      </p:pic>
    </p:spTree>
    <p:extLst>
      <p:ext uri="{BB962C8B-B14F-4D97-AF65-F5344CB8AC3E}">
        <p14:creationId xmlns:p14="http://schemas.microsoft.com/office/powerpoint/2010/main" val="35824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34442D15-F5BB-4F73-9606-C8812E688AB8}" vid="{28CC8FB8-836C-49DA-A823-EC8BE3E520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1438</TotalTime>
  <Words>470</Words>
  <Application>Microsoft Office PowerPoint</Application>
  <PresentationFormat>On-screen Show (4:3)</PresentationFormat>
  <Paragraphs>42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Calibri</vt:lpstr>
      <vt:lpstr>Twinkl</vt:lpstr>
      <vt:lpstr>Times New Roman</vt:lpstr>
      <vt:lpstr>Arial</vt:lpstr>
      <vt:lpstr>Office Theme</vt:lpstr>
      <vt:lpstr>PowerPoint Presentation</vt:lpstr>
      <vt:lpstr>What Is a Continent?</vt:lpstr>
      <vt:lpstr>North America</vt:lpstr>
      <vt:lpstr>North America</vt:lpstr>
      <vt:lpstr>What Is a Landmark?</vt:lpstr>
      <vt:lpstr>USA</vt:lpstr>
      <vt:lpstr>Statue of Liberty</vt:lpstr>
      <vt:lpstr>Grand Canyon</vt:lpstr>
      <vt:lpstr>Alaska</vt:lpstr>
      <vt:lpstr>Canada</vt:lpstr>
      <vt:lpstr>Canada</vt:lpstr>
      <vt:lpstr>Banff National Park</vt:lpstr>
      <vt:lpstr>Mexico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 Ashby</dc:creator>
  <cp:lastModifiedBy>Wendy Edwards</cp:lastModifiedBy>
  <cp:revision>136</cp:revision>
  <dcterms:created xsi:type="dcterms:W3CDTF">2019-12-12T10:59:53Z</dcterms:created>
  <dcterms:modified xsi:type="dcterms:W3CDTF">2025-10-31T13:44:53Z</dcterms:modified>
</cp:coreProperties>
</file>