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6" r:id="rId2"/>
    <p:sldId id="261" r:id="rId3"/>
    <p:sldId id="256" r:id="rId4"/>
    <p:sldId id="257" r:id="rId5"/>
    <p:sldId id="258" r:id="rId6"/>
    <p:sldId id="271" r:id="rId7"/>
    <p:sldId id="264" r:id="rId8"/>
    <p:sldId id="259" r:id="rId9"/>
    <p:sldId id="265" r:id="rId10"/>
    <p:sldId id="266" r:id="rId11"/>
    <p:sldId id="260" r:id="rId12"/>
    <p:sldId id="262" r:id="rId13"/>
    <p:sldId id="263" r:id="rId14"/>
    <p:sldId id="270" r:id="rId15"/>
    <p:sldId id="275" r:id="rId16"/>
    <p:sldId id="267" r:id="rId17"/>
    <p:sldId id="268" r:id="rId18"/>
    <p:sldId id="269" r:id="rId19"/>
    <p:sldId id="272" r:id="rId20"/>
    <p:sldId id="273" r:id="rId21"/>
    <p:sldId id="274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17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755F4-B1E9-457E-9274-007756AF96E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0BF-69C1-4755-B69A-0642C68AFA7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755F4-B1E9-457E-9274-007756AF96E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0BF-69C1-4755-B69A-0642C68AFA7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755F4-B1E9-457E-9274-007756AF96E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0BF-69C1-4755-B69A-0642C68AFA7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755F4-B1E9-457E-9274-007756AF96E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DFDD0BF-69C1-4755-B69A-0642C68AFA77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755F4-B1E9-457E-9274-007756AF96E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0BF-69C1-4755-B69A-0642C68AFA7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755F4-B1E9-457E-9274-007756AF96E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0BF-69C1-4755-B69A-0642C68AFA7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755F4-B1E9-457E-9274-007756AF96E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0BF-69C1-4755-B69A-0642C68AFA7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755F4-B1E9-457E-9274-007756AF96E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0BF-69C1-4755-B69A-0642C68AFA7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755F4-B1E9-457E-9274-007756AF96E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0BF-69C1-4755-B69A-0642C68AFA7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755F4-B1E9-457E-9274-007756AF96E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0BF-69C1-4755-B69A-0642C68AFA7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B7755F4-B1E9-457E-9274-007756AF96E2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DFDD0BF-69C1-4755-B69A-0642C68AFA77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290111" y="980728"/>
            <a:ext cx="8568952" cy="41044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Grammar Gurus</a:t>
            </a:r>
          </a:p>
          <a:p>
            <a:pPr algn="l"/>
            <a:endParaRPr lang="en-GB" sz="4800" dirty="0">
              <a:latin typeface="Calibri" panose="020F0502020204030204" pitchFamily="34" charset="0"/>
            </a:endParaRPr>
          </a:p>
          <a:p>
            <a:pPr algn="l"/>
            <a:endParaRPr lang="en-GB" sz="9600" dirty="0">
              <a:latin typeface="Calibri" panose="020F0502020204030204" pitchFamily="34" charset="0"/>
            </a:endParaRPr>
          </a:p>
        </p:txBody>
      </p:sp>
      <p:sp>
        <p:nvSpPr>
          <p:cNvPr id="4" name="AutoShape 2" descr="Image result for moving gif of a snake charm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4" descr="Image result for moving gif of a snake charm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http://www.picgifs.com/job-graphics/job-graphics/snake-charmer/slangenbezweerder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79" y="3140968"/>
            <a:ext cx="2854601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462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20688"/>
            <a:ext cx="8964488" cy="1752600"/>
          </a:xfrm>
        </p:spPr>
        <p:txBody>
          <a:bodyPr>
            <a:normAutofit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 conjunction?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1520" y="1772816"/>
            <a:ext cx="8784976" cy="4608512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A word used to link clauses with a sentence. </a:t>
            </a:r>
          </a:p>
          <a:p>
            <a:pPr algn="l"/>
            <a:endParaRPr lang="en-GB" sz="4800" dirty="0">
              <a:latin typeface="Calibri" panose="020F0502020204030204" pitchFamily="34" charset="0"/>
            </a:endParaRP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e.g. </a:t>
            </a:r>
            <a:r>
              <a:rPr lang="en-GB" sz="4800" u="sng" dirty="0" smtClean="0">
                <a:latin typeface="Calibri" panose="020F0502020204030204" pitchFamily="34" charset="0"/>
              </a:rPr>
              <a:t>Co-ordinating: </a:t>
            </a:r>
            <a:r>
              <a:rPr lang="en-GB" sz="4800" dirty="0" smtClean="0">
                <a:latin typeface="Calibri" panose="020F0502020204030204" pitchFamily="34" charset="0"/>
              </a:rPr>
              <a:t>and, but, or, so</a:t>
            </a:r>
          </a:p>
          <a:p>
            <a:pPr algn="l"/>
            <a:endParaRPr lang="en-GB" sz="4800" dirty="0" smtClean="0">
              <a:latin typeface="Calibri" panose="020F0502020204030204" pitchFamily="34" charset="0"/>
            </a:endParaRPr>
          </a:p>
          <a:p>
            <a:pPr algn="l"/>
            <a:r>
              <a:rPr lang="en-GB" sz="4800" u="sng" dirty="0" smtClean="0">
                <a:latin typeface="Calibri" panose="020F0502020204030204" pitchFamily="34" charset="0"/>
              </a:rPr>
              <a:t>Subordinating: </a:t>
            </a:r>
            <a:r>
              <a:rPr lang="en-GB" sz="4800" dirty="0" smtClean="0">
                <a:latin typeface="Calibri" panose="020F0502020204030204" pitchFamily="34" charset="0"/>
              </a:rPr>
              <a:t>when, while, before, after, since, until, if, because, although, that.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528" y="1844824"/>
            <a:ext cx="8424936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385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280920" cy="1752600"/>
          </a:xfrm>
        </p:spPr>
        <p:txBody>
          <a:bodyPr>
            <a:normAutofit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 preposition?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9512" y="1988840"/>
            <a:ext cx="8964488" cy="4104456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A preposition is a word that tells you where or when something is in relation to something else.</a:t>
            </a:r>
          </a:p>
          <a:p>
            <a:pPr algn="l"/>
            <a:endParaRPr lang="en-GB" sz="4800" dirty="0" smtClean="0">
              <a:latin typeface="Calibri" panose="020F0502020204030204" pitchFamily="34" charset="0"/>
            </a:endParaRP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After, before, on, under, inside, outside</a:t>
            </a:r>
          </a:p>
          <a:p>
            <a:pPr algn="l"/>
            <a:endParaRPr lang="en-GB" sz="4800" dirty="0" smtClean="0">
              <a:latin typeface="Calibri" panose="020F0502020204030204" pitchFamily="34" charset="0"/>
            </a:endParaRP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What is a preposition phrase?</a:t>
            </a:r>
          </a:p>
        </p:txBody>
      </p:sp>
      <p:sp>
        <p:nvSpPr>
          <p:cNvPr id="4" name="Rectangle 3"/>
          <p:cNvSpPr/>
          <p:nvPr/>
        </p:nvSpPr>
        <p:spPr>
          <a:xfrm>
            <a:off x="251520" y="1988840"/>
            <a:ext cx="8424936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820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836712"/>
            <a:ext cx="6400800" cy="1752600"/>
          </a:xfrm>
        </p:spPr>
        <p:txBody>
          <a:bodyPr>
            <a:normAutofit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 verb?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1520" y="2060848"/>
            <a:ext cx="8568952" cy="41044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A verb is a doing or an action word.</a:t>
            </a: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e.g. runs, went, made, fall</a:t>
            </a:r>
            <a:endParaRPr lang="en-GB" sz="4800" dirty="0"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520" y="1772816"/>
            <a:ext cx="8424936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812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836712"/>
            <a:ext cx="7416824" cy="1752600"/>
          </a:xfrm>
        </p:spPr>
        <p:txBody>
          <a:bodyPr>
            <a:normAutofit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 modal verb?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1520" y="2060848"/>
            <a:ext cx="8568952" cy="410445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A modal verb helps other verbs in a sentence to show the level of possibility.  Is it possible or certain?</a:t>
            </a:r>
          </a:p>
          <a:p>
            <a:pPr algn="l"/>
            <a:endParaRPr lang="en-GB" sz="4800" dirty="0" smtClean="0">
              <a:latin typeface="Calibri" panose="020F0502020204030204" pitchFamily="34" charset="0"/>
            </a:endParaRP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e.g. will, would, should, could, may, might, can, must, might…</a:t>
            </a:r>
            <a:endParaRPr lang="en-GB" sz="4800" dirty="0"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6544" y="1772816"/>
            <a:ext cx="8424936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833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416824" cy="1752600"/>
          </a:xfrm>
        </p:spPr>
        <p:txBody>
          <a:bodyPr>
            <a:normAutofit lnSpcReduction="10000"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the past progressive tense?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2204864"/>
            <a:ext cx="9144000" cy="4104456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Past progressive indicates continuing action, something that was happening, going on, at some point in the past. Helper verb ‘to be’ + </a:t>
            </a:r>
            <a:r>
              <a:rPr lang="en-GB" sz="4800" dirty="0" err="1" smtClean="0">
                <a:latin typeface="Calibri" panose="020F0502020204030204" pitchFamily="34" charset="0"/>
              </a:rPr>
              <a:t>ing</a:t>
            </a:r>
            <a:r>
              <a:rPr lang="en-GB" sz="4800" dirty="0" smtClean="0">
                <a:latin typeface="Calibri" panose="020F0502020204030204" pitchFamily="34" charset="0"/>
              </a:rPr>
              <a:t> ending.</a:t>
            </a: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e.g. Gemma </a:t>
            </a:r>
            <a:r>
              <a:rPr lang="en-GB" sz="4800" u="sng" dirty="0" smtClean="0">
                <a:latin typeface="Calibri" panose="020F0502020204030204" pitchFamily="34" charset="0"/>
              </a:rPr>
              <a:t>was doing</a:t>
            </a:r>
            <a:r>
              <a:rPr lang="en-GB" sz="4800" dirty="0" smtClean="0">
                <a:latin typeface="Calibri" panose="020F0502020204030204" pitchFamily="34" charset="0"/>
              </a:rPr>
              <a:t> her homework.</a:t>
            </a:r>
          </a:p>
          <a:p>
            <a:pPr algn="l"/>
            <a:endParaRPr lang="en-GB" sz="4800" dirty="0" smtClean="0">
              <a:latin typeface="Calibri" panose="020F0502020204030204" pitchFamily="34" charset="0"/>
            </a:endParaRP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What are the present progressive and future progressive?</a:t>
            </a:r>
            <a:endParaRPr lang="en-GB" sz="4800" dirty="0"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04" y="2204864"/>
            <a:ext cx="8784976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081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6512" y="452264"/>
            <a:ext cx="9036496" cy="1752600"/>
          </a:xfrm>
        </p:spPr>
        <p:txBody>
          <a:bodyPr>
            <a:normAutofit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the present perfect?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-36512" y="1844824"/>
            <a:ext cx="9144000" cy="5040560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Present perfect tense is used when referring to a past event that is complete but is still relevant.  It contains the auxiliary verb has or have and the past tense of the verb.</a:t>
            </a:r>
          </a:p>
          <a:p>
            <a:pPr algn="l"/>
            <a:endParaRPr lang="en-GB" sz="4800" dirty="0">
              <a:latin typeface="Calibri" panose="020F0502020204030204" pitchFamily="34" charset="0"/>
            </a:endParaRPr>
          </a:p>
          <a:p>
            <a:pPr algn="l"/>
            <a:endParaRPr lang="en-GB" sz="4800" dirty="0" smtClean="0">
              <a:latin typeface="Calibri" panose="020F0502020204030204" pitchFamily="34" charset="0"/>
            </a:endParaRP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The children </a:t>
            </a:r>
            <a:r>
              <a:rPr lang="en-GB" sz="4800" u="sng" dirty="0" smtClean="0">
                <a:latin typeface="Calibri" panose="020F0502020204030204" pitchFamily="34" charset="0"/>
              </a:rPr>
              <a:t>have stayed </a:t>
            </a:r>
            <a:r>
              <a:rPr lang="en-GB" sz="4800" dirty="0" smtClean="0">
                <a:latin typeface="Calibri" panose="020F0502020204030204" pitchFamily="34" charset="0"/>
              </a:rPr>
              <a:t>up too late this week.</a:t>
            </a:r>
            <a:endParaRPr lang="en-GB" sz="4800" dirty="0"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04" y="1844824"/>
            <a:ext cx="8724016" cy="48965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9289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836712"/>
            <a:ext cx="7416824" cy="1752600"/>
          </a:xfrm>
        </p:spPr>
        <p:txBody>
          <a:bodyPr>
            <a:normAutofit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 synonym?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1520" y="2060848"/>
            <a:ext cx="8568952" cy="41044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A synonym is an alternative word or phrase that means the same thing.</a:t>
            </a: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e.g. afraid : scared,   big : huge</a:t>
            </a:r>
          </a:p>
        </p:txBody>
      </p:sp>
      <p:sp>
        <p:nvSpPr>
          <p:cNvPr id="4" name="Rectangle 3"/>
          <p:cNvSpPr/>
          <p:nvPr/>
        </p:nvSpPr>
        <p:spPr>
          <a:xfrm>
            <a:off x="251520" y="1772816"/>
            <a:ext cx="8424936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0100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836712"/>
            <a:ext cx="7416824" cy="1752600"/>
          </a:xfrm>
        </p:spPr>
        <p:txBody>
          <a:bodyPr>
            <a:normAutofit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an antonym?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1520" y="2060848"/>
            <a:ext cx="8568952" cy="41044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Antonyms are words that mean the opposite of each other.</a:t>
            </a:r>
          </a:p>
          <a:p>
            <a:pPr algn="l"/>
            <a:endParaRPr lang="en-GB" sz="4800" dirty="0" smtClean="0">
              <a:latin typeface="Calibri" panose="020F0502020204030204" pitchFamily="34" charset="0"/>
            </a:endParaRP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e.g. add : subtract,  after : before, bad : good</a:t>
            </a:r>
          </a:p>
        </p:txBody>
      </p:sp>
      <p:sp>
        <p:nvSpPr>
          <p:cNvPr id="4" name="Rectangle 3"/>
          <p:cNvSpPr/>
          <p:nvPr/>
        </p:nvSpPr>
        <p:spPr>
          <a:xfrm>
            <a:off x="251520" y="1772816"/>
            <a:ext cx="8424936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102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836712"/>
            <a:ext cx="7416824" cy="1752600"/>
          </a:xfrm>
        </p:spPr>
        <p:txBody>
          <a:bodyPr>
            <a:normAutofit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 homonym?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1520" y="2060848"/>
            <a:ext cx="8568952" cy="41044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Homonyms are words that sound the same and are sometimes spelled the same, but have different meanings.</a:t>
            </a: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e.g. Aunt : ant,  ate : eight</a:t>
            </a:r>
          </a:p>
        </p:txBody>
      </p:sp>
      <p:sp>
        <p:nvSpPr>
          <p:cNvPr id="4" name="Rectangle 3"/>
          <p:cNvSpPr/>
          <p:nvPr/>
        </p:nvSpPr>
        <p:spPr>
          <a:xfrm>
            <a:off x="242744" y="1772816"/>
            <a:ext cx="8424936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102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548680"/>
            <a:ext cx="7416824" cy="1752600"/>
          </a:xfrm>
        </p:spPr>
        <p:txBody>
          <a:bodyPr>
            <a:normAutofit lnSpcReduction="10000"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active and passive voice?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1520" y="2348880"/>
            <a:ext cx="8568952" cy="4320480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A sentence is written in active voice when the subject of the sentence is performing the action:</a:t>
            </a: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The cat chased the mouse. (active)</a:t>
            </a:r>
            <a:endParaRPr lang="en-GB" sz="4800" dirty="0">
              <a:latin typeface="Calibri" panose="020F0502020204030204" pitchFamily="34" charset="0"/>
            </a:endParaRPr>
          </a:p>
          <a:p>
            <a:pPr algn="l"/>
            <a:endParaRPr lang="en-GB" sz="4800" dirty="0" smtClean="0">
              <a:latin typeface="Calibri" panose="020F0502020204030204" pitchFamily="34" charset="0"/>
            </a:endParaRP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A sentence is written in the passive voice when the subject has something done to it:</a:t>
            </a: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The mouse was chased by the cat. (passive)</a:t>
            </a:r>
          </a:p>
        </p:txBody>
      </p:sp>
      <p:sp>
        <p:nvSpPr>
          <p:cNvPr id="4" name="Rectangle 3"/>
          <p:cNvSpPr/>
          <p:nvPr/>
        </p:nvSpPr>
        <p:spPr>
          <a:xfrm>
            <a:off x="242744" y="2204864"/>
            <a:ext cx="8424936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5595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836712"/>
            <a:ext cx="6400800" cy="1752600"/>
          </a:xfrm>
        </p:spPr>
        <p:txBody>
          <a:bodyPr>
            <a:normAutofit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 noun?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1520" y="2060848"/>
            <a:ext cx="8568952" cy="4104456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Common nouns are the names of things, people, places or objects.</a:t>
            </a:r>
          </a:p>
          <a:p>
            <a:pPr algn="l"/>
            <a:endParaRPr lang="en-GB" sz="4800" dirty="0">
              <a:latin typeface="Calibri" panose="020F0502020204030204" pitchFamily="34" charset="0"/>
            </a:endParaRP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A proper noun is the name of a particular person, place or thing, and always begins with a capital letter.</a:t>
            </a: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What is a noun phrase?</a:t>
            </a:r>
            <a:endParaRPr lang="en-GB" sz="4800" dirty="0">
              <a:latin typeface="Calibri" panose="020F0502020204030204" pitchFamily="34" charset="0"/>
            </a:endParaRPr>
          </a:p>
        </p:txBody>
      </p:sp>
      <p:sp>
        <p:nvSpPr>
          <p:cNvPr id="4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81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548680"/>
            <a:ext cx="7416824" cy="1752600"/>
          </a:xfrm>
        </p:spPr>
        <p:txBody>
          <a:bodyPr>
            <a:normAutofit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Subjunctive form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1520" y="1916832"/>
            <a:ext cx="8568952" cy="4320480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A sentence is written in subjunctive form when the subject and verb do not appear to agree.  It is used for formal styles:</a:t>
            </a:r>
          </a:p>
          <a:p>
            <a:pPr algn="l"/>
            <a:endParaRPr lang="en-GB" sz="4800" dirty="0" smtClean="0">
              <a:latin typeface="Calibri" panose="020F0502020204030204" pitchFamily="34" charset="0"/>
            </a:endParaRP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If I </a:t>
            </a:r>
            <a:r>
              <a:rPr lang="en-GB" sz="4800" u="sng" dirty="0" smtClean="0">
                <a:latin typeface="Calibri" panose="020F0502020204030204" pitchFamily="34" charset="0"/>
              </a:rPr>
              <a:t>were</a:t>
            </a:r>
            <a:r>
              <a:rPr lang="en-GB" sz="4800" dirty="0" smtClean="0">
                <a:latin typeface="Calibri" panose="020F0502020204030204" pitchFamily="34" charset="0"/>
              </a:rPr>
              <a:t> to have one wish, it would be for good health. </a:t>
            </a: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The school requires that all pupils </a:t>
            </a:r>
            <a:r>
              <a:rPr lang="en-GB" sz="4800" u="sng" dirty="0" smtClean="0">
                <a:latin typeface="Calibri" panose="020F0502020204030204" pitchFamily="34" charset="0"/>
              </a:rPr>
              <a:t>be</a:t>
            </a:r>
            <a:r>
              <a:rPr lang="en-GB" sz="4800" dirty="0" smtClean="0">
                <a:latin typeface="Calibri" panose="020F0502020204030204" pitchFamily="34" charset="0"/>
              </a:rPr>
              <a:t> honest. </a:t>
            </a:r>
          </a:p>
        </p:txBody>
      </p:sp>
      <p:sp>
        <p:nvSpPr>
          <p:cNvPr id="4" name="Rectangle 3"/>
          <p:cNvSpPr/>
          <p:nvPr/>
        </p:nvSpPr>
        <p:spPr>
          <a:xfrm>
            <a:off x="242744" y="1772816"/>
            <a:ext cx="8424936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036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548680"/>
            <a:ext cx="8568952" cy="5472608"/>
          </a:xfrm>
        </p:spPr>
        <p:txBody>
          <a:bodyPr>
            <a:normAutofit fontScale="77500" lnSpcReduction="20000"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 </a:t>
            </a:r>
            <a:r>
              <a:rPr lang="en-GB" sz="6000" dirty="0">
                <a:latin typeface="Calibri" panose="020F0502020204030204" pitchFamily="34" charset="0"/>
              </a:rPr>
              <a:t>d</a:t>
            </a:r>
            <a:r>
              <a:rPr lang="en-GB" sz="6000" dirty="0" smtClean="0">
                <a:latin typeface="Calibri" panose="020F0502020204030204" pitchFamily="34" charset="0"/>
              </a:rPr>
              <a:t>eterminer?</a:t>
            </a:r>
          </a:p>
          <a:p>
            <a:endParaRPr lang="en-GB" sz="6000" dirty="0">
              <a:latin typeface="Calibri" panose="020F0502020204030204" pitchFamily="34" charset="0"/>
            </a:endParaRPr>
          </a:p>
          <a:p>
            <a:pPr algn="l"/>
            <a:r>
              <a:rPr lang="en-GB" sz="6000" dirty="0" smtClean="0">
                <a:latin typeface="Calibri" panose="020F0502020204030204" pitchFamily="34" charset="0"/>
              </a:rPr>
              <a:t>Determiners are words which introduce a noun.</a:t>
            </a:r>
          </a:p>
          <a:p>
            <a:endParaRPr lang="en-GB" sz="6000" dirty="0">
              <a:latin typeface="Calibri" panose="020F0502020204030204" pitchFamily="34" charset="0"/>
            </a:endParaRPr>
          </a:p>
          <a:p>
            <a:pPr algn="l"/>
            <a:r>
              <a:rPr lang="en-GB" sz="6000" u="sng" dirty="0" smtClean="0">
                <a:latin typeface="Calibri" panose="020F0502020204030204" pitchFamily="34" charset="0"/>
              </a:rPr>
              <a:t>Articles</a:t>
            </a:r>
            <a:r>
              <a:rPr lang="en-GB" sz="6000" dirty="0" smtClean="0">
                <a:latin typeface="Calibri" panose="020F0502020204030204" pitchFamily="34" charset="0"/>
              </a:rPr>
              <a:t> are types of determiners: the / a / an are determiners.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1520" y="2348880"/>
            <a:ext cx="8568952" cy="43204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sz="4800" dirty="0" smtClean="0"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2744" y="1772816"/>
            <a:ext cx="8424936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3547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548680"/>
            <a:ext cx="8568952" cy="5472608"/>
          </a:xfrm>
        </p:spPr>
        <p:txBody>
          <a:bodyPr>
            <a:normAutofit/>
          </a:bodyPr>
          <a:lstStyle/>
          <a:p>
            <a:endParaRPr lang="en-GB" sz="6000" dirty="0" smtClean="0">
              <a:latin typeface="Calibri" panose="020F0502020204030204" pitchFamily="34" charset="0"/>
            </a:endParaRPr>
          </a:p>
          <a:p>
            <a:endParaRPr lang="en-GB" sz="6000" dirty="0">
              <a:latin typeface="Calibri" panose="020F0502020204030204" pitchFamily="34" charset="0"/>
            </a:endParaRPr>
          </a:p>
          <a:p>
            <a:r>
              <a:rPr lang="en-GB" sz="6000" dirty="0" smtClean="0">
                <a:latin typeface="Calibri" panose="020F0502020204030204" pitchFamily="34" charset="0"/>
              </a:rPr>
              <a:t>Randomisation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1520" y="2348880"/>
            <a:ext cx="8568952" cy="43204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sz="4800" dirty="0" smtClean="0">
              <a:latin typeface="Calibri" panose="020F0502020204030204" pitchFamily="34" charset="0"/>
            </a:endParaRPr>
          </a:p>
        </p:txBody>
      </p:sp>
      <p:sp>
        <p:nvSpPr>
          <p:cNvPr id="4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994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836712"/>
            <a:ext cx="6400800" cy="1752600"/>
          </a:xfrm>
        </p:spPr>
        <p:txBody>
          <a:bodyPr>
            <a:normAutofit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 pronoun?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1520" y="2060848"/>
            <a:ext cx="8568952" cy="4104456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A pronoun replaces a noun or a whole noun phrase.</a:t>
            </a:r>
            <a:endParaRPr lang="en-GB" sz="4800" dirty="0">
              <a:latin typeface="Calibri" panose="020F0502020204030204" pitchFamily="34" charset="0"/>
            </a:endParaRPr>
          </a:p>
          <a:p>
            <a:pPr algn="l"/>
            <a:r>
              <a:rPr lang="en-GB" sz="4800" u="sng" dirty="0" smtClean="0">
                <a:latin typeface="Calibri" panose="020F0502020204030204" pitchFamily="34" charset="0"/>
              </a:rPr>
              <a:t>The house </a:t>
            </a:r>
            <a:r>
              <a:rPr lang="en-GB" sz="4800" dirty="0" smtClean="0">
                <a:latin typeface="Calibri" panose="020F0502020204030204" pitchFamily="34" charset="0"/>
              </a:rPr>
              <a:t>is red.</a:t>
            </a:r>
          </a:p>
          <a:p>
            <a:pPr algn="l"/>
            <a:r>
              <a:rPr lang="en-GB" sz="4800" u="sng" dirty="0" smtClean="0">
                <a:latin typeface="Calibri" panose="020F0502020204030204" pitchFamily="34" charset="0"/>
              </a:rPr>
              <a:t>It</a:t>
            </a:r>
            <a:r>
              <a:rPr lang="en-GB" sz="4800" dirty="0" smtClean="0">
                <a:latin typeface="Calibri" panose="020F0502020204030204" pitchFamily="34" charset="0"/>
              </a:rPr>
              <a:t> is red.  </a:t>
            </a:r>
          </a:p>
          <a:p>
            <a:pPr algn="l"/>
            <a:r>
              <a:rPr lang="en-GB" sz="4800" u="sng" dirty="0" smtClean="0">
                <a:latin typeface="Calibri" panose="020F0502020204030204" pitchFamily="34" charset="0"/>
              </a:rPr>
              <a:t>I</a:t>
            </a:r>
            <a:r>
              <a:rPr lang="en-GB" sz="4800" dirty="0" smtClean="0">
                <a:latin typeface="Calibri" panose="020F0502020204030204" pitchFamily="34" charset="0"/>
              </a:rPr>
              <a:t> will go to the party with </a:t>
            </a:r>
            <a:r>
              <a:rPr lang="en-GB" sz="4800" u="sng" dirty="0" smtClean="0">
                <a:latin typeface="Calibri" panose="020F0502020204030204" pitchFamily="34" charset="0"/>
              </a:rPr>
              <a:t>Sam.</a:t>
            </a:r>
          </a:p>
          <a:p>
            <a:pPr algn="l"/>
            <a:r>
              <a:rPr lang="en-GB" sz="4800" u="sng" dirty="0" smtClean="0">
                <a:latin typeface="Calibri" panose="020F0502020204030204" pitchFamily="34" charset="0"/>
              </a:rPr>
              <a:t>I</a:t>
            </a:r>
            <a:r>
              <a:rPr lang="en-GB" sz="4800" dirty="0" smtClean="0">
                <a:latin typeface="Calibri" panose="020F0502020204030204" pitchFamily="34" charset="0"/>
              </a:rPr>
              <a:t> will go to the party with </a:t>
            </a:r>
            <a:r>
              <a:rPr lang="en-GB" sz="4800" u="sng" dirty="0" smtClean="0">
                <a:latin typeface="Calibri" panose="020F0502020204030204" pitchFamily="34" charset="0"/>
              </a:rPr>
              <a:t>him.</a:t>
            </a:r>
            <a:endParaRPr lang="en-GB" sz="4800" u="sng" dirty="0">
              <a:latin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0600" y="2060848"/>
            <a:ext cx="8136904" cy="3816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462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836712"/>
            <a:ext cx="6400800" cy="1752600"/>
          </a:xfrm>
        </p:spPr>
        <p:txBody>
          <a:bodyPr>
            <a:normAutofit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 pronoun?</a:t>
            </a:r>
            <a:endParaRPr lang="en-GB" sz="6000" dirty="0">
              <a:latin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501144"/>
              </p:ext>
            </p:extLst>
          </p:nvPr>
        </p:nvGraphicFramePr>
        <p:xfrm>
          <a:off x="1403648" y="1828800"/>
          <a:ext cx="6264696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776536"/>
                <a:gridCol w="144016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Personal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Possessive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I</a:t>
                      </a:r>
                    </a:p>
                    <a:p>
                      <a:r>
                        <a:rPr lang="en-GB" sz="3600" dirty="0" smtClean="0"/>
                        <a:t>You</a:t>
                      </a:r>
                    </a:p>
                    <a:p>
                      <a:r>
                        <a:rPr lang="en-GB" sz="3600" dirty="0" smtClean="0"/>
                        <a:t>He </a:t>
                      </a:r>
                    </a:p>
                    <a:p>
                      <a:r>
                        <a:rPr lang="en-GB" sz="3600" dirty="0" smtClean="0"/>
                        <a:t>She</a:t>
                      </a:r>
                    </a:p>
                    <a:p>
                      <a:r>
                        <a:rPr lang="en-GB" sz="3600" dirty="0" smtClean="0"/>
                        <a:t>It</a:t>
                      </a:r>
                    </a:p>
                    <a:p>
                      <a:r>
                        <a:rPr lang="en-GB" sz="3600" dirty="0" smtClean="0"/>
                        <a:t>We</a:t>
                      </a:r>
                    </a:p>
                    <a:p>
                      <a:r>
                        <a:rPr lang="en-GB" sz="3600" dirty="0" smtClean="0"/>
                        <a:t>You</a:t>
                      </a:r>
                    </a:p>
                    <a:p>
                      <a:r>
                        <a:rPr lang="en-GB" sz="3600" dirty="0" smtClean="0"/>
                        <a:t>They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Me</a:t>
                      </a:r>
                    </a:p>
                    <a:p>
                      <a:r>
                        <a:rPr lang="en-GB" sz="3600" dirty="0" smtClean="0"/>
                        <a:t>You</a:t>
                      </a:r>
                    </a:p>
                    <a:p>
                      <a:r>
                        <a:rPr lang="en-GB" sz="3600" dirty="0" smtClean="0"/>
                        <a:t>Him</a:t>
                      </a:r>
                    </a:p>
                    <a:p>
                      <a:r>
                        <a:rPr lang="en-GB" sz="3600" dirty="0" smtClean="0"/>
                        <a:t>Her</a:t>
                      </a:r>
                    </a:p>
                    <a:p>
                      <a:r>
                        <a:rPr lang="en-GB" sz="3600" dirty="0" smtClean="0"/>
                        <a:t>It</a:t>
                      </a:r>
                    </a:p>
                    <a:p>
                      <a:r>
                        <a:rPr lang="en-GB" sz="3600" dirty="0" smtClean="0"/>
                        <a:t>Us</a:t>
                      </a:r>
                    </a:p>
                    <a:p>
                      <a:r>
                        <a:rPr lang="en-GB" sz="3600" dirty="0" smtClean="0"/>
                        <a:t>You</a:t>
                      </a:r>
                    </a:p>
                    <a:p>
                      <a:r>
                        <a:rPr lang="en-GB" sz="3600" dirty="0" smtClean="0"/>
                        <a:t>Them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Mine </a:t>
                      </a:r>
                    </a:p>
                    <a:p>
                      <a:r>
                        <a:rPr lang="en-GB" sz="3600" dirty="0" smtClean="0"/>
                        <a:t>Yours</a:t>
                      </a:r>
                    </a:p>
                    <a:p>
                      <a:r>
                        <a:rPr lang="en-GB" sz="3600" dirty="0" smtClean="0"/>
                        <a:t>His</a:t>
                      </a:r>
                    </a:p>
                    <a:p>
                      <a:r>
                        <a:rPr lang="en-GB" sz="3600" dirty="0" smtClean="0"/>
                        <a:t>Hers</a:t>
                      </a:r>
                    </a:p>
                    <a:p>
                      <a:r>
                        <a:rPr lang="en-GB" sz="3600" dirty="0" smtClean="0"/>
                        <a:t>Its</a:t>
                      </a:r>
                    </a:p>
                    <a:p>
                      <a:r>
                        <a:rPr lang="en-GB" sz="3600" dirty="0" smtClean="0"/>
                        <a:t>Ours</a:t>
                      </a:r>
                    </a:p>
                    <a:p>
                      <a:r>
                        <a:rPr lang="en-GB" sz="3600" dirty="0" smtClean="0"/>
                        <a:t>Yours</a:t>
                      </a:r>
                    </a:p>
                    <a:p>
                      <a:r>
                        <a:rPr lang="en-GB" sz="3600" dirty="0" smtClean="0"/>
                        <a:t>Theirs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My</a:t>
                      </a:r>
                    </a:p>
                    <a:p>
                      <a:r>
                        <a:rPr lang="en-GB" sz="3600" dirty="0" smtClean="0"/>
                        <a:t>Your</a:t>
                      </a:r>
                    </a:p>
                    <a:p>
                      <a:r>
                        <a:rPr lang="en-GB" sz="3600" dirty="0" smtClean="0"/>
                        <a:t>His</a:t>
                      </a:r>
                    </a:p>
                    <a:p>
                      <a:r>
                        <a:rPr lang="en-GB" sz="3600" dirty="0" smtClean="0"/>
                        <a:t>Her</a:t>
                      </a:r>
                    </a:p>
                    <a:p>
                      <a:r>
                        <a:rPr lang="en-GB" sz="3600" dirty="0" smtClean="0"/>
                        <a:t>Its</a:t>
                      </a:r>
                    </a:p>
                    <a:p>
                      <a:r>
                        <a:rPr lang="en-GB" sz="3600" dirty="0" smtClean="0"/>
                        <a:t>Our</a:t>
                      </a:r>
                    </a:p>
                    <a:p>
                      <a:r>
                        <a:rPr lang="en-GB" sz="3600" dirty="0" smtClean="0"/>
                        <a:t>Your</a:t>
                      </a:r>
                    </a:p>
                    <a:p>
                      <a:r>
                        <a:rPr lang="en-GB" sz="3600" dirty="0" smtClean="0"/>
                        <a:t>Their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977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620688"/>
            <a:ext cx="7344816" cy="1752600"/>
          </a:xfrm>
        </p:spPr>
        <p:txBody>
          <a:bodyPr>
            <a:normAutofit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an adjective?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1520" y="2060848"/>
            <a:ext cx="8568952" cy="41044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An adjective accompanies a noun in a noun phrase.</a:t>
            </a: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Tom’s house is </a:t>
            </a:r>
            <a:r>
              <a:rPr lang="en-GB" sz="4800" u="sng" dirty="0" smtClean="0">
                <a:latin typeface="Calibri" panose="020F0502020204030204" pitchFamily="34" charset="0"/>
              </a:rPr>
              <a:t>red</a:t>
            </a:r>
            <a:r>
              <a:rPr lang="en-GB" sz="4800" dirty="0" smtClean="0">
                <a:latin typeface="Calibri" panose="020F0502020204030204" pitchFamily="34" charset="0"/>
              </a:rPr>
              <a:t> and </a:t>
            </a:r>
            <a:r>
              <a:rPr lang="en-GB" sz="4800" u="sng" dirty="0" smtClean="0">
                <a:latin typeface="Calibri" panose="020F0502020204030204" pitchFamily="34" charset="0"/>
              </a:rPr>
              <a:t>white</a:t>
            </a:r>
            <a:r>
              <a:rPr lang="en-GB" sz="4800" dirty="0" smtClean="0">
                <a:latin typeface="Calibri" panose="020F0502020204030204" pitchFamily="34" charset="0"/>
              </a:rPr>
              <a:t>.</a:t>
            </a: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Verbs can be turned into adjectives: e.g. create creative</a:t>
            </a:r>
            <a:endParaRPr lang="en-GB" sz="4800" dirty="0">
              <a:latin typeface="Calibri" panose="020F0502020204030204" pitchFamily="34" charset="0"/>
            </a:endParaRPr>
          </a:p>
          <a:p>
            <a:pPr algn="l"/>
            <a:endParaRPr lang="en-GB" sz="4800" dirty="0" smtClean="0">
              <a:latin typeface="Calibri" panose="020F0502020204030204" pitchFamily="34" charset="0"/>
            </a:endParaRPr>
          </a:p>
          <a:p>
            <a:pPr algn="l"/>
            <a:endParaRPr lang="en-GB" sz="4800" dirty="0"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2276872"/>
            <a:ext cx="8424936" cy="3816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3335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280920" cy="5040560"/>
          </a:xfrm>
        </p:spPr>
        <p:txBody>
          <a:bodyPr>
            <a:normAutofit fontScale="92500"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an adverb?</a:t>
            </a:r>
          </a:p>
          <a:p>
            <a:pPr algn="l"/>
            <a:r>
              <a:rPr lang="en-GB" sz="6000" dirty="0" smtClean="0">
                <a:latin typeface="Calibri" panose="020F0502020204030204" pitchFamily="34" charset="0"/>
              </a:rPr>
              <a:t>An adverb is a word that describes a verb.</a:t>
            </a:r>
          </a:p>
          <a:p>
            <a:pPr algn="l"/>
            <a:endParaRPr lang="en-GB" sz="6000" dirty="0">
              <a:latin typeface="Calibri" panose="020F0502020204030204" pitchFamily="34" charset="0"/>
            </a:endParaRPr>
          </a:p>
          <a:p>
            <a:pPr algn="l"/>
            <a:r>
              <a:rPr lang="en-GB" sz="6000" dirty="0" smtClean="0">
                <a:latin typeface="Calibri" panose="020F0502020204030204" pitchFamily="34" charset="0"/>
              </a:rPr>
              <a:t>He ate his breakfast </a:t>
            </a:r>
            <a:r>
              <a:rPr lang="en-GB" sz="6000" u="sng" dirty="0" smtClean="0">
                <a:latin typeface="Calibri" panose="020F0502020204030204" pitchFamily="34" charset="0"/>
              </a:rPr>
              <a:t>quickly</a:t>
            </a:r>
            <a:r>
              <a:rPr lang="en-GB" sz="6000" dirty="0" smtClean="0">
                <a:latin typeface="Calibri" panose="020F0502020204030204" pitchFamily="34" charset="0"/>
              </a:rPr>
              <a:t>.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2204864"/>
            <a:ext cx="9144000" cy="41044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sz="4800" dirty="0">
              <a:latin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536" y="1628800"/>
            <a:ext cx="8424936" cy="4320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627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280920" cy="1752600"/>
          </a:xfrm>
        </p:spPr>
        <p:txBody>
          <a:bodyPr>
            <a:normAutofit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 clause?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1520" y="2060848"/>
            <a:ext cx="8568952" cy="4104456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Some longer sentences can be broken up into smaller sentences.  These simple sentences are called clauses.</a:t>
            </a:r>
          </a:p>
          <a:p>
            <a:pPr algn="l"/>
            <a:r>
              <a:rPr lang="en-GB" sz="4800" u="sng" dirty="0" smtClean="0">
                <a:latin typeface="Calibri" panose="020F0502020204030204" pitchFamily="34" charset="0"/>
              </a:rPr>
              <a:t>She ran down the road </a:t>
            </a:r>
            <a:r>
              <a:rPr lang="en-GB" sz="4800" dirty="0" smtClean="0">
                <a:latin typeface="Calibri" panose="020F0502020204030204" pitchFamily="34" charset="0"/>
              </a:rPr>
              <a:t>but </a:t>
            </a:r>
            <a:r>
              <a:rPr lang="en-GB" sz="4800" u="sng" dirty="0" smtClean="0">
                <a:latin typeface="Calibri" panose="020F0502020204030204" pitchFamily="34" charset="0"/>
              </a:rPr>
              <a:t>he chose to walk.</a:t>
            </a:r>
          </a:p>
          <a:p>
            <a:pPr algn="l"/>
            <a:endParaRPr lang="en-GB" sz="4800" dirty="0" smtClean="0">
              <a:latin typeface="Calibri" panose="020F0502020204030204" pitchFamily="34" charset="0"/>
            </a:endParaRP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A conjunction can be used to join clauses – can you name some?</a:t>
            </a:r>
          </a:p>
        </p:txBody>
      </p:sp>
      <p:sp>
        <p:nvSpPr>
          <p:cNvPr id="4" name="Rectangle 3"/>
          <p:cNvSpPr/>
          <p:nvPr/>
        </p:nvSpPr>
        <p:spPr>
          <a:xfrm>
            <a:off x="251520" y="2132856"/>
            <a:ext cx="8424936" cy="3960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350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280920" cy="1752600"/>
          </a:xfrm>
        </p:spPr>
        <p:txBody>
          <a:bodyPr>
            <a:normAutofit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 relative clause?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1520" y="2060848"/>
            <a:ext cx="8568952" cy="4104456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A relative clause adds extra information to a noun.  It is usually introduced by a relative pronoun e.g. who, which, that</a:t>
            </a:r>
          </a:p>
          <a:p>
            <a:pPr algn="l"/>
            <a:endParaRPr lang="en-GB" sz="4800" dirty="0" smtClean="0">
              <a:latin typeface="Calibri" panose="020F0502020204030204" pitchFamily="34" charset="0"/>
            </a:endParaRP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The table, </a:t>
            </a:r>
            <a:r>
              <a:rPr lang="en-GB" sz="4800" u="sng" dirty="0" smtClean="0">
                <a:latin typeface="Calibri" panose="020F0502020204030204" pitchFamily="34" charset="0"/>
              </a:rPr>
              <a:t>which is made of oak,</a:t>
            </a:r>
            <a:r>
              <a:rPr lang="en-GB" sz="4800" dirty="0" smtClean="0">
                <a:latin typeface="Calibri" panose="020F0502020204030204" pitchFamily="34" charset="0"/>
              </a:rPr>
              <a:t> is now black with age.</a:t>
            </a:r>
          </a:p>
        </p:txBody>
      </p:sp>
      <p:sp>
        <p:nvSpPr>
          <p:cNvPr id="4" name="Rectangle 3"/>
          <p:cNvSpPr/>
          <p:nvPr/>
        </p:nvSpPr>
        <p:spPr>
          <a:xfrm>
            <a:off x="360120" y="2028684"/>
            <a:ext cx="8424936" cy="3960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43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20688"/>
            <a:ext cx="8964488" cy="1752600"/>
          </a:xfrm>
        </p:spPr>
        <p:txBody>
          <a:bodyPr>
            <a:normAutofit lnSpcReduction="10000"/>
          </a:bodyPr>
          <a:lstStyle/>
          <a:p>
            <a:r>
              <a:rPr lang="en-GB" sz="6000" dirty="0" smtClean="0">
                <a:latin typeface="Calibri" panose="020F0502020204030204" pitchFamily="34" charset="0"/>
              </a:rPr>
              <a:t>What is a subordinate clause?</a:t>
            </a:r>
            <a:endParaRPr lang="en-GB" sz="6000" dirty="0"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1520" y="2276872"/>
            <a:ext cx="8568952" cy="4104456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A subordinate clause has to be connected to a main clause to make sense.</a:t>
            </a: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I went ice skating to </a:t>
            </a:r>
            <a:r>
              <a:rPr lang="en-GB" sz="4800" dirty="0" err="1" smtClean="0">
                <a:latin typeface="Calibri" panose="020F0502020204030204" pitchFamily="34" charset="0"/>
              </a:rPr>
              <a:t>Xscape</a:t>
            </a:r>
            <a:r>
              <a:rPr lang="en-GB" sz="4800" dirty="0" smtClean="0">
                <a:latin typeface="Calibri" panose="020F0502020204030204" pitchFamily="34" charset="0"/>
              </a:rPr>
              <a:t> </a:t>
            </a:r>
            <a:r>
              <a:rPr lang="en-GB" sz="4800" u="sng" dirty="0" smtClean="0">
                <a:latin typeface="Calibri" panose="020F0502020204030204" pitchFamily="34" charset="0"/>
              </a:rPr>
              <a:t>where I met my best friend.</a:t>
            </a:r>
          </a:p>
          <a:p>
            <a:pPr algn="l"/>
            <a:r>
              <a:rPr lang="en-GB" sz="4800" dirty="0" smtClean="0">
                <a:latin typeface="Calibri" panose="020F0502020204030204" pitchFamily="34" charset="0"/>
              </a:rPr>
              <a:t>What is a subordinating conjunction?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528" y="2348880"/>
            <a:ext cx="8424936" cy="3816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en-GB" dirty="0" smtClean="0"/>
              <a:t>l.sullivan2016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824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174</TotalTime>
  <Words>840</Words>
  <Application>Microsoft Office PowerPoint</Application>
  <PresentationFormat>On-screen Show (4:3)</PresentationFormat>
  <Paragraphs>148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Book Antiqua</vt:lpstr>
      <vt:lpstr>Calibri</vt:lpstr>
      <vt:lpstr>Lucida Sans</vt:lpstr>
      <vt:lpstr>Wingdings</vt:lpstr>
      <vt:lpstr>Wingdings 2</vt:lpstr>
      <vt:lpstr>Wingdings 3</vt:lpstr>
      <vt:lpstr>Apex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l.sullivan</dc:creator>
  <cp:lastModifiedBy>Lesley Sullivan</cp:lastModifiedBy>
  <cp:revision>18</cp:revision>
  <dcterms:created xsi:type="dcterms:W3CDTF">2016-03-22T19:36:10Z</dcterms:created>
  <dcterms:modified xsi:type="dcterms:W3CDTF">2018-03-04T11:07:02Z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