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34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293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24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37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99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27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29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14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03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3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490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DB2D9-C0C9-4633-8FFD-9B3FC557CEF1}" type="datetimeFigureOut">
              <a:rPr lang="en-GB" smtClean="0"/>
              <a:t>04/03/2018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0AB67-79CD-4255-B300-4182A0664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65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Spelling Specialists</a:t>
            </a:r>
            <a:endParaRPr lang="en-GB" dirty="0"/>
          </a:p>
        </p:txBody>
      </p:sp>
      <p:pic>
        <p:nvPicPr>
          <p:cNvPr id="1028" name="Picture 4" descr="http://www.cartoonsof.com/images/illustrations/xsmall2/45159_medical_doctor_carrying_a_first_aid_bag_and_using_a_stethoscop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501008"/>
            <a:ext cx="1266825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214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07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If a complete root word cannot be heard then usually the ending is </a:t>
            </a:r>
            <a:br>
              <a:rPr lang="en-GB" dirty="0" smtClean="0"/>
            </a:br>
            <a:r>
              <a:rPr lang="en-GB" dirty="0" smtClean="0"/>
              <a:t>-</a:t>
            </a:r>
            <a:r>
              <a:rPr lang="en-GB" dirty="0" err="1" smtClean="0"/>
              <a:t>ible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possible  possibly</a:t>
            </a:r>
            <a:br>
              <a:rPr lang="en-GB" dirty="0" smtClean="0"/>
            </a:br>
            <a:r>
              <a:rPr lang="en-GB" dirty="0" smtClean="0"/>
              <a:t>horrible  horribly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23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Adding suffixes beginning with vowel letters to words ending in –</a:t>
            </a:r>
            <a:r>
              <a:rPr lang="en-GB" dirty="0" err="1" smtClean="0"/>
              <a:t>fer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r is doubled if the –</a:t>
            </a:r>
            <a:r>
              <a:rPr lang="en-GB" dirty="0" err="1" smtClean="0"/>
              <a:t>fer</a:t>
            </a:r>
            <a:r>
              <a:rPr lang="en-GB" dirty="0" smtClean="0"/>
              <a:t> is still stressed when the ending is added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refer  referring  referred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But:  refer   reference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44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07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Hyphens can be used to join a prefix to a root word, especially if the prefix ends in a vowel and the root word begins with a vowel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co-ordinate   re-enter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44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1110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‘</a:t>
            </a:r>
            <a:r>
              <a:rPr lang="en-GB" dirty="0" err="1" smtClean="0"/>
              <a:t>i</a:t>
            </a:r>
            <a:r>
              <a:rPr lang="en-GB" dirty="0" smtClean="0"/>
              <a:t>’ before ‘e’ except after ‘c’ rule applies to many words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deceive, receive, perceive, ceiling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378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689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Exceptions to the rule: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protein,  caffeine,  seize, either,  neither, their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27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2307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err="1" smtClean="0"/>
              <a:t>ough</a:t>
            </a:r>
            <a:r>
              <a:rPr lang="en-GB" dirty="0" smtClean="0"/>
              <a:t> is one of the trickiest spellings in English – it can be used to spell a number of different sounds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bought  thought  fought  rough tough rough though dough through plough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27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Words with ‘silent’ letters.  Some letters which are no longer sounded used to be sounded hundreds of years ago: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knight, doubt, island, lamb, solemn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382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Homophones and other words that are often confused:</a:t>
            </a:r>
            <a:br>
              <a:rPr lang="en-GB" dirty="0" smtClean="0"/>
            </a:br>
            <a:r>
              <a:rPr lang="en-GB" dirty="0" smtClean="0"/>
              <a:t>past : in the past or he walked past me</a:t>
            </a:r>
            <a:br>
              <a:rPr lang="en-GB" dirty="0" smtClean="0"/>
            </a:br>
            <a:r>
              <a:rPr lang="en-GB" dirty="0" smtClean="0"/>
              <a:t>passed : past tense of the verb ‘pass’</a:t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382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Adding the suffix –</a:t>
            </a:r>
            <a:r>
              <a:rPr lang="en-GB" dirty="0" err="1" smtClean="0"/>
              <a:t>ful</a:t>
            </a:r>
            <a:r>
              <a:rPr lang="en-GB" dirty="0"/>
              <a:t> </a:t>
            </a:r>
            <a:r>
              <a:rPr lang="en-GB" dirty="0" smtClean="0"/>
              <a:t>to turn a noun into a verb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help  helpful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14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txBody>
          <a:bodyPr>
            <a:normAutofit/>
          </a:bodyPr>
          <a:lstStyle/>
          <a:p>
            <a:r>
              <a:rPr lang="en-GB" dirty="0" smtClean="0"/>
              <a:t>Previous SATS spelling test words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14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If the root word ends in –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to change the word to an adjective </a:t>
            </a:r>
            <a:br>
              <a:rPr lang="en-GB" dirty="0" smtClean="0"/>
            </a:br>
            <a:r>
              <a:rPr lang="en-GB" dirty="0" smtClean="0"/>
              <a:t>–</a:t>
            </a:r>
            <a:r>
              <a:rPr lang="en-GB" dirty="0" err="1" smtClean="0"/>
              <a:t>cious</a:t>
            </a:r>
            <a:r>
              <a:rPr lang="en-GB" dirty="0" smtClean="0"/>
              <a:t> ending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vice       </a:t>
            </a:r>
            <a:r>
              <a:rPr lang="en-GB" dirty="0" err="1" smtClean="0"/>
              <a:t>vic</a:t>
            </a:r>
            <a:r>
              <a:rPr lang="en-GB" strike="sngStrike" dirty="0" err="1" smtClean="0"/>
              <a:t>e</a:t>
            </a:r>
            <a:r>
              <a:rPr lang="en-GB" dirty="0" smtClean="0"/>
              <a:t>      vicious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275856" y="299695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4788024" y="299695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54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2823071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s</a:t>
            </a:r>
            <a:r>
              <a:rPr lang="en-GB" dirty="0" smtClean="0"/>
              <a:t>imple</a:t>
            </a:r>
            <a:br>
              <a:rPr lang="en-GB" dirty="0" smtClean="0"/>
            </a:br>
            <a:r>
              <a:rPr lang="en-GB" dirty="0" smtClean="0"/>
              <a:t>purposes</a:t>
            </a:r>
            <a:br>
              <a:rPr lang="en-GB" dirty="0" smtClean="0"/>
            </a:br>
            <a:r>
              <a:rPr lang="en-GB" dirty="0" smtClean="0"/>
              <a:t>enemies</a:t>
            </a:r>
            <a:br>
              <a:rPr lang="en-GB" dirty="0" smtClean="0"/>
            </a:br>
            <a:r>
              <a:rPr lang="en-GB" dirty="0" smtClean="0"/>
              <a:t>instruments</a:t>
            </a:r>
            <a:br>
              <a:rPr lang="en-GB" dirty="0" smtClean="0"/>
            </a:br>
            <a:r>
              <a:rPr lang="en-GB" dirty="0" smtClean="0"/>
              <a:t>tribal</a:t>
            </a:r>
            <a:br>
              <a:rPr lang="en-GB" dirty="0" smtClean="0"/>
            </a:br>
            <a:r>
              <a:rPr lang="en-GB" dirty="0" smtClean="0"/>
              <a:t>significant</a:t>
            </a:r>
            <a:br>
              <a:rPr lang="en-GB" dirty="0" smtClean="0"/>
            </a:br>
            <a:r>
              <a:rPr lang="en-GB" dirty="0" smtClean="0"/>
              <a:t>dimensions</a:t>
            </a:r>
            <a:br>
              <a:rPr lang="en-GB" dirty="0" smtClean="0"/>
            </a:br>
            <a:r>
              <a:rPr lang="en-GB" dirty="0" smtClean="0"/>
              <a:t>function</a:t>
            </a:r>
            <a:br>
              <a:rPr lang="en-GB" dirty="0" smtClean="0"/>
            </a:br>
            <a:r>
              <a:rPr lang="en-GB" dirty="0" smtClean="0"/>
              <a:t>typically</a:t>
            </a:r>
            <a:br>
              <a:rPr lang="en-GB" dirty="0" smtClean="0"/>
            </a:br>
            <a:r>
              <a:rPr lang="en-GB" dirty="0" smtClean="0"/>
              <a:t>tourists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46655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2895079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competition</a:t>
            </a:r>
            <a:br>
              <a:rPr lang="en-GB" dirty="0" smtClean="0"/>
            </a:br>
            <a:r>
              <a:rPr lang="en-GB" dirty="0" smtClean="0"/>
              <a:t>easiest</a:t>
            </a:r>
            <a:br>
              <a:rPr lang="en-GB" dirty="0" smtClean="0"/>
            </a:br>
            <a:r>
              <a:rPr lang="en-GB" dirty="0" smtClean="0"/>
              <a:t>correctly</a:t>
            </a:r>
            <a:br>
              <a:rPr lang="en-GB" dirty="0" smtClean="0"/>
            </a:br>
            <a:r>
              <a:rPr lang="en-GB" dirty="0" smtClean="0"/>
              <a:t>vertical</a:t>
            </a:r>
            <a:br>
              <a:rPr lang="en-GB" dirty="0" smtClean="0"/>
            </a:br>
            <a:r>
              <a:rPr lang="en-GB" dirty="0" smtClean="0"/>
              <a:t>swoops</a:t>
            </a:r>
            <a:br>
              <a:rPr lang="en-GB" dirty="0" smtClean="0"/>
            </a:br>
            <a:r>
              <a:rPr lang="en-GB" dirty="0" smtClean="0"/>
              <a:t>adjustment</a:t>
            </a:r>
            <a:br>
              <a:rPr lang="en-GB" dirty="0" smtClean="0"/>
            </a:br>
            <a:r>
              <a:rPr lang="en-GB" dirty="0" smtClean="0"/>
              <a:t>breeze</a:t>
            </a:r>
            <a:br>
              <a:rPr lang="en-GB" dirty="0" smtClean="0"/>
            </a:br>
            <a:r>
              <a:rPr lang="en-GB" dirty="0" smtClean="0"/>
              <a:t>precision</a:t>
            </a:r>
            <a:br>
              <a:rPr lang="en-GB" dirty="0" smtClean="0"/>
            </a:br>
            <a:r>
              <a:rPr lang="en-GB" dirty="0" smtClean="0"/>
              <a:t>clapping</a:t>
            </a:r>
            <a:br>
              <a:rPr lang="en-GB" dirty="0" smtClean="0"/>
            </a:br>
            <a:r>
              <a:rPr lang="en-GB" dirty="0" smtClean="0"/>
              <a:t>attempt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8628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2895079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f</a:t>
            </a:r>
            <a:r>
              <a:rPr lang="en-GB" dirty="0" smtClean="0"/>
              <a:t>amous</a:t>
            </a:r>
            <a:br>
              <a:rPr lang="en-GB" dirty="0" smtClean="0"/>
            </a:br>
            <a:r>
              <a:rPr lang="en-GB" dirty="0" smtClean="0"/>
              <a:t>believed</a:t>
            </a:r>
            <a:br>
              <a:rPr lang="en-GB" dirty="0" smtClean="0"/>
            </a:br>
            <a:r>
              <a:rPr lang="en-GB" dirty="0" smtClean="0"/>
              <a:t>supposedly</a:t>
            </a:r>
            <a:br>
              <a:rPr lang="en-GB" dirty="0" smtClean="0"/>
            </a:br>
            <a:r>
              <a:rPr lang="en-GB" dirty="0" smtClean="0"/>
              <a:t>conquered</a:t>
            </a:r>
            <a:br>
              <a:rPr lang="en-GB" dirty="0" smtClean="0"/>
            </a:br>
            <a:r>
              <a:rPr lang="en-GB" dirty="0" smtClean="0"/>
              <a:t>collapsed</a:t>
            </a:r>
            <a:br>
              <a:rPr lang="en-GB" dirty="0" smtClean="0"/>
            </a:br>
            <a:r>
              <a:rPr lang="en-GB" dirty="0" smtClean="0"/>
              <a:t>discussed</a:t>
            </a:r>
            <a:br>
              <a:rPr lang="en-GB" dirty="0" smtClean="0"/>
            </a:br>
            <a:r>
              <a:rPr lang="en-GB" dirty="0" smtClean="0"/>
              <a:t>usually</a:t>
            </a:r>
            <a:br>
              <a:rPr lang="en-GB" dirty="0" smtClean="0"/>
            </a:br>
            <a:r>
              <a:rPr lang="en-GB" dirty="0" smtClean="0"/>
              <a:t>evidence</a:t>
            </a:r>
            <a:br>
              <a:rPr lang="en-GB" dirty="0" smtClean="0"/>
            </a:br>
            <a:r>
              <a:rPr lang="en-GB" dirty="0" smtClean="0"/>
              <a:t>earliest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03914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2895079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divided</a:t>
            </a:r>
            <a:br>
              <a:rPr lang="en-GB" dirty="0" smtClean="0"/>
            </a:br>
            <a:r>
              <a:rPr lang="en-GB" dirty="0" smtClean="0"/>
              <a:t>themselves</a:t>
            </a:r>
            <a:br>
              <a:rPr lang="en-GB" dirty="0" smtClean="0"/>
            </a:br>
            <a:r>
              <a:rPr lang="en-GB" dirty="0" smtClean="0"/>
              <a:t>neighbouring</a:t>
            </a:r>
            <a:br>
              <a:rPr lang="en-GB" dirty="0" smtClean="0"/>
            </a:br>
            <a:r>
              <a:rPr lang="en-GB" dirty="0" smtClean="0"/>
              <a:t>eventually</a:t>
            </a:r>
            <a:br>
              <a:rPr lang="en-GB" dirty="0" smtClean="0"/>
            </a:br>
            <a:r>
              <a:rPr lang="en-GB" dirty="0" smtClean="0"/>
              <a:t>surrounding</a:t>
            </a:r>
            <a:br>
              <a:rPr lang="en-GB" dirty="0" smtClean="0"/>
            </a:br>
            <a:r>
              <a:rPr lang="en-GB" dirty="0" smtClean="0"/>
              <a:t>honour</a:t>
            </a:r>
            <a:br>
              <a:rPr lang="en-GB" dirty="0" smtClean="0"/>
            </a:br>
            <a:r>
              <a:rPr lang="en-GB" dirty="0" smtClean="0"/>
              <a:t>circular</a:t>
            </a:r>
            <a:br>
              <a:rPr lang="en-GB" dirty="0" smtClean="0"/>
            </a:br>
            <a:r>
              <a:rPr lang="en-GB" dirty="0" smtClean="0"/>
              <a:t>increasing</a:t>
            </a:r>
            <a:br>
              <a:rPr lang="en-GB" dirty="0" smtClean="0"/>
            </a:br>
            <a:r>
              <a:rPr lang="en-GB" dirty="0" smtClean="0"/>
              <a:t>inhabitants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03914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2895079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dozens</a:t>
            </a:r>
            <a:br>
              <a:rPr lang="en-GB" dirty="0" smtClean="0"/>
            </a:br>
            <a:r>
              <a:rPr lang="en-GB" dirty="0" smtClean="0"/>
              <a:t>creative</a:t>
            </a:r>
            <a:br>
              <a:rPr lang="en-GB" dirty="0" smtClean="0"/>
            </a:br>
            <a:r>
              <a:rPr lang="en-GB" dirty="0" smtClean="0"/>
              <a:t>transporting</a:t>
            </a:r>
            <a:br>
              <a:rPr lang="en-GB" dirty="0" smtClean="0"/>
            </a:br>
            <a:r>
              <a:rPr lang="en-GB" dirty="0" smtClean="0"/>
              <a:t>station</a:t>
            </a:r>
            <a:br>
              <a:rPr lang="en-GB" dirty="0" smtClean="0"/>
            </a:br>
            <a:r>
              <a:rPr lang="en-GB" dirty="0" smtClean="0"/>
              <a:t>boiled</a:t>
            </a:r>
            <a:br>
              <a:rPr lang="en-GB" dirty="0" smtClean="0"/>
            </a:br>
            <a:r>
              <a:rPr lang="en-GB" dirty="0" smtClean="0"/>
              <a:t>stapled</a:t>
            </a:r>
            <a:br>
              <a:rPr lang="en-GB" dirty="0" smtClean="0"/>
            </a:br>
            <a:r>
              <a:rPr lang="en-GB" dirty="0" smtClean="0"/>
              <a:t>future</a:t>
            </a:r>
            <a:br>
              <a:rPr lang="en-GB" dirty="0" smtClean="0"/>
            </a:br>
            <a:r>
              <a:rPr lang="en-GB" dirty="0" smtClean="0"/>
              <a:t>enough</a:t>
            </a:r>
            <a:br>
              <a:rPr lang="en-GB" dirty="0" smtClean="0"/>
            </a:br>
            <a:r>
              <a:rPr lang="en-GB" dirty="0" smtClean="0"/>
              <a:t>feature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88908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2895079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m</a:t>
            </a:r>
            <a:r>
              <a:rPr lang="en-GB" dirty="0" smtClean="0"/>
              <a:t>attered</a:t>
            </a:r>
            <a:br>
              <a:rPr lang="en-GB" dirty="0" smtClean="0"/>
            </a:br>
            <a:r>
              <a:rPr lang="en-GB" dirty="0" smtClean="0"/>
              <a:t>produces</a:t>
            </a:r>
            <a:br>
              <a:rPr lang="en-GB" dirty="0" smtClean="0"/>
            </a:br>
            <a:r>
              <a:rPr lang="en-GB" dirty="0" smtClean="0"/>
              <a:t>disruptive</a:t>
            </a:r>
            <a:br>
              <a:rPr lang="en-GB" dirty="0" smtClean="0"/>
            </a:br>
            <a:r>
              <a:rPr lang="en-GB" dirty="0" smtClean="0"/>
              <a:t>shipped</a:t>
            </a:r>
            <a:br>
              <a:rPr lang="en-GB" dirty="0" smtClean="0"/>
            </a:br>
            <a:r>
              <a:rPr lang="en-GB" dirty="0" smtClean="0"/>
              <a:t>strength</a:t>
            </a:r>
            <a:br>
              <a:rPr lang="en-GB" dirty="0" smtClean="0"/>
            </a:br>
            <a:r>
              <a:rPr lang="en-GB" dirty="0" smtClean="0"/>
              <a:t>umbrellas</a:t>
            </a:r>
            <a:br>
              <a:rPr lang="en-GB" dirty="0" smtClean="0"/>
            </a:br>
            <a:r>
              <a:rPr lang="en-GB" dirty="0" smtClean="0"/>
              <a:t>released</a:t>
            </a:r>
            <a:br>
              <a:rPr lang="en-GB" dirty="0" smtClean="0"/>
            </a:br>
            <a:r>
              <a:rPr lang="en-GB" dirty="0" smtClean="0"/>
              <a:t>variety</a:t>
            </a:r>
            <a:br>
              <a:rPr lang="en-GB" dirty="0" smtClean="0"/>
            </a:br>
            <a:r>
              <a:rPr lang="en-GB" dirty="0" smtClean="0"/>
              <a:t>chief</a:t>
            </a:r>
            <a:br>
              <a:rPr lang="en-GB" dirty="0" smtClean="0"/>
            </a:br>
            <a:r>
              <a:rPr lang="en-GB" dirty="0" smtClean="0"/>
              <a:t>familiar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4555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3255119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physically</a:t>
            </a:r>
            <a:br>
              <a:rPr lang="en-GB" dirty="0" smtClean="0"/>
            </a:br>
            <a:r>
              <a:rPr lang="en-GB" dirty="0" smtClean="0"/>
              <a:t>substantial</a:t>
            </a:r>
            <a:br>
              <a:rPr lang="en-GB" dirty="0" smtClean="0"/>
            </a:br>
            <a:r>
              <a:rPr lang="en-GB" dirty="0" smtClean="0"/>
              <a:t>surprised</a:t>
            </a:r>
            <a:br>
              <a:rPr lang="en-GB" dirty="0" smtClean="0"/>
            </a:br>
            <a:r>
              <a:rPr lang="en-GB" dirty="0" smtClean="0"/>
              <a:t>welcome</a:t>
            </a:r>
            <a:br>
              <a:rPr lang="en-GB" dirty="0" smtClean="0"/>
            </a:br>
            <a:r>
              <a:rPr lang="en-GB" dirty="0" smtClean="0"/>
              <a:t>untidy</a:t>
            </a:r>
            <a:br>
              <a:rPr lang="en-GB" dirty="0" smtClean="0"/>
            </a:br>
            <a:r>
              <a:rPr lang="en-GB" dirty="0" smtClean="0"/>
              <a:t>message</a:t>
            </a:r>
            <a:br>
              <a:rPr lang="en-GB" dirty="0" smtClean="0"/>
            </a:br>
            <a:r>
              <a:rPr lang="en-GB" dirty="0" smtClean="0"/>
              <a:t>highest</a:t>
            </a:r>
            <a:br>
              <a:rPr lang="en-GB" dirty="0" smtClean="0"/>
            </a:br>
            <a:r>
              <a:rPr lang="en-GB" dirty="0" smtClean="0"/>
              <a:t>rubbed</a:t>
            </a:r>
            <a:br>
              <a:rPr lang="en-GB" dirty="0" smtClean="0"/>
            </a:br>
            <a:r>
              <a:rPr lang="en-GB" dirty="0" smtClean="0"/>
              <a:t>field</a:t>
            </a:r>
            <a:br>
              <a:rPr lang="en-GB" dirty="0" smtClean="0"/>
            </a:br>
            <a:r>
              <a:rPr lang="en-GB" dirty="0" smtClean="0"/>
              <a:t>engine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1111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3399135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comfort</a:t>
            </a:r>
            <a:br>
              <a:rPr lang="en-GB" dirty="0" smtClean="0"/>
            </a:br>
            <a:r>
              <a:rPr lang="en-GB" dirty="0" smtClean="0"/>
              <a:t>guitar</a:t>
            </a:r>
            <a:br>
              <a:rPr lang="en-GB" dirty="0" smtClean="0"/>
            </a:br>
            <a:r>
              <a:rPr lang="en-GB" dirty="0" smtClean="0"/>
              <a:t>copied</a:t>
            </a:r>
            <a:br>
              <a:rPr lang="en-GB" dirty="0" smtClean="0"/>
            </a:br>
            <a:r>
              <a:rPr lang="en-GB" dirty="0" smtClean="0"/>
              <a:t>suggested</a:t>
            </a:r>
            <a:br>
              <a:rPr lang="en-GB" dirty="0" smtClean="0"/>
            </a:br>
            <a:r>
              <a:rPr lang="en-GB" dirty="0" smtClean="0"/>
              <a:t>crystal</a:t>
            </a:r>
            <a:br>
              <a:rPr lang="en-GB" dirty="0" smtClean="0"/>
            </a:br>
            <a:r>
              <a:rPr lang="en-GB" dirty="0" smtClean="0"/>
              <a:t>whistling</a:t>
            </a:r>
            <a:br>
              <a:rPr lang="en-GB" dirty="0" smtClean="0"/>
            </a:br>
            <a:r>
              <a:rPr lang="en-GB" dirty="0" smtClean="0"/>
              <a:t>instructor</a:t>
            </a:r>
            <a:br>
              <a:rPr lang="en-GB" dirty="0" smtClean="0"/>
            </a:br>
            <a:r>
              <a:rPr lang="en-GB" dirty="0" smtClean="0"/>
              <a:t>expression</a:t>
            </a:r>
            <a:br>
              <a:rPr lang="en-GB" dirty="0" smtClean="0"/>
            </a:br>
            <a:r>
              <a:rPr lang="en-GB" dirty="0" smtClean="0"/>
              <a:t>mammals</a:t>
            </a:r>
            <a:br>
              <a:rPr lang="en-GB" dirty="0" smtClean="0"/>
            </a:br>
            <a:r>
              <a:rPr lang="en-GB" dirty="0" smtClean="0"/>
              <a:t>alterations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9410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3399135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a</a:t>
            </a:r>
            <a:r>
              <a:rPr lang="en-GB" dirty="0" smtClean="0"/>
              <a:t>nxious</a:t>
            </a:r>
            <a:br>
              <a:rPr lang="en-GB" dirty="0" smtClean="0"/>
            </a:br>
            <a:r>
              <a:rPr lang="en-GB" dirty="0" smtClean="0"/>
              <a:t>gradually</a:t>
            </a:r>
            <a:br>
              <a:rPr lang="en-GB" dirty="0" smtClean="0"/>
            </a:br>
            <a:r>
              <a:rPr lang="en-GB" dirty="0" smtClean="0"/>
              <a:t>journalist</a:t>
            </a:r>
            <a:br>
              <a:rPr lang="en-GB" dirty="0" smtClean="0"/>
            </a:br>
            <a:r>
              <a:rPr lang="en-GB" dirty="0" smtClean="0"/>
              <a:t>afternoon</a:t>
            </a:r>
            <a:br>
              <a:rPr lang="en-GB" dirty="0" smtClean="0"/>
            </a:br>
            <a:r>
              <a:rPr lang="en-GB" dirty="0" smtClean="0"/>
              <a:t>tapping</a:t>
            </a:r>
            <a:br>
              <a:rPr lang="en-GB" dirty="0" smtClean="0"/>
            </a:br>
            <a:r>
              <a:rPr lang="en-GB" dirty="0" smtClean="0"/>
              <a:t>knee</a:t>
            </a:r>
            <a:br>
              <a:rPr lang="en-GB" dirty="0" smtClean="0"/>
            </a:br>
            <a:r>
              <a:rPr lang="en-GB" dirty="0" smtClean="0"/>
              <a:t>double</a:t>
            </a:r>
            <a:br>
              <a:rPr lang="en-GB" dirty="0" smtClean="0"/>
            </a:br>
            <a:r>
              <a:rPr lang="en-GB" dirty="0" smtClean="0"/>
              <a:t>paused</a:t>
            </a:r>
            <a:br>
              <a:rPr lang="en-GB" dirty="0" smtClean="0"/>
            </a:br>
            <a:r>
              <a:rPr lang="en-GB" dirty="0" smtClean="0"/>
              <a:t>unsure</a:t>
            </a:r>
            <a:br>
              <a:rPr lang="en-GB" dirty="0" smtClean="0"/>
            </a:br>
            <a:r>
              <a:rPr lang="en-GB" dirty="0" smtClean="0"/>
              <a:t>postage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7828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3399135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j</a:t>
            </a:r>
            <a:r>
              <a:rPr lang="en-GB" dirty="0" smtClean="0"/>
              <a:t>udge</a:t>
            </a:r>
            <a:br>
              <a:rPr lang="en-GB" dirty="0" smtClean="0"/>
            </a:br>
            <a:r>
              <a:rPr lang="en-GB" dirty="0" smtClean="0"/>
              <a:t>happiest</a:t>
            </a:r>
            <a:br>
              <a:rPr lang="en-GB" dirty="0" smtClean="0"/>
            </a:br>
            <a:r>
              <a:rPr lang="en-GB" dirty="0" smtClean="0"/>
              <a:t>tough</a:t>
            </a:r>
            <a:br>
              <a:rPr lang="en-GB" dirty="0" smtClean="0"/>
            </a:br>
            <a:r>
              <a:rPr lang="en-GB" dirty="0" smtClean="0"/>
              <a:t>lorries</a:t>
            </a:r>
            <a:br>
              <a:rPr lang="en-GB" dirty="0" smtClean="0"/>
            </a:br>
            <a:r>
              <a:rPr lang="en-GB" dirty="0" smtClean="0"/>
              <a:t>system</a:t>
            </a:r>
            <a:br>
              <a:rPr lang="en-GB" dirty="0" smtClean="0"/>
            </a:br>
            <a:r>
              <a:rPr lang="en-GB" dirty="0" smtClean="0"/>
              <a:t>international</a:t>
            </a:r>
            <a:br>
              <a:rPr lang="en-GB" dirty="0" smtClean="0"/>
            </a:br>
            <a:r>
              <a:rPr lang="en-GB" dirty="0" smtClean="0"/>
              <a:t>difference</a:t>
            </a:r>
            <a:br>
              <a:rPr lang="en-GB" dirty="0" smtClean="0"/>
            </a:br>
            <a:r>
              <a:rPr lang="en-GB" dirty="0" smtClean="0"/>
              <a:t>fracture</a:t>
            </a:r>
            <a:br>
              <a:rPr lang="en-GB" dirty="0" smtClean="0"/>
            </a:br>
            <a:r>
              <a:rPr lang="en-GB" dirty="0" smtClean="0"/>
              <a:t>luckily</a:t>
            </a:r>
            <a:br>
              <a:rPr lang="en-GB" dirty="0" smtClean="0"/>
            </a:br>
            <a:r>
              <a:rPr lang="en-GB" dirty="0" smtClean="0"/>
              <a:t>frequent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4307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If the root word ends in –</a:t>
            </a:r>
            <a:r>
              <a:rPr lang="en-GB" dirty="0" err="1" smtClean="0"/>
              <a:t>tion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to change the word to an adjective </a:t>
            </a:r>
            <a:br>
              <a:rPr lang="en-GB" dirty="0" smtClean="0"/>
            </a:br>
            <a:r>
              <a:rPr lang="en-GB" dirty="0" smtClean="0"/>
              <a:t>–</a:t>
            </a:r>
            <a:r>
              <a:rPr lang="en-GB" dirty="0" err="1" smtClean="0"/>
              <a:t>tious</a:t>
            </a:r>
            <a:r>
              <a:rPr lang="en-GB" dirty="0" smtClean="0"/>
              <a:t> ending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ambition       ambitious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211960" y="321297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89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3759175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assistant</a:t>
            </a:r>
            <a:br>
              <a:rPr lang="en-GB" dirty="0" smtClean="0"/>
            </a:br>
            <a:r>
              <a:rPr lang="en-GB" dirty="0" smtClean="0"/>
              <a:t>occasion</a:t>
            </a:r>
            <a:br>
              <a:rPr lang="en-GB" dirty="0" smtClean="0"/>
            </a:br>
            <a:r>
              <a:rPr lang="en-GB" dirty="0" smtClean="0"/>
              <a:t>potential</a:t>
            </a:r>
            <a:br>
              <a:rPr lang="en-GB" dirty="0" smtClean="0"/>
            </a:br>
            <a:r>
              <a:rPr lang="en-GB" dirty="0" smtClean="0"/>
              <a:t>discover</a:t>
            </a:r>
            <a:br>
              <a:rPr lang="en-GB" dirty="0" smtClean="0"/>
            </a:br>
            <a:r>
              <a:rPr lang="en-GB" dirty="0" smtClean="0"/>
              <a:t>mission</a:t>
            </a:r>
            <a:br>
              <a:rPr lang="en-GB" dirty="0" smtClean="0"/>
            </a:br>
            <a:r>
              <a:rPr lang="en-GB" dirty="0" smtClean="0"/>
              <a:t>loose</a:t>
            </a:r>
            <a:br>
              <a:rPr lang="en-GB" dirty="0" smtClean="0"/>
            </a:br>
            <a:r>
              <a:rPr lang="en-GB" dirty="0" smtClean="0"/>
              <a:t>sign</a:t>
            </a:r>
            <a:br>
              <a:rPr lang="en-GB" dirty="0" smtClean="0"/>
            </a:br>
            <a:r>
              <a:rPr lang="en-GB" dirty="0" smtClean="0"/>
              <a:t>country</a:t>
            </a:r>
            <a:br>
              <a:rPr lang="en-GB" dirty="0" smtClean="0"/>
            </a:br>
            <a:r>
              <a:rPr lang="en-GB" dirty="0" smtClean="0"/>
              <a:t>gymnastics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38685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4407247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e</a:t>
            </a:r>
            <a:r>
              <a:rPr lang="en-GB" dirty="0" smtClean="0"/>
              <a:t>dible</a:t>
            </a:r>
            <a:br>
              <a:rPr lang="en-GB" dirty="0" smtClean="0"/>
            </a:br>
            <a:r>
              <a:rPr lang="en-GB" dirty="0" smtClean="0"/>
              <a:t>posture</a:t>
            </a:r>
            <a:br>
              <a:rPr lang="en-GB" dirty="0" smtClean="0"/>
            </a:br>
            <a:r>
              <a:rPr lang="en-GB" dirty="0" smtClean="0"/>
              <a:t>sleigh</a:t>
            </a:r>
            <a:br>
              <a:rPr lang="en-GB" dirty="0" smtClean="0"/>
            </a:br>
            <a:r>
              <a:rPr lang="en-GB" dirty="0" smtClean="0"/>
              <a:t>delicious</a:t>
            </a:r>
            <a:br>
              <a:rPr lang="en-GB" dirty="0" smtClean="0"/>
            </a:br>
            <a:r>
              <a:rPr lang="en-GB" dirty="0" smtClean="0"/>
              <a:t>scent</a:t>
            </a:r>
            <a:br>
              <a:rPr lang="en-GB" dirty="0" smtClean="0"/>
            </a:br>
            <a:r>
              <a:rPr lang="en-GB" dirty="0" smtClean="0"/>
              <a:t>illusion</a:t>
            </a:r>
            <a:br>
              <a:rPr lang="en-GB" dirty="0" smtClean="0"/>
            </a:br>
            <a:r>
              <a:rPr lang="en-GB" dirty="0" smtClean="0"/>
              <a:t>re-enter</a:t>
            </a:r>
            <a:br>
              <a:rPr lang="en-GB" dirty="0" smtClean="0"/>
            </a:br>
            <a:r>
              <a:rPr lang="en-GB" dirty="0" smtClean="0"/>
              <a:t>parachute</a:t>
            </a:r>
            <a:br>
              <a:rPr lang="en-GB" dirty="0" smtClean="0"/>
            </a:br>
            <a:r>
              <a:rPr lang="en-GB" dirty="0" smtClean="0"/>
              <a:t>abundance</a:t>
            </a:r>
            <a:br>
              <a:rPr lang="en-GB" dirty="0" smtClean="0"/>
            </a:br>
            <a:r>
              <a:rPr lang="en-GB" dirty="0" smtClean="0"/>
              <a:t>unavoidably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0976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4407247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dissolve</a:t>
            </a:r>
            <a:br>
              <a:rPr lang="en-GB" dirty="0" smtClean="0"/>
            </a:br>
            <a:r>
              <a:rPr lang="en-GB" dirty="0" smtClean="0"/>
              <a:t>ominous</a:t>
            </a:r>
            <a:br>
              <a:rPr lang="en-GB" dirty="0" smtClean="0"/>
            </a:br>
            <a:r>
              <a:rPr lang="en-GB" dirty="0" smtClean="0"/>
              <a:t>drawer</a:t>
            </a:r>
            <a:br>
              <a:rPr lang="en-GB" dirty="0" smtClean="0"/>
            </a:br>
            <a:r>
              <a:rPr lang="en-GB" dirty="0" smtClean="0"/>
              <a:t>possession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28184" y="1340768"/>
            <a:ext cx="26728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 you spot any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oot words?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83298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Use –ant and –</a:t>
            </a:r>
            <a:r>
              <a:rPr lang="en-GB" dirty="0" err="1" smtClean="0"/>
              <a:t>ance</a:t>
            </a:r>
            <a:r>
              <a:rPr lang="en-GB" dirty="0" smtClean="0"/>
              <a:t> / -</a:t>
            </a:r>
            <a:r>
              <a:rPr lang="en-GB" dirty="0" err="1" smtClean="0"/>
              <a:t>ancy</a:t>
            </a:r>
            <a:r>
              <a:rPr lang="en-GB" dirty="0" smtClean="0"/>
              <a:t> if the root word can have an –</a:t>
            </a:r>
            <a:r>
              <a:rPr lang="en-GB" dirty="0" err="1" smtClean="0"/>
              <a:t>ation</a:t>
            </a:r>
            <a:r>
              <a:rPr lang="en-GB" dirty="0" smtClean="0"/>
              <a:t> ending it can be clue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observ</a:t>
            </a:r>
            <a:r>
              <a:rPr lang="en-GB" strike="sngStrike" dirty="0" smtClean="0"/>
              <a:t>e</a:t>
            </a:r>
            <a:r>
              <a:rPr lang="en-GB" dirty="0" smtClean="0"/>
              <a:t>  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observant  observance  observ</a:t>
            </a:r>
            <a:r>
              <a:rPr lang="en-GB" u="sng" dirty="0" smtClean="0"/>
              <a:t>a</a:t>
            </a:r>
            <a:r>
              <a:rPr lang="en-GB" dirty="0" smtClean="0"/>
              <a:t>tion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7334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Use –</a:t>
            </a:r>
            <a:r>
              <a:rPr lang="en-GB" dirty="0" err="1" smtClean="0"/>
              <a:t>ent</a:t>
            </a:r>
            <a:r>
              <a:rPr lang="en-GB" dirty="0" smtClean="0"/>
              <a:t> and –</a:t>
            </a:r>
            <a:r>
              <a:rPr lang="en-GB" dirty="0" err="1" smtClean="0"/>
              <a:t>ence</a:t>
            </a:r>
            <a:r>
              <a:rPr lang="en-GB" dirty="0" smtClean="0"/>
              <a:t> / -</a:t>
            </a:r>
            <a:r>
              <a:rPr lang="en-GB" dirty="0" err="1"/>
              <a:t>e</a:t>
            </a:r>
            <a:r>
              <a:rPr lang="en-GB" dirty="0" err="1" smtClean="0"/>
              <a:t>ncy</a:t>
            </a:r>
            <a:r>
              <a:rPr lang="en-GB" dirty="0" smtClean="0"/>
              <a:t> after soft /c/or soft /g/ sound and </a:t>
            </a:r>
            <a:r>
              <a:rPr lang="en-GB" dirty="0" err="1" smtClean="0"/>
              <a:t>qu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frequent   frequency</a:t>
            </a:r>
            <a:br>
              <a:rPr lang="en-GB" dirty="0" smtClean="0"/>
            </a:br>
            <a:r>
              <a:rPr lang="en-GB" dirty="0" smtClean="0"/>
              <a:t>innocent    innocence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044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253503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Some words that do not follow these rules are: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assistant    assistance</a:t>
            </a:r>
            <a:br>
              <a:rPr lang="en-GB" dirty="0" smtClean="0"/>
            </a:br>
            <a:r>
              <a:rPr lang="en-GB" dirty="0" smtClean="0"/>
              <a:t>obedient  obedience</a:t>
            </a:r>
            <a:br>
              <a:rPr lang="en-GB" dirty="0" smtClean="0"/>
            </a:br>
            <a:r>
              <a:rPr lang="en-GB" dirty="0" smtClean="0"/>
              <a:t>independent   independence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044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The –able / -ably endings are far more common than the –</a:t>
            </a:r>
            <a:r>
              <a:rPr lang="en-GB" dirty="0" err="1" smtClean="0"/>
              <a:t>ible</a:t>
            </a:r>
            <a:r>
              <a:rPr lang="en-GB" dirty="0" smtClean="0"/>
              <a:t> / </a:t>
            </a:r>
            <a:r>
              <a:rPr lang="en-GB" dirty="0" err="1" smtClean="0"/>
              <a:t>ibly</a:t>
            </a:r>
            <a:r>
              <a:rPr lang="en-GB" dirty="0" smtClean="0"/>
              <a:t> endings.  The –able ending is used if there is a related word ending in </a:t>
            </a:r>
            <a:br>
              <a:rPr lang="en-GB" dirty="0" smtClean="0"/>
            </a:br>
            <a:r>
              <a:rPr lang="en-GB" dirty="0" smtClean="0"/>
              <a:t>-</a:t>
            </a:r>
            <a:r>
              <a:rPr lang="en-GB" dirty="0" err="1" smtClean="0"/>
              <a:t>ation</a:t>
            </a:r>
            <a:r>
              <a:rPr lang="en-GB" dirty="0" smtClean="0"/>
              <a:t>   </a:t>
            </a:r>
            <a:br>
              <a:rPr lang="en-GB" dirty="0" smtClean="0"/>
            </a:br>
            <a:r>
              <a:rPr lang="en-GB" dirty="0" smtClean="0"/>
              <a:t>ador</a:t>
            </a:r>
            <a:r>
              <a:rPr lang="en-GB" strike="sngStrike" dirty="0" smtClean="0"/>
              <a:t>e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adorable   adorably  adoration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254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07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If the –able ending is added to a word ending in –</a:t>
            </a:r>
            <a:r>
              <a:rPr lang="en-GB" dirty="0" err="1" smtClean="0"/>
              <a:t>ce</a:t>
            </a:r>
            <a:r>
              <a:rPr lang="en-GB" dirty="0" smtClean="0"/>
              <a:t> or –</a:t>
            </a:r>
            <a:r>
              <a:rPr lang="en-GB" dirty="0" err="1" smtClean="0"/>
              <a:t>ge</a:t>
            </a:r>
            <a:r>
              <a:rPr lang="en-GB" dirty="0" smtClean="0"/>
              <a:t> You must keep the e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change   changeable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422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07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If the –able ending is added to a complete root word that ends in a y.  The y must be changed to an </a:t>
            </a:r>
            <a:r>
              <a:rPr lang="en-GB" dirty="0" err="1" smtClean="0"/>
              <a:t>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rely    reliable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Can you think of any other words that follow this rule?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030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0"/>
    </mc:Choice>
    <mc:Fallback xmlns="">
      <p:transition advClick="0" advTm="6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408</Words>
  <Application>Microsoft Office PowerPoint</Application>
  <PresentationFormat>On-screen Show (4:3)</PresentationFormat>
  <Paragraphs>58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Arial</vt:lpstr>
      <vt:lpstr>Calibri</vt:lpstr>
      <vt:lpstr>Office Theme</vt:lpstr>
      <vt:lpstr>Spelling Specialists</vt:lpstr>
      <vt:lpstr>If the root word ends in –ce  to change the word to an adjective  –cious ending  vice       vice      vicious    Can you think of any other words that follow this rule?</vt:lpstr>
      <vt:lpstr>If the root word ends in –tion  to change the word to an adjective  –tious ending  ambition       ambitious   Can you think of any other words that follow this rule?</vt:lpstr>
      <vt:lpstr> Use –ant and –ance / -ancy if the root word can have an –ation ending it can be clue  observe   observant  observance  observation   Can you think of any other words that follow this rule?</vt:lpstr>
      <vt:lpstr> Use –ent and –ence / -ency after soft /c/or soft /g/ sound and qu  frequent   frequency innocent    innocence  Can you think of any other words that follow this rule?</vt:lpstr>
      <vt:lpstr>Some words that do not follow these rules are:  assistant    assistance obedient  obedience independent   independence</vt:lpstr>
      <vt:lpstr> The –able / -ably endings are far more common than the –ible / ibly endings.  The –able ending is used if there is a related word ending in  -ation    adore adorable   adorably  adoration  Can you think of any other words that follow this rule?</vt:lpstr>
      <vt:lpstr> If the –able ending is added to a word ending in –ce or –ge You must keep the e  change   changeable  Can you think of any other words that follow this rule?</vt:lpstr>
      <vt:lpstr> If the –able ending is added to a complete root word that ends in a y.  The y must be changed to an i  rely    reliable  Can you think of any other words that follow this rule?</vt:lpstr>
      <vt:lpstr> If a complete root word cannot be heard then usually the ending is  -ible   possible  possibly horrible  horribly  Can you think of any other words that follow this rule?</vt:lpstr>
      <vt:lpstr>Adding suffixes beginning with vowel letters to words ending in –fer The r is doubled if the –fer is still stressed when the ending is added  refer  referring  referred  But:  refer   reference  Can you think of any other words that follow this rule?</vt:lpstr>
      <vt:lpstr>Hyphens can be used to join a prefix to a root word, especially if the prefix ends in a vowel and the root word begins with a vowel  co-ordinate   re-enter  Can you think of any other words that follow this rule?</vt:lpstr>
      <vt:lpstr>‘i’ before ‘e’ except after ‘c’ rule applies to many words  deceive, receive, perceive, ceiling    </vt:lpstr>
      <vt:lpstr>Exceptions to the rule:  protein,  caffeine,  seize, either,  neither, their   </vt:lpstr>
      <vt:lpstr>ough is one of the trickiest spellings in English – it can be used to spell a number of different sounds  bought  thought  fought  rough tough rough though dough through plough  </vt:lpstr>
      <vt:lpstr>Words with ‘silent’ letters.  Some letters which are no longer sounded used to be sounded hundreds of years ago:  knight, doubt, island, lamb, solemn  Can you think of any other words that follow this rule?</vt:lpstr>
      <vt:lpstr>Homophones and other words that are often confused: past : in the past or he walked past me passed : past tense of the verb ‘pass’ </vt:lpstr>
      <vt:lpstr>Adding the suffix –ful to turn a noun into a verb  help  helpful  </vt:lpstr>
      <vt:lpstr>Previous SATS spelling test words</vt:lpstr>
      <vt:lpstr>simple purposes enemies instruments tribal significant dimensions function typically tourists </vt:lpstr>
      <vt:lpstr>competition easiest correctly vertical swoops adjustment breeze precision clapping attempt </vt:lpstr>
      <vt:lpstr>famous believed supposedly conquered collapsed discussed usually evidence earliest </vt:lpstr>
      <vt:lpstr>divided themselves neighbouring eventually surrounding honour circular increasing inhabitants </vt:lpstr>
      <vt:lpstr>dozens creative transporting station boiled stapled future enough feature </vt:lpstr>
      <vt:lpstr>mattered produces disruptive shipped strength umbrellas released variety chief familiar </vt:lpstr>
      <vt:lpstr>physically substantial surprised welcome untidy message highest rubbed field engine  </vt:lpstr>
      <vt:lpstr>comfort guitar copied suggested crystal whistling instructor expression mammals alterations   </vt:lpstr>
      <vt:lpstr>anxious gradually journalist afternoon tapping knee double paused unsure postage  </vt:lpstr>
      <vt:lpstr>judge happiest tough lorries system international difference fracture luckily frequent   </vt:lpstr>
      <vt:lpstr>assistant occasion potential discover mission loose sign country gymnastics    </vt:lpstr>
      <vt:lpstr>edible posture sleigh delicious scent illusion re-enter parachute abundance unavoidably      </vt:lpstr>
      <vt:lpstr>dissolve ominous drawer possession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Specialists</dc:title>
  <dc:creator>l.sullivan</dc:creator>
  <cp:lastModifiedBy>Lesley Sullivan</cp:lastModifiedBy>
  <cp:revision>17</cp:revision>
  <dcterms:created xsi:type="dcterms:W3CDTF">2016-04-23T13:01:27Z</dcterms:created>
  <dcterms:modified xsi:type="dcterms:W3CDTF">2018-03-04T10:58:58Z</dcterms:modified>
</cp:coreProperties>
</file>