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8"/>
  </p:notesMasterIdLst>
  <p:sldIdLst>
    <p:sldId id="257" r:id="rId2"/>
    <p:sldId id="259" r:id="rId3"/>
    <p:sldId id="260" r:id="rId4"/>
    <p:sldId id="261" r:id="rId5"/>
    <p:sldId id="263" r:id="rId6"/>
    <p:sldId id="264" r:id="rId7"/>
    <p:sldId id="265" r:id="rId8"/>
    <p:sldId id="266" r:id="rId9"/>
    <p:sldId id="273" r:id="rId10"/>
    <p:sldId id="262" r:id="rId11"/>
    <p:sldId id="267" r:id="rId12"/>
    <p:sldId id="270" r:id="rId13"/>
    <p:sldId id="268" r:id="rId14"/>
    <p:sldId id="271" r:id="rId15"/>
    <p:sldId id="272"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71A84-FEF3-44F9-82D0-EA8F01776523}" type="datetimeFigureOut">
              <a:rPr lang="en-GB" smtClean="0"/>
              <a:t>28/04/2026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D4702-1905-4551-A402-A2E1ACA0BD62}" type="slidenum">
              <a:rPr lang="en-GB" smtClean="0"/>
              <a:t>‹#›</a:t>
            </a:fld>
            <a:endParaRPr lang="en-GB"/>
          </a:p>
        </p:txBody>
      </p:sp>
    </p:spTree>
    <p:extLst>
      <p:ext uri="{BB962C8B-B14F-4D97-AF65-F5344CB8AC3E}">
        <p14:creationId xmlns:p14="http://schemas.microsoft.com/office/powerpoint/2010/main" val="2245024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817DB86C-0590-4711-9A80-BE5A092038CC}" type="slidenum">
              <a:rPr lang="en-GB" smtClean="0"/>
              <a:pPr/>
              <a:t>1</a:t>
            </a:fld>
            <a:endParaRPr lang="en-GB"/>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2385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I’m Miss Marsh and I am maths </a:t>
            </a:r>
            <a:r>
              <a:rPr lang="en-GB" baseline="0" dirty="0"/>
              <a:t>lead in school here at St Johns where we have a whole school approach to times tables. We </a:t>
            </a:r>
            <a:r>
              <a:rPr lang="en-GB" dirty="0"/>
              <a:t>hope you will find tonight</a:t>
            </a:r>
            <a:r>
              <a:rPr lang="en-GB" baseline="0" dirty="0"/>
              <a:t> informative. We will be covering…..</a:t>
            </a:r>
            <a:endParaRPr lang="en-GB" dirty="0"/>
          </a:p>
        </p:txBody>
      </p:sp>
      <p:sp>
        <p:nvSpPr>
          <p:cNvPr id="4" name="Slide Number Placeholder 3"/>
          <p:cNvSpPr>
            <a:spLocks noGrp="1"/>
          </p:cNvSpPr>
          <p:nvPr>
            <p:ph type="sldNum" sz="quarter" idx="10"/>
          </p:nvPr>
        </p:nvSpPr>
        <p:spPr/>
        <p:txBody>
          <a:bodyPr/>
          <a:lstStyle/>
          <a:p>
            <a:fld id="{ECAD4702-1905-4551-A402-A2E1ACA0BD62}" type="slidenum">
              <a:rPr lang="en-GB" smtClean="0"/>
              <a:t>2</a:t>
            </a:fld>
            <a:endParaRPr lang="en-GB"/>
          </a:p>
        </p:txBody>
      </p:sp>
    </p:spTree>
    <p:extLst>
      <p:ext uri="{BB962C8B-B14F-4D97-AF65-F5344CB8AC3E}">
        <p14:creationId xmlns:p14="http://schemas.microsoft.com/office/powerpoint/2010/main" val="111619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In</a:t>
            </a:r>
            <a:r>
              <a:rPr lang="en-GB" baseline="0" dirty="0">
                <a:solidFill>
                  <a:srgbClr val="000000"/>
                </a:solidFill>
              </a:rPr>
              <a:t> terms of the word </a:t>
            </a:r>
            <a:r>
              <a:rPr lang="en-GB" b="1" baseline="0" dirty="0">
                <a:solidFill>
                  <a:srgbClr val="000000"/>
                </a:solidFill>
              </a:rPr>
              <a:t>fluency, </a:t>
            </a:r>
            <a:r>
              <a:rPr lang="en-GB" b="0" baseline="0" dirty="0">
                <a:solidFill>
                  <a:srgbClr val="000000"/>
                </a:solidFill>
              </a:rPr>
              <a:t>children need to be able to quickly recall the answer without the need for counting on their fingers or in their head. They need to have learnt and memorised the times tables fact so that they are able to answer instantly.</a:t>
            </a:r>
          </a:p>
          <a:p>
            <a:endParaRPr lang="en-GB" b="0" baseline="0" dirty="0">
              <a:solidFill>
                <a:srgbClr val="000000"/>
              </a:solidFill>
            </a:endParaRPr>
          </a:p>
          <a:p>
            <a:endParaRPr lang="en-GB" dirty="0">
              <a:solidFill>
                <a:srgbClr val="000000"/>
              </a:solidFill>
            </a:endParaRPr>
          </a:p>
        </p:txBody>
      </p:sp>
      <p:sp>
        <p:nvSpPr>
          <p:cNvPr id="4" name="Slide Number Placeholder 3"/>
          <p:cNvSpPr>
            <a:spLocks noGrp="1"/>
          </p:cNvSpPr>
          <p:nvPr>
            <p:ph type="sldNum" sz="quarter" idx="10"/>
          </p:nvPr>
        </p:nvSpPr>
        <p:spPr/>
        <p:txBody>
          <a:bodyPr/>
          <a:lstStyle/>
          <a:p>
            <a:fld id="{ECAD4702-1905-4551-A402-A2E1ACA0BD62}" type="slidenum">
              <a:rPr lang="en-GB" smtClean="0"/>
              <a:t>3</a:t>
            </a:fld>
            <a:endParaRPr lang="en-GB"/>
          </a:p>
        </p:txBody>
      </p:sp>
    </p:spTree>
    <p:extLst>
      <p:ext uri="{BB962C8B-B14F-4D97-AF65-F5344CB8AC3E}">
        <p14:creationId xmlns:p14="http://schemas.microsoft.com/office/powerpoint/2010/main" val="177415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a:r>
              <a:rPr lang="en-GB" dirty="0"/>
              <a:t>A list of pupils who should not take the test can be found in the administration guidance of the MTC documentation. </a:t>
            </a:r>
          </a:p>
        </p:txBody>
      </p:sp>
      <p:sp>
        <p:nvSpPr>
          <p:cNvPr id="4" name="Slide Number Placeholder 3"/>
          <p:cNvSpPr>
            <a:spLocks noGrp="1"/>
          </p:cNvSpPr>
          <p:nvPr>
            <p:ph type="sldNum" sz="quarter" idx="10"/>
          </p:nvPr>
        </p:nvSpPr>
        <p:spPr/>
        <p:txBody>
          <a:bodyPr/>
          <a:lstStyle/>
          <a:p>
            <a:fld id="{ECAD4702-1905-4551-A402-A2E1ACA0BD62}" type="slidenum">
              <a:rPr lang="en-GB" smtClean="0"/>
              <a:t>4</a:t>
            </a:fld>
            <a:endParaRPr lang="en-GB"/>
          </a:p>
        </p:txBody>
      </p:sp>
    </p:spTree>
    <p:extLst>
      <p:ext uri="{BB962C8B-B14F-4D97-AF65-F5344CB8AC3E}">
        <p14:creationId xmlns:p14="http://schemas.microsoft.com/office/powerpoint/2010/main" val="72531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1x table will not appear</a:t>
            </a:r>
          </a:p>
        </p:txBody>
      </p:sp>
      <p:sp>
        <p:nvSpPr>
          <p:cNvPr id="4" name="Slide Number Placeholder 3"/>
          <p:cNvSpPr>
            <a:spLocks noGrp="1"/>
          </p:cNvSpPr>
          <p:nvPr>
            <p:ph type="sldNum" sz="quarter" idx="10"/>
          </p:nvPr>
        </p:nvSpPr>
        <p:spPr/>
        <p:txBody>
          <a:bodyPr/>
          <a:lstStyle/>
          <a:p>
            <a:fld id="{ECAD4702-1905-4551-A402-A2E1ACA0BD62}" type="slidenum">
              <a:rPr lang="en-GB" smtClean="0"/>
              <a:t>7</a:t>
            </a:fld>
            <a:endParaRPr lang="en-GB"/>
          </a:p>
        </p:txBody>
      </p:sp>
    </p:spTree>
    <p:extLst>
      <p:ext uri="{BB962C8B-B14F-4D97-AF65-F5344CB8AC3E}">
        <p14:creationId xmlns:p14="http://schemas.microsoft.com/office/powerpoint/2010/main" val="323868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Whole school approach to times tables. Doesn’t stop in year 4 – they continue to practice, embed and apply those facts in year 5 and 6.</a:t>
            </a:r>
          </a:p>
        </p:txBody>
      </p:sp>
      <p:sp>
        <p:nvSpPr>
          <p:cNvPr id="4" name="Slide Number Placeholder 3"/>
          <p:cNvSpPr>
            <a:spLocks noGrp="1"/>
          </p:cNvSpPr>
          <p:nvPr>
            <p:ph type="sldNum" sz="quarter" idx="5"/>
          </p:nvPr>
        </p:nvSpPr>
        <p:spPr/>
        <p:txBody>
          <a:bodyPr/>
          <a:lstStyle/>
          <a:p>
            <a:fld id="{ECAD4702-1905-4551-A402-A2E1ACA0BD62}" type="slidenum">
              <a:rPr lang="en-GB" smtClean="0"/>
              <a:t>11</a:t>
            </a:fld>
            <a:endParaRPr lang="en-GB"/>
          </a:p>
        </p:txBody>
      </p:sp>
    </p:spTree>
    <p:extLst>
      <p:ext uri="{BB962C8B-B14F-4D97-AF65-F5344CB8AC3E}">
        <p14:creationId xmlns:p14="http://schemas.microsoft.com/office/powerpoint/2010/main" val="3867373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Mastering Number in Year 4 is a programme we started last year. It enables children to develop fluency in multiplication and division facts and a confidence and flexibility in number.</a:t>
            </a:r>
          </a:p>
        </p:txBody>
      </p:sp>
      <p:sp>
        <p:nvSpPr>
          <p:cNvPr id="4" name="Slide Number Placeholder 3"/>
          <p:cNvSpPr>
            <a:spLocks noGrp="1"/>
          </p:cNvSpPr>
          <p:nvPr>
            <p:ph type="sldNum" sz="quarter" idx="5"/>
          </p:nvPr>
        </p:nvSpPr>
        <p:spPr/>
        <p:txBody>
          <a:bodyPr/>
          <a:lstStyle/>
          <a:p>
            <a:fld id="{ECAD4702-1905-4551-A402-A2E1ACA0BD62}" type="slidenum">
              <a:rPr lang="en-GB" smtClean="0"/>
              <a:t>12</a:t>
            </a:fld>
            <a:endParaRPr lang="en-GB"/>
          </a:p>
        </p:txBody>
      </p:sp>
    </p:spTree>
    <p:extLst>
      <p:ext uri="{BB962C8B-B14F-4D97-AF65-F5344CB8AC3E}">
        <p14:creationId xmlns:p14="http://schemas.microsoft.com/office/powerpoint/2010/main" val="1399245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dirty="0"/>
              <a:t>Children eligible for access arrangements are:</a:t>
            </a:r>
          </a:p>
          <a:p>
            <a:pPr marL="457200" indent="-298450"/>
            <a:r>
              <a:rPr lang="en-GB" dirty="0"/>
              <a:t>Children with an EHC plan</a:t>
            </a:r>
          </a:p>
          <a:p>
            <a:pPr marL="457200" indent="-298450"/>
            <a:r>
              <a:rPr lang="en-GB" dirty="0"/>
              <a:t>Children who have provisions made in school using the SEND support system.</a:t>
            </a:r>
          </a:p>
          <a:p>
            <a:pPr marL="457200" indent="-298450"/>
            <a:r>
              <a:rPr lang="en-GB" dirty="0"/>
              <a:t>Children with behavioural, emotional or social difficulties </a:t>
            </a:r>
          </a:p>
          <a:p>
            <a:pPr marL="457200" indent="-298450"/>
            <a:r>
              <a:rPr lang="en-GB" dirty="0"/>
              <a:t>Children with EAL </a:t>
            </a:r>
          </a:p>
          <a:p>
            <a:pPr marL="158750" indent="0">
              <a:buNone/>
            </a:pPr>
            <a:r>
              <a:rPr lang="en-GB" dirty="0"/>
              <a:t>Schools do not need to request permission to use access arrangements. The support should be based on the support provided in school and should not advantage or disadvantage individual children.  </a:t>
            </a:r>
          </a:p>
          <a:p>
            <a:pPr marL="158750" indent="0">
              <a:buNone/>
            </a:pPr>
            <a:r>
              <a:rPr lang="en-GB" dirty="0"/>
              <a:t>A child can be assigned more than one access arrangement, if required. </a:t>
            </a:r>
          </a:p>
          <a:p>
            <a:endParaRPr lang="en-GB" dirty="0"/>
          </a:p>
          <a:p>
            <a:r>
              <a:rPr lang="en-GB" dirty="0"/>
              <a:t>Colour contrast;</a:t>
            </a:r>
          </a:p>
          <a:p>
            <a:r>
              <a:rPr lang="en-GB" dirty="0"/>
              <a:t>Font size adjustment;</a:t>
            </a:r>
          </a:p>
          <a:p>
            <a:r>
              <a:rPr lang="en-GB" dirty="0"/>
              <a:t>‘Next’ button (alternative to 3-second pause);</a:t>
            </a:r>
          </a:p>
          <a:p>
            <a:r>
              <a:rPr lang="en-GB" dirty="0"/>
              <a:t>Removing on-screen number pad;</a:t>
            </a:r>
          </a:p>
          <a:p>
            <a:r>
              <a:rPr lang="en-GB" dirty="0"/>
              <a:t>An adult to input answers;</a:t>
            </a:r>
          </a:p>
          <a:p>
            <a:r>
              <a:rPr lang="en-GB" dirty="0"/>
              <a:t>Audio version;</a:t>
            </a:r>
          </a:p>
          <a:p>
            <a:r>
              <a:rPr lang="en-GB"/>
              <a:t>Audible time alert.</a:t>
            </a:r>
          </a:p>
          <a:p>
            <a:endParaRPr lang="en-GB"/>
          </a:p>
        </p:txBody>
      </p:sp>
      <p:sp>
        <p:nvSpPr>
          <p:cNvPr id="4" name="Slide Number Placeholder 3"/>
          <p:cNvSpPr>
            <a:spLocks noGrp="1"/>
          </p:cNvSpPr>
          <p:nvPr>
            <p:ph type="sldNum" sz="quarter" idx="10"/>
          </p:nvPr>
        </p:nvSpPr>
        <p:spPr/>
        <p:txBody>
          <a:bodyPr/>
          <a:lstStyle/>
          <a:p>
            <a:fld id="{ECAD4702-1905-4551-A402-A2E1ACA0BD62}" type="slidenum">
              <a:rPr lang="en-GB" smtClean="0"/>
              <a:t>15</a:t>
            </a:fld>
            <a:endParaRPr lang="en-GB"/>
          </a:p>
        </p:txBody>
      </p:sp>
    </p:spTree>
    <p:extLst>
      <p:ext uri="{BB962C8B-B14F-4D97-AF65-F5344CB8AC3E}">
        <p14:creationId xmlns:p14="http://schemas.microsoft.com/office/powerpoint/2010/main" val="210876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817DB86C-0590-4711-9A80-BE5A092038CC}" type="slidenum">
              <a:rPr lang="en-GB" smtClean="0"/>
              <a:pPr/>
              <a:t>16</a:t>
            </a:fld>
            <a:endParaRPr lang="en-GB"/>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27664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2C6C07E-8172-4A96-A706-874090529AE3}" type="datetimeFigureOut">
              <a:rPr lang="en-GB" smtClean="0"/>
              <a:t>28/04/2026</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EC29513A-6F64-49F3-B0EE-D70EA98F382D}"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4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C6C07E-8172-4A96-A706-874090529AE3}" type="datetimeFigureOut">
              <a:rPr lang="en-GB" smtClean="0"/>
              <a:t>28/04/2026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29513A-6F64-49F3-B0EE-D70EA98F382D}" type="slidenum">
              <a:rPr lang="en-GB" smtClean="0"/>
              <a:t>‹#›</a:t>
            </a:fld>
            <a:endParaRPr lang="en-GB"/>
          </a:p>
        </p:txBody>
      </p:sp>
    </p:spTree>
    <p:extLst>
      <p:ext uri="{BB962C8B-B14F-4D97-AF65-F5344CB8AC3E}">
        <p14:creationId xmlns:p14="http://schemas.microsoft.com/office/powerpoint/2010/main" val="376778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6C07E-8172-4A96-A706-874090529AE3}" type="datetimeFigureOut">
              <a:rPr lang="en-GB" smtClean="0"/>
              <a:t>28/04/2026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513A-6F64-49F3-B0EE-D70EA98F382D}"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757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6C07E-8172-4A96-A706-874090529AE3}" type="datetimeFigureOut">
              <a:rPr lang="en-GB" smtClean="0"/>
              <a:t>28/04/2026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513A-6F64-49F3-B0EE-D70EA98F382D}"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708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6C07E-8172-4A96-A706-874090529AE3}" type="datetimeFigureOut">
              <a:rPr lang="en-GB" smtClean="0"/>
              <a:t>28/04/2026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513A-6F64-49F3-B0EE-D70EA98F382D}" type="slidenum">
              <a:rPr lang="en-GB" smtClean="0"/>
              <a:t>‹#›</a:t>
            </a:fld>
            <a:endParaRPr lang="en-GB"/>
          </a:p>
        </p:txBody>
      </p:sp>
    </p:spTree>
    <p:extLst>
      <p:ext uri="{BB962C8B-B14F-4D97-AF65-F5344CB8AC3E}">
        <p14:creationId xmlns:p14="http://schemas.microsoft.com/office/powerpoint/2010/main" val="183018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6C07E-8172-4A96-A706-874090529AE3}" type="datetimeFigureOut">
              <a:rPr lang="en-GB" smtClean="0"/>
              <a:t>28/04/2026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513A-6F64-49F3-B0EE-D70EA98F382D}"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809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6C07E-8172-4A96-A706-874090529AE3}" type="datetimeFigureOut">
              <a:rPr lang="en-GB" smtClean="0"/>
              <a:t>28/04/2026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513A-6F64-49F3-B0EE-D70EA98F382D}"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7626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6C07E-8172-4A96-A706-874090529AE3}" type="datetimeFigureOut">
              <a:rPr lang="en-GB" smtClean="0"/>
              <a:t>28/04/2026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513A-6F64-49F3-B0EE-D70EA98F382D}"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573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6C07E-8172-4A96-A706-874090529AE3}" type="datetimeFigureOut">
              <a:rPr lang="en-GB" smtClean="0"/>
              <a:t>28/04/2026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513A-6F64-49F3-B0EE-D70EA98F382D}"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963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6C07E-8172-4A96-A706-874090529AE3}" type="datetimeFigureOut">
              <a:rPr lang="en-GB" smtClean="0"/>
              <a:t>28/04/2026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513A-6F64-49F3-B0EE-D70EA98F382D}" type="slidenum">
              <a:rPr lang="en-GB" smtClean="0"/>
              <a:t>‹#›</a:t>
            </a:fld>
            <a:endParaRPr lang="en-GB"/>
          </a:p>
        </p:txBody>
      </p:sp>
    </p:spTree>
    <p:extLst>
      <p:ext uri="{BB962C8B-B14F-4D97-AF65-F5344CB8AC3E}">
        <p14:creationId xmlns:p14="http://schemas.microsoft.com/office/powerpoint/2010/main" val="146670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6C07E-8172-4A96-A706-874090529AE3}" type="datetimeFigureOut">
              <a:rPr lang="en-GB" smtClean="0"/>
              <a:t>28/04/2026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29513A-6F64-49F3-B0EE-D70EA98F382D}"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18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C6C07E-8172-4A96-A706-874090529AE3}" type="datetimeFigureOut">
              <a:rPr lang="en-GB" smtClean="0"/>
              <a:t>28/04/2026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29513A-6F64-49F3-B0EE-D70EA98F382D}" type="slidenum">
              <a:rPr lang="en-GB" smtClean="0"/>
              <a:t>‹#›</a:t>
            </a:fld>
            <a:endParaRPr lang="en-GB"/>
          </a:p>
        </p:txBody>
      </p:sp>
    </p:spTree>
    <p:extLst>
      <p:ext uri="{BB962C8B-B14F-4D97-AF65-F5344CB8AC3E}">
        <p14:creationId xmlns:p14="http://schemas.microsoft.com/office/powerpoint/2010/main" val="157364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C6C07E-8172-4A96-A706-874090529AE3}" type="datetimeFigureOut">
              <a:rPr lang="en-GB" smtClean="0"/>
              <a:t>28/04/2026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29513A-6F64-49F3-B0EE-D70EA98F382D}"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78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C6C07E-8172-4A96-A706-874090529AE3}" type="datetimeFigureOut">
              <a:rPr lang="en-GB" smtClean="0"/>
              <a:t>28/04/2026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29513A-6F64-49F3-B0EE-D70EA98F382D}"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86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6C07E-8172-4A96-A706-874090529AE3}" type="datetimeFigureOut">
              <a:rPr lang="en-GB" smtClean="0"/>
              <a:t>28/04/2026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29513A-6F64-49F3-B0EE-D70EA98F382D}" type="slidenum">
              <a:rPr lang="en-GB" smtClean="0"/>
              <a:t>‹#›</a:t>
            </a:fld>
            <a:endParaRPr lang="en-GB"/>
          </a:p>
        </p:txBody>
      </p:sp>
    </p:spTree>
    <p:extLst>
      <p:ext uri="{BB962C8B-B14F-4D97-AF65-F5344CB8AC3E}">
        <p14:creationId xmlns:p14="http://schemas.microsoft.com/office/powerpoint/2010/main" val="312735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C6C07E-8172-4A96-A706-874090529AE3}" type="datetimeFigureOut">
              <a:rPr lang="en-GB" smtClean="0"/>
              <a:t>28/04/2026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29513A-6F64-49F3-B0EE-D70EA98F382D}"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432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C6C07E-8172-4A96-A706-874090529AE3}" type="datetimeFigureOut">
              <a:rPr lang="en-GB" smtClean="0"/>
              <a:t>28/04/2026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29513A-6F64-49F3-B0EE-D70EA98F382D}" type="slidenum">
              <a:rPr lang="en-GB" smtClean="0"/>
              <a:t>‹#›</a:t>
            </a:fld>
            <a:endParaRPr lang="en-GB"/>
          </a:p>
        </p:txBody>
      </p:sp>
    </p:spTree>
    <p:extLst>
      <p:ext uri="{BB962C8B-B14F-4D97-AF65-F5344CB8AC3E}">
        <p14:creationId xmlns:p14="http://schemas.microsoft.com/office/powerpoint/2010/main" val="103364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C6C07E-8172-4A96-A706-874090529AE3}" type="datetimeFigureOut">
              <a:rPr lang="en-GB" smtClean="0"/>
              <a:t>28/04/2026</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29513A-6F64-49F3-B0EE-D70EA98F382D}" type="slidenum">
              <a:rPr lang="en-GB" smtClean="0"/>
              <a:t>‹#›</a:t>
            </a:fld>
            <a:endParaRPr lang="en-GB"/>
          </a:p>
        </p:txBody>
      </p:sp>
    </p:spTree>
    <p:extLst>
      <p:ext uri="{BB962C8B-B14F-4D97-AF65-F5344CB8AC3E}">
        <p14:creationId xmlns:p14="http://schemas.microsoft.com/office/powerpoint/2010/main" val="311484306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GhAJMJUsAac" TargetMode="External"/><Relationship Id="rId2" Type="http://schemas.openxmlformats.org/officeDocument/2006/relationships/hyperlink" Target="https://www.gov.uk/government/collections/multiplication-tables-check" TargetMode="External"/><Relationship Id="rId1" Type="http://schemas.openxmlformats.org/officeDocument/2006/relationships/slideLayout" Target="../slideLayouts/slideLayout7.xml"/><Relationship Id="rId6" Type="http://schemas.openxmlformats.org/officeDocument/2006/relationships/hyperlink" Target="https://maths-games.org/times-tables-games.html" TargetMode="External"/><Relationship Id="rId5" Type="http://schemas.openxmlformats.org/officeDocument/2006/relationships/hyperlink" Target="https://www.topmarks.co.uk/" TargetMode="External"/><Relationship Id="rId4" Type="http://schemas.openxmlformats.org/officeDocument/2006/relationships/hyperlink" Target="https://ttrockstars.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852052" y="307598"/>
            <a:ext cx="8354938" cy="5878532"/>
          </a:xfrm>
          <a:prstGeom prst="rect">
            <a:avLst/>
          </a:prstGeom>
          <a:noFill/>
          <a:ln w="9525">
            <a:noFill/>
            <a:miter lim="800000"/>
            <a:headEnd/>
            <a:tailEnd/>
          </a:ln>
        </p:spPr>
        <p:txBody>
          <a:bodyPr wrap="square">
            <a:spAutoFit/>
          </a:bodyPr>
          <a:lstStyle/>
          <a:p>
            <a:pPr algn="ctr">
              <a:spcBef>
                <a:spcPct val="50000"/>
              </a:spcBef>
            </a:pPr>
            <a:endParaRPr lang="en-GB" sz="4400" dirty="0">
              <a:latin typeface="Century Gothic" panose="020B0502020202020204" pitchFamily="34" charset="0"/>
            </a:endParaRPr>
          </a:p>
          <a:p>
            <a:pPr algn="ctr">
              <a:spcBef>
                <a:spcPct val="50000"/>
              </a:spcBef>
            </a:pPr>
            <a:r>
              <a:rPr lang="en-GB" sz="4400" dirty="0">
                <a:latin typeface="Century Gothic" panose="020B0502020202020204" pitchFamily="34" charset="0"/>
              </a:rPr>
              <a:t>Welcome </a:t>
            </a:r>
          </a:p>
          <a:p>
            <a:pPr algn="ctr">
              <a:spcBef>
                <a:spcPct val="50000"/>
              </a:spcBef>
            </a:pPr>
            <a:r>
              <a:rPr lang="en-GB" sz="4400" dirty="0">
                <a:latin typeface="Century Gothic" panose="020B0502020202020204" pitchFamily="34" charset="0"/>
              </a:rPr>
              <a:t>to</a:t>
            </a:r>
          </a:p>
          <a:p>
            <a:pPr algn="ctr">
              <a:spcBef>
                <a:spcPct val="50000"/>
              </a:spcBef>
            </a:pPr>
            <a:r>
              <a:rPr lang="en-GB" sz="4400" dirty="0">
                <a:latin typeface="Century Gothic" panose="020B0502020202020204" pitchFamily="34" charset="0"/>
              </a:rPr>
              <a:t>Penistone St John’s Primary School</a:t>
            </a:r>
          </a:p>
          <a:p>
            <a:pPr algn="ctr">
              <a:spcBef>
                <a:spcPct val="50000"/>
              </a:spcBef>
            </a:pPr>
            <a:endParaRPr lang="en-GB" sz="2000" dirty="0">
              <a:latin typeface="Century Gothic" panose="020B0502020202020204" pitchFamily="34" charset="0"/>
            </a:endParaRPr>
          </a:p>
          <a:p>
            <a:pPr algn="ctr">
              <a:spcBef>
                <a:spcPct val="50000"/>
              </a:spcBef>
            </a:pPr>
            <a:r>
              <a:rPr lang="en-GB" sz="2000" dirty="0">
                <a:latin typeface="Century Gothic" panose="020B0502020202020204" pitchFamily="34" charset="0"/>
              </a:rPr>
              <a:t>Multiplication Tables Check 2026 – Parent information evening</a:t>
            </a:r>
          </a:p>
          <a:p>
            <a:pPr algn="ctr">
              <a:spcBef>
                <a:spcPct val="50000"/>
              </a:spcBef>
            </a:pPr>
            <a:r>
              <a:rPr lang="en-GB" sz="2000" dirty="0">
                <a:latin typeface="Century Gothic" panose="020B0502020202020204" pitchFamily="34" charset="0"/>
              </a:rPr>
              <a:t>Tuesday 21</a:t>
            </a:r>
            <a:r>
              <a:rPr lang="en-GB" sz="2000" baseline="30000" dirty="0">
                <a:latin typeface="Century Gothic" panose="020B0502020202020204" pitchFamily="34" charset="0"/>
              </a:rPr>
              <a:t>st</a:t>
            </a:r>
            <a:r>
              <a:rPr lang="en-GB" sz="2000" dirty="0">
                <a:latin typeface="Century Gothic" panose="020B0502020202020204" pitchFamily="34" charset="0"/>
              </a:rPr>
              <a:t> April 2026</a:t>
            </a:r>
          </a:p>
        </p:txBody>
      </p:sp>
      <p:pic>
        <p:nvPicPr>
          <p:cNvPr id="3" name="Picture 2">
            <a:extLst>
              <a:ext uri="{FF2B5EF4-FFF2-40B4-BE49-F238E27FC236}">
                <a16:creationId xmlns:a16="http://schemas.microsoft.com/office/drawing/2014/main" id="{D2AC3F6B-9E44-4DB3-A182-99389A52D8E7}"/>
              </a:ext>
            </a:extLst>
          </p:cNvPr>
          <p:cNvPicPr>
            <a:picLocks noChangeAspect="1"/>
          </p:cNvPicPr>
          <p:nvPr/>
        </p:nvPicPr>
        <p:blipFill>
          <a:blip r:embed="rId3"/>
          <a:stretch>
            <a:fillRect/>
          </a:stretch>
        </p:blipFill>
        <p:spPr>
          <a:xfrm>
            <a:off x="2469838" y="1227185"/>
            <a:ext cx="1688603" cy="1776814"/>
          </a:xfrm>
          <a:prstGeom prst="rect">
            <a:avLst/>
          </a:prstGeom>
        </p:spPr>
      </p:pic>
    </p:spTree>
    <p:extLst>
      <p:ext uri="{BB962C8B-B14F-4D97-AF65-F5344CB8AC3E}">
        <p14:creationId xmlns:p14="http://schemas.microsoft.com/office/powerpoint/2010/main" val="542366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973433" y="971550"/>
            <a:ext cx="6099748" cy="523220"/>
          </a:xfrm>
          <a:prstGeom prst="rect">
            <a:avLst/>
          </a:prstGeom>
          <a:noFill/>
        </p:spPr>
        <p:txBody>
          <a:bodyPr wrap="none" rtlCol="0">
            <a:spAutoFit/>
          </a:bodyPr>
          <a:lstStyle/>
          <a:p>
            <a:pPr algn="ctr"/>
            <a:r>
              <a:rPr lang="en-GB" sz="2800" dirty="0">
                <a:latin typeface="Century Gothic" panose="020B0502020202020204" pitchFamily="34" charset="0"/>
              </a:rPr>
              <a:t>Multiplication Tables Check (MTC)</a:t>
            </a:r>
          </a:p>
        </p:txBody>
      </p:sp>
      <p:sp>
        <p:nvSpPr>
          <p:cNvPr id="3" name="Rectangle 2"/>
          <p:cNvSpPr/>
          <p:nvPr/>
        </p:nvSpPr>
        <p:spPr>
          <a:xfrm>
            <a:off x="1421177" y="2029313"/>
            <a:ext cx="9496539" cy="2031325"/>
          </a:xfrm>
          <a:prstGeom prst="rect">
            <a:avLst/>
          </a:prstGeom>
        </p:spPr>
        <p:txBody>
          <a:bodyPr wrap="square">
            <a:spAutoFit/>
          </a:bodyPr>
          <a:lstStyle/>
          <a:p>
            <a:r>
              <a:rPr lang="en-GB" b="1" u="sng" dirty="0">
                <a:solidFill>
                  <a:srgbClr val="333333"/>
                </a:solidFill>
                <a:latin typeface="Century Gothic" panose="020B0502020202020204" pitchFamily="34" charset="0"/>
              </a:rPr>
              <a:t>When is it?</a:t>
            </a:r>
          </a:p>
          <a:p>
            <a:r>
              <a:rPr lang="en-GB" dirty="0">
                <a:solidFill>
                  <a:srgbClr val="333333"/>
                </a:solidFill>
                <a:latin typeface="Century Gothic" panose="020B0502020202020204" pitchFamily="34" charset="0"/>
              </a:rPr>
              <a:t>It will be taken by children in year 4 in the summer term. This year the dates the check need to be completed are between </a:t>
            </a:r>
            <a:r>
              <a:rPr lang="en-GB" b="1" dirty="0">
                <a:solidFill>
                  <a:srgbClr val="333333"/>
                </a:solidFill>
                <a:latin typeface="Century Gothic" panose="020B0502020202020204" pitchFamily="34" charset="0"/>
              </a:rPr>
              <a:t>Monday 1</a:t>
            </a:r>
            <a:r>
              <a:rPr lang="en-GB" b="1" baseline="30000" dirty="0">
                <a:solidFill>
                  <a:srgbClr val="333333"/>
                </a:solidFill>
                <a:latin typeface="Century Gothic" panose="020B0502020202020204" pitchFamily="34" charset="0"/>
              </a:rPr>
              <a:t>st</a:t>
            </a:r>
            <a:r>
              <a:rPr lang="en-GB" b="1" dirty="0">
                <a:solidFill>
                  <a:srgbClr val="333333"/>
                </a:solidFill>
                <a:latin typeface="Century Gothic" panose="020B0502020202020204" pitchFamily="34" charset="0"/>
              </a:rPr>
              <a:t> June </a:t>
            </a:r>
            <a:r>
              <a:rPr lang="en-GB" dirty="0">
                <a:solidFill>
                  <a:srgbClr val="333333"/>
                </a:solidFill>
                <a:latin typeface="Century Gothic" panose="020B0502020202020204" pitchFamily="34" charset="0"/>
              </a:rPr>
              <a:t>and</a:t>
            </a:r>
            <a:r>
              <a:rPr lang="en-GB" b="1" dirty="0">
                <a:solidFill>
                  <a:srgbClr val="333333"/>
                </a:solidFill>
                <a:latin typeface="Century Gothic" panose="020B0502020202020204" pitchFamily="34" charset="0"/>
              </a:rPr>
              <a:t> Friday 12</a:t>
            </a:r>
            <a:r>
              <a:rPr lang="en-GB" b="1" baseline="30000" dirty="0">
                <a:solidFill>
                  <a:srgbClr val="333333"/>
                </a:solidFill>
                <a:latin typeface="Century Gothic" panose="020B0502020202020204" pitchFamily="34" charset="0"/>
              </a:rPr>
              <a:t>th</a:t>
            </a:r>
            <a:r>
              <a:rPr lang="en-GB" b="1" dirty="0">
                <a:solidFill>
                  <a:srgbClr val="333333"/>
                </a:solidFill>
                <a:latin typeface="Century Gothic" panose="020B0502020202020204" pitchFamily="34" charset="0"/>
              </a:rPr>
              <a:t> June 2026</a:t>
            </a:r>
            <a:r>
              <a:rPr lang="en-GB" dirty="0">
                <a:solidFill>
                  <a:srgbClr val="333333"/>
                </a:solidFill>
                <a:latin typeface="Century Gothic" panose="020B0502020202020204" pitchFamily="34" charset="0"/>
              </a:rPr>
              <a:t>.</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Schools will decide which days the check will be administered.</a:t>
            </a:r>
          </a:p>
          <a:p>
            <a:endParaRPr lang="en-GB" dirty="0">
              <a:solidFill>
                <a:srgbClr val="333333"/>
              </a:solidFill>
              <a:latin typeface="Century Gothic" panose="020B0502020202020204" pitchFamily="34" charset="0"/>
            </a:endParaRPr>
          </a:p>
        </p:txBody>
      </p:sp>
    </p:spTree>
    <p:extLst>
      <p:ext uri="{BB962C8B-B14F-4D97-AF65-F5344CB8AC3E}">
        <p14:creationId xmlns:p14="http://schemas.microsoft.com/office/powerpoint/2010/main" val="133225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973433" y="971550"/>
            <a:ext cx="6099748" cy="523220"/>
          </a:xfrm>
          <a:prstGeom prst="rect">
            <a:avLst/>
          </a:prstGeom>
          <a:noFill/>
        </p:spPr>
        <p:txBody>
          <a:bodyPr wrap="none" rtlCol="0">
            <a:spAutoFit/>
          </a:bodyPr>
          <a:lstStyle/>
          <a:p>
            <a:pPr algn="ctr"/>
            <a:r>
              <a:rPr lang="en-GB" sz="2800" dirty="0">
                <a:latin typeface="Century Gothic" panose="020B0502020202020204" pitchFamily="34" charset="0"/>
              </a:rPr>
              <a:t>Multiplication Tables Check (MTC)</a:t>
            </a:r>
          </a:p>
        </p:txBody>
      </p:sp>
      <p:sp>
        <p:nvSpPr>
          <p:cNvPr id="3" name="Rectangle 2"/>
          <p:cNvSpPr/>
          <p:nvPr/>
        </p:nvSpPr>
        <p:spPr>
          <a:xfrm>
            <a:off x="1421177" y="2029313"/>
            <a:ext cx="9496539" cy="3139321"/>
          </a:xfrm>
          <a:prstGeom prst="rect">
            <a:avLst/>
          </a:prstGeom>
        </p:spPr>
        <p:txBody>
          <a:bodyPr wrap="square">
            <a:spAutoFit/>
          </a:bodyPr>
          <a:lstStyle/>
          <a:p>
            <a:r>
              <a:rPr lang="en-GB" b="1" u="sng" dirty="0">
                <a:solidFill>
                  <a:srgbClr val="333333"/>
                </a:solidFill>
                <a:latin typeface="Century Gothic" panose="020B0502020202020204" pitchFamily="34" charset="0"/>
              </a:rPr>
              <a:t>Preparations do not begin in year 4:</a:t>
            </a:r>
          </a:p>
          <a:p>
            <a:endParaRPr lang="en-GB" b="1" u="sng" dirty="0">
              <a:solidFill>
                <a:srgbClr val="333333"/>
              </a:solidFill>
              <a:latin typeface="Century Gothic" panose="020B0502020202020204" pitchFamily="34" charset="0"/>
            </a:endParaRPr>
          </a:p>
          <a:p>
            <a:endParaRPr lang="en-GB" b="1" u="sng"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Year 1 – count in multiples of 2, 5, 10</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Year 2 – Learn their 2, 5 and 10 times tables. Count in multiples of 3.</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Year 3 – Learn their 4, 8, 3 and 6 times tables.</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Year 4 – Learn their 7, 9, 11 and 12 times tables. Review of all times</a:t>
            </a:r>
          </a:p>
          <a:p>
            <a:r>
              <a:rPr lang="en-GB" dirty="0">
                <a:solidFill>
                  <a:srgbClr val="333333"/>
                </a:solidFill>
                <a:latin typeface="Century Gothic" panose="020B0502020202020204" pitchFamily="34" charset="0"/>
              </a:rPr>
              <a:t>tables. </a:t>
            </a:r>
          </a:p>
        </p:txBody>
      </p:sp>
      <p:pic>
        <p:nvPicPr>
          <p:cNvPr id="4" name="Picture 3"/>
          <p:cNvPicPr>
            <a:picLocks noChangeAspect="1"/>
          </p:cNvPicPr>
          <p:nvPr/>
        </p:nvPicPr>
        <p:blipFill>
          <a:blip r:embed="rId3"/>
          <a:stretch>
            <a:fillRect/>
          </a:stretch>
        </p:blipFill>
        <p:spPr>
          <a:xfrm>
            <a:off x="8912542" y="3230880"/>
            <a:ext cx="2431979" cy="2895600"/>
          </a:xfrm>
          <a:prstGeom prst="rect">
            <a:avLst/>
          </a:prstGeom>
        </p:spPr>
      </p:pic>
    </p:spTree>
    <p:extLst>
      <p:ext uri="{BB962C8B-B14F-4D97-AF65-F5344CB8AC3E}">
        <p14:creationId xmlns:p14="http://schemas.microsoft.com/office/powerpoint/2010/main" val="193946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973433" y="971550"/>
            <a:ext cx="6099748" cy="523220"/>
          </a:xfrm>
          <a:prstGeom prst="rect">
            <a:avLst/>
          </a:prstGeom>
          <a:noFill/>
        </p:spPr>
        <p:txBody>
          <a:bodyPr wrap="none" rtlCol="0">
            <a:spAutoFit/>
          </a:bodyPr>
          <a:lstStyle/>
          <a:p>
            <a:pPr algn="ctr"/>
            <a:r>
              <a:rPr lang="en-GB" sz="2800" dirty="0">
                <a:latin typeface="Century Gothic" panose="020B0502020202020204" pitchFamily="34" charset="0"/>
              </a:rPr>
              <a:t>Multiplication Tables Check (MTC)</a:t>
            </a:r>
          </a:p>
        </p:txBody>
      </p:sp>
      <p:sp>
        <p:nvSpPr>
          <p:cNvPr id="4" name="Rectangle 3"/>
          <p:cNvSpPr/>
          <p:nvPr/>
        </p:nvSpPr>
        <p:spPr>
          <a:xfrm>
            <a:off x="1275037" y="1732133"/>
            <a:ext cx="9496539" cy="4247317"/>
          </a:xfrm>
          <a:prstGeom prst="rect">
            <a:avLst/>
          </a:prstGeom>
        </p:spPr>
        <p:txBody>
          <a:bodyPr wrap="square">
            <a:spAutoFit/>
          </a:bodyPr>
          <a:lstStyle/>
          <a:p>
            <a:r>
              <a:rPr lang="en-GB" b="1" u="sng" dirty="0">
                <a:solidFill>
                  <a:srgbClr val="333333"/>
                </a:solidFill>
                <a:latin typeface="Century Gothic" panose="020B0502020202020204" pitchFamily="34" charset="0"/>
              </a:rPr>
              <a:t>What we are doing in school to prepare your child:</a:t>
            </a:r>
          </a:p>
          <a:p>
            <a:endParaRPr lang="en-GB" b="1" u="sng"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NCETM programme - Mastering Number daily</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Times tables practice sessions and precision programme for target children</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Use of Times Tables Rock Stars (TTRS)</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Weekly sound checks using TTRS </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Half termly TTRS tournaments </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Officially Unofficial Multiplication Tables Check (OUMTC) in Autumn, Spring and Summer </a:t>
            </a:r>
            <a:endParaRPr lang="en-GB" b="1" u="sng" dirty="0">
              <a:solidFill>
                <a:srgbClr val="333333"/>
              </a:solidFill>
              <a:latin typeface="Century Gothic" panose="020B0502020202020204" pitchFamily="34" charset="0"/>
            </a:endParaRPr>
          </a:p>
          <a:p>
            <a:endParaRPr lang="en-GB" b="1" u="sng" dirty="0">
              <a:solidFill>
                <a:srgbClr val="333333"/>
              </a:solidFill>
              <a:latin typeface="Century Gothic" panose="020B0502020202020204" pitchFamily="34" charset="0"/>
            </a:endParaRPr>
          </a:p>
        </p:txBody>
      </p:sp>
    </p:spTree>
    <p:extLst>
      <p:ext uri="{BB962C8B-B14F-4D97-AF65-F5344CB8AC3E}">
        <p14:creationId xmlns:p14="http://schemas.microsoft.com/office/powerpoint/2010/main" val="2990159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973433" y="971550"/>
            <a:ext cx="6099748" cy="523220"/>
          </a:xfrm>
          <a:prstGeom prst="rect">
            <a:avLst/>
          </a:prstGeom>
          <a:noFill/>
        </p:spPr>
        <p:txBody>
          <a:bodyPr wrap="none" rtlCol="0">
            <a:spAutoFit/>
          </a:bodyPr>
          <a:lstStyle/>
          <a:p>
            <a:pPr algn="ctr"/>
            <a:r>
              <a:rPr lang="en-GB" sz="2800" dirty="0">
                <a:latin typeface="Century Gothic" panose="020B0502020202020204" pitchFamily="34" charset="0"/>
              </a:rPr>
              <a:t>Multiplication Tables Check (MTC)</a:t>
            </a:r>
          </a:p>
        </p:txBody>
      </p:sp>
      <p:sp>
        <p:nvSpPr>
          <p:cNvPr id="3" name="Rectangle 2"/>
          <p:cNvSpPr/>
          <p:nvPr/>
        </p:nvSpPr>
        <p:spPr>
          <a:xfrm>
            <a:off x="1347730" y="1494770"/>
            <a:ext cx="9496539" cy="5078313"/>
          </a:xfrm>
          <a:prstGeom prst="rect">
            <a:avLst/>
          </a:prstGeom>
        </p:spPr>
        <p:txBody>
          <a:bodyPr wrap="square">
            <a:spAutoFit/>
          </a:bodyPr>
          <a:lstStyle/>
          <a:p>
            <a:r>
              <a:rPr lang="en-GB" b="1" u="sng" dirty="0">
                <a:solidFill>
                  <a:srgbClr val="333333"/>
                </a:solidFill>
                <a:latin typeface="Century Gothic" panose="020B0502020202020204" pitchFamily="34" charset="0"/>
              </a:rPr>
              <a:t>How can you help prepare your child?</a:t>
            </a:r>
          </a:p>
          <a:p>
            <a:endParaRPr lang="en-GB" b="1" u="sng"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Use of TTRS – daily for 10-15 minutes </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Encourage children to take part in the half termly tournaments</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Listen to and learn times tables songs</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Play online maths games</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Games such as, snap and matching card games</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Focus on one times table per week and ask random questions then move to another the following week – in the car, at meal times….. rewards </a:t>
            </a:r>
          </a:p>
          <a:p>
            <a:endParaRPr lang="en-GB" b="1" u="sng" dirty="0">
              <a:solidFill>
                <a:srgbClr val="333333"/>
              </a:solidFill>
              <a:latin typeface="Century Gothic" panose="020B0502020202020204" pitchFamily="34" charset="0"/>
            </a:endParaRPr>
          </a:p>
          <a:p>
            <a:endParaRPr lang="en-GB" b="1" u="sng" dirty="0">
              <a:solidFill>
                <a:srgbClr val="333333"/>
              </a:solidFill>
              <a:latin typeface="Century Gothic" panose="020B0502020202020204" pitchFamily="34" charset="0"/>
            </a:endParaRPr>
          </a:p>
          <a:p>
            <a:endParaRPr lang="en-GB" b="1" u="sng" dirty="0">
              <a:solidFill>
                <a:srgbClr val="333333"/>
              </a:solidFill>
              <a:latin typeface="Century Gothic" panose="020B0502020202020204" pitchFamily="34" charset="0"/>
            </a:endParaRPr>
          </a:p>
          <a:p>
            <a:endParaRPr lang="en-GB" dirty="0">
              <a:solidFill>
                <a:srgbClr val="333333"/>
              </a:solidFill>
              <a:latin typeface="Century Gothic" panose="020B0502020202020204" pitchFamily="34" charset="0"/>
            </a:endParaRPr>
          </a:p>
        </p:txBody>
      </p:sp>
    </p:spTree>
    <p:extLst>
      <p:ext uri="{BB962C8B-B14F-4D97-AF65-F5344CB8AC3E}">
        <p14:creationId xmlns:p14="http://schemas.microsoft.com/office/powerpoint/2010/main" val="383507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973433" y="971550"/>
            <a:ext cx="6099748" cy="523220"/>
          </a:xfrm>
          <a:prstGeom prst="rect">
            <a:avLst/>
          </a:prstGeom>
          <a:noFill/>
        </p:spPr>
        <p:txBody>
          <a:bodyPr wrap="none" rtlCol="0">
            <a:spAutoFit/>
          </a:bodyPr>
          <a:lstStyle/>
          <a:p>
            <a:pPr algn="ctr"/>
            <a:r>
              <a:rPr lang="en-GB" sz="2800" dirty="0">
                <a:latin typeface="Century Gothic" panose="020B0502020202020204" pitchFamily="34" charset="0"/>
              </a:rPr>
              <a:t>Multiplication Tables Check (MTC)</a:t>
            </a:r>
          </a:p>
        </p:txBody>
      </p:sp>
      <p:sp>
        <p:nvSpPr>
          <p:cNvPr id="3" name="Rectangle 2"/>
          <p:cNvSpPr/>
          <p:nvPr/>
        </p:nvSpPr>
        <p:spPr>
          <a:xfrm>
            <a:off x="1364027" y="1835003"/>
            <a:ext cx="9496539" cy="4801314"/>
          </a:xfrm>
          <a:prstGeom prst="rect">
            <a:avLst/>
          </a:prstGeom>
        </p:spPr>
        <p:txBody>
          <a:bodyPr wrap="square">
            <a:spAutoFit/>
          </a:bodyPr>
          <a:lstStyle/>
          <a:p>
            <a:r>
              <a:rPr lang="en-GB" b="1" u="sng" dirty="0">
                <a:solidFill>
                  <a:srgbClr val="333333"/>
                </a:solidFill>
                <a:latin typeface="Century Gothic" panose="020B0502020202020204" pitchFamily="34" charset="0"/>
              </a:rPr>
              <a:t>Useful websites:</a:t>
            </a:r>
          </a:p>
          <a:p>
            <a:endParaRPr lang="en-GB" b="1" u="sng" dirty="0">
              <a:solidFill>
                <a:srgbClr val="333333"/>
              </a:solidFill>
              <a:latin typeface="Century Gothic" panose="020B0502020202020204" pitchFamily="34" charset="0"/>
            </a:endParaRPr>
          </a:p>
          <a:p>
            <a:r>
              <a:rPr lang="en-GB" b="1" u="sng" dirty="0">
                <a:solidFill>
                  <a:srgbClr val="333333"/>
                </a:solidFill>
                <a:latin typeface="Century Gothic" panose="020B0502020202020204" pitchFamily="34" charset="0"/>
                <a:hlinkClick r:id="rId2"/>
              </a:rPr>
              <a:t>https://www.gov.uk/government/collections/multiplication-tables-check</a:t>
            </a:r>
            <a:r>
              <a:rPr lang="en-GB" b="1" u="sng" dirty="0">
                <a:solidFill>
                  <a:srgbClr val="333333"/>
                </a:solidFill>
                <a:latin typeface="Century Gothic" panose="020B0502020202020204" pitchFamily="34" charset="0"/>
              </a:rPr>
              <a:t> </a:t>
            </a:r>
          </a:p>
          <a:p>
            <a:r>
              <a:rPr lang="en-GB" b="1" u="sng" dirty="0">
                <a:solidFill>
                  <a:srgbClr val="333333"/>
                </a:solidFill>
                <a:latin typeface="Century Gothic" panose="020B0502020202020204" pitchFamily="34" charset="0"/>
                <a:hlinkClick r:id="rId3"/>
              </a:rPr>
              <a:t>https://www.youtube.com/watch?v=GhAJMJUsAac</a:t>
            </a:r>
            <a:r>
              <a:rPr lang="en-GB" b="1" u="sng" dirty="0">
                <a:solidFill>
                  <a:srgbClr val="333333"/>
                </a:solidFill>
                <a:latin typeface="Century Gothic" panose="020B0502020202020204" pitchFamily="34" charset="0"/>
              </a:rPr>
              <a:t> </a:t>
            </a:r>
          </a:p>
          <a:p>
            <a:endParaRPr lang="en-GB" b="1" u="sng" dirty="0">
              <a:solidFill>
                <a:srgbClr val="333333"/>
              </a:solidFill>
              <a:latin typeface="Century Gothic" panose="020B0502020202020204" pitchFamily="34" charset="0"/>
            </a:endParaRPr>
          </a:p>
          <a:p>
            <a:endParaRPr lang="en-GB" b="1" u="sng" dirty="0">
              <a:solidFill>
                <a:srgbClr val="333333"/>
              </a:solidFill>
              <a:latin typeface="Century Gothic" panose="020B0502020202020204" pitchFamily="34" charset="0"/>
            </a:endParaRPr>
          </a:p>
          <a:p>
            <a:endParaRPr lang="en-GB" b="1" u="sng" dirty="0">
              <a:solidFill>
                <a:srgbClr val="333333"/>
              </a:solidFill>
              <a:latin typeface="Century Gothic" panose="020B0502020202020204" pitchFamily="34" charset="0"/>
            </a:endParaRPr>
          </a:p>
          <a:p>
            <a:r>
              <a:rPr lang="en-GB" b="1" u="sng" dirty="0">
                <a:solidFill>
                  <a:srgbClr val="333333"/>
                </a:solidFill>
                <a:latin typeface="Century Gothic" panose="020B0502020202020204" pitchFamily="34" charset="0"/>
                <a:hlinkClick r:id="rId4"/>
              </a:rPr>
              <a:t>https://ttrockstars.com/</a:t>
            </a:r>
            <a:r>
              <a:rPr lang="en-GB" b="1" u="sng" dirty="0">
                <a:solidFill>
                  <a:srgbClr val="333333"/>
                </a:solidFill>
                <a:latin typeface="Century Gothic" panose="020B0502020202020204" pitchFamily="34" charset="0"/>
              </a:rPr>
              <a:t> </a:t>
            </a:r>
          </a:p>
          <a:p>
            <a:endParaRPr lang="en-GB" b="1" u="sng" dirty="0">
              <a:solidFill>
                <a:srgbClr val="333333"/>
              </a:solidFill>
              <a:latin typeface="Century Gothic" panose="020B0502020202020204" pitchFamily="34" charset="0"/>
            </a:endParaRPr>
          </a:p>
          <a:p>
            <a:r>
              <a:rPr lang="en-GB" b="1" u="sng" dirty="0">
                <a:solidFill>
                  <a:srgbClr val="333333"/>
                </a:solidFill>
                <a:latin typeface="Century Gothic" panose="020B0502020202020204" pitchFamily="34" charset="0"/>
                <a:hlinkClick r:id="rId5"/>
              </a:rPr>
              <a:t>https://www.topmarks.co.uk/</a:t>
            </a:r>
            <a:r>
              <a:rPr lang="en-GB" b="1" u="sng" dirty="0">
                <a:solidFill>
                  <a:srgbClr val="333333"/>
                </a:solidFill>
                <a:latin typeface="Century Gothic" panose="020B0502020202020204" pitchFamily="34" charset="0"/>
              </a:rPr>
              <a:t> </a:t>
            </a:r>
          </a:p>
          <a:p>
            <a:endParaRPr lang="en-GB" b="1" u="sng" dirty="0">
              <a:solidFill>
                <a:srgbClr val="333333"/>
              </a:solidFill>
              <a:latin typeface="Century Gothic" panose="020B0502020202020204" pitchFamily="34" charset="0"/>
            </a:endParaRPr>
          </a:p>
          <a:p>
            <a:r>
              <a:rPr lang="en-GB" b="1" u="sng" dirty="0">
                <a:solidFill>
                  <a:srgbClr val="333333"/>
                </a:solidFill>
                <a:latin typeface="Century Gothic" panose="020B0502020202020204" pitchFamily="34" charset="0"/>
                <a:hlinkClick r:id="rId6"/>
              </a:rPr>
              <a:t>https://maths-games.org/times-tables-games.html</a:t>
            </a:r>
            <a:r>
              <a:rPr lang="en-GB" b="1" u="sng" dirty="0">
                <a:solidFill>
                  <a:srgbClr val="333333"/>
                </a:solidFill>
                <a:latin typeface="Century Gothic" panose="020B0502020202020204" pitchFamily="34" charset="0"/>
              </a:rPr>
              <a:t> </a:t>
            </a:r>
          </a:p>
          <a:p>
            <a:endParaRPr lang="en-GB" dirty="0">
              <a:solidFill>
                <a:srgbClr val="333333"/>
              </a:solidFill>
              <a:latin typeface="Century Gothic" panose="020B0502020202020204" pitchFamily="34" charset="0"/>
            </a:endParaRPr>
          </a:p>
          <a:p>
            <a:r>
              <a:rPr lang="en-GB" b="1" u="sng" dirty="0">
                <a:solidFill>
                  <a:srgbClr val="333333"/>
                </a:solidFill>
                <a:latin typeface="Century Gothic" panose="020B0502020202020204" pitchFamily="34" charset="0"/>
              </a:rPr>
              <a:t>https://www.coolmathgames.com/</a:t>
            </a:r>
          </a:p>
          <a:p>
            <a:endParaRPr lang="en-GB" b="1" u="sng" dirty="0">
              <a:solidFill>
                <a:srgbClr val="333333"/>
              </a:solidFill>
              <a:latin typeface="Century Gothic" panose="020B0502020202020204" pitchFamily="34" charset="0"/>
            </a:endParaRPr>
          </a:p>
          <a:p>
            <a:endParaRPr lang="en-GB" b="1" u="sng" dirty="0">
              <a:solidFill>
                <a:srgbClr val="333333"/>
              </a:solidFill>
              <a:latin typeface="Century Gothic" panose="020B0502020202020204" pitchFamily="34" charset="0"/>
            </a:endParaRPr>
          </a:p>
          <a:p>
            <a:endParaRPr lang="en-GB" dirty="0">
              <a:solidFill>
                <a:srgbClr val="333333"/>
              </a:solidFill>
              <a:latin typeface="Century Gothic" panose="020B0502020202020204" pitchFamily="34" charset="0"/>
            </a:endParaRPr>
          </a:p>
        </p:txBody>
      </p:sp>
    </p:spTree>
    <p:extLst>
      <p:ext uri="{BB962C8B-B14F-4D97-AF65-F5344CB8AC3E}">
        <p14:creationId xmlns:p14="http://schemas.microsoft.com/office/powerpoint/2010/main" val="231444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973433" y="971550"/>
            <a:ext cx="6099748" cy="523220"/>
          </a:xfrm>
          <a:prstGeom prst="rect">
            <a:avLst/>
          </a:prstGeom>
          <a:noFill/>
        </p:spPr>
        <p:txBody>
          <a:bodyPr wrap="none" rtlCol="0">
            <a:spAutoFit/>
          </a:bodyPr>
          <a:lstStyle/>
          <a:p>
            <a:pPr algn="ctr"/>
            <a:r>
              <a:rPr lang="en-GB" sz="2800" dirty="0">
                <a:latin typeface="Century Gothic" panose="020B0502020202020204" pitchFamily="34" charset="0"/>
              </a:rPr>
              <a:t>Multiplication Tables Check (MTC)</a:t>
            </a:r>
          </a:p>
        </p:txBody>
      </p:sp>
      <p:sp>
        <p:nvSpPr>
          <p:cNvPr id="3" name="Rectangle 2"/>
          <p:cNvSpPr/>
          <p:nvPr/>
        </p:nvSpPr>
        <p:spPr>
          <a:xfrm>
            <a:off x="1275037" y="1823573"/>
            <a:ext cx="9496539" cy="3508653"/>
          </a:xfrm>
          <a:prstGeom prst="rect">
            <a:avLst/>
          </a:prstGeom>
        </p:spPr>
        <p:txBody>
          <a:bodyPr wrap="square">
            <a:spAutoFit/>
          </a:bodyPr>
          <a:lstStyle/>
          <a:p>
            <a:pPr algn="ctr"/>
            <a:endParaRPr lang="en-GB" sz="6600" b="1" u="sng" dirty="0">
              <a:solidFill>
                <a:srgbClr val="333333"/>
              </a:solidFill>
              <a:latin typeface="Century Gothic" panose="020B0502020202020204" pitchFamily="34" charset="0"/>
            </a:endParaRPr>
          </a:p>
          <a:p>
            <a:pPr algn="ctr"/>
            <a:r>
              <a:rPr lang="en-GB" sz="6600" b="1" dirty="0">
                <a:solidFill>
                  <a:srgbClr val="333333"/>
                </a:solidFill>
                <a:latin typeface="Century Gothic" panose="020B0502020202020204" pitchFamily="34" charset="0"/>
              </a:rPr>
              <a:t>Questions?</a:t>
            </a:r>
          </a:p>
          <a:p>
            <a:endParaRPr lang="en-GB" dirty="0">
              <a:solidFill>
                <a:srgbClr val="333333"/>
              </a:solidFill>
              <a:latin typeface="Century Gothic" panose="020B0502020202020204" pitchFamily="34" charset="0"/>
            </a:endParaRPr>
          </a:p>
          <a:p>
            <a:endParaRPr lang="en-GB" b="1" u="sng" dirty="0">
              <a:solidFill>
                <a:srgbClr val="333333"/>
              </a:solidFill>
              <a:latin typeface="Century Gothic" panose="020B0502020202020204" pitchFamily="34" charset="0"/>
            </a:endParaRPr>
          </a:p>
          <a:p>
            <a:endParaRPr lang="en-GB" b="1" u="sng" dirty="0">
              <a:solidFill>
                <a:srgbClr val="333333"/>
              </a:solidFill>
              <a:latin typeface="Century Gothic" panose="020B0502020202020204" pitchFamily="34" charset="0"/>
            </a:endParaRPr>
          </a:p>
          <a:p>
            <a:endParaRPr lang="en-GB" b="1" u="sng" dirty="0">
              <a:solidFill>
                <a:srgbClr val="333333"/>
              </a:solidFill>
              <a:latin typeface="Century Gothic" panose="020B0502020202020204" pitchFamily="34" charset="0"/>
            </a:endParaRPr>
          </a:p>
          <a:p>
            <a:endParaRPr lang="en-GB" dirty="0">
              <a:solidFill>
                <a:srgbClr val="333333"/>
              </a:solidFill>
              <a:latin typeface="Century Gothic" panose="020B0502020202020204" pitchFamily="34" charset="0"/>
            </a:endParaRPr>
          </a:p>
        </p:txBody>
      </p:sp>
    </p:spTree>
    <p:extLst>
      <p:ext uri="{BB962C8B-B14F-4D97-AF65-F5344CB8AC3E}">
        <p14:creationId xmlns:p14="http://schemas.microsoft.com/office/powerpoint/2010/main" val="1723442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708657" y="191220"/>
            <a:ext cx="7921625" cy="5940088"/>
          </a:xfrm>
          <a:prstGeom prst="rect">
            <a:avLst/>
          </a:prstGeom>
          <a:noFill/>
          <a:ln w="9525">
            <a:noFill/>
            <a:miter lim="800000"/>
            <a:headEnd/>
            <a:tailEnd/>
          </a:ln>
        </p:spPr>
        <p:txBody>
          <a:bodyPr wrap="square">
            <a:spAutoFit/>
          </a:bodyPr>
          <a:lstStyle/>
          <a:p>
            <a:pPr algn="ctr">
              <a:spcBef>
                <a:spcPct val="50000"/>
              </a:spcBef>
            </a:pPr>
            <a:endParaRPr lang="en-GB" sz="4400" dirty="0">
              <a:latin typeface="Century Gothic" panose="020B0502020202020204" pitchFamily="34" charset="0"/>
            </a:endParaRPr>
          </a:p>
          <a:p>
            <a:pPr algn="ctr">
              <a:spcBef>
                <a:spcPct val="50000"/>
              </a:spcBef>
            </a:pPr>
            <a:r>
              <a:rPr lang="en-GB" sz="4400" dirty="0">
                <a:latin typeface="Century Gothic" panose="020B0502020202020204" pitchFamily="34" charset="0"/>
              </a:rPr>
              <a:t>Thank you </a:t>
            </a:r>
          </a:p>
          <a:p>
            <a:pPr algn="ctr">
              <a:spcBef>
                <a:spcPct val="50000"/>
              </a:spcBef>
            </a:pPr>
            <a:endParaRPr lang="en-GB" sz="2000" dirty="0">
              <a:latin typeface="Century Gothic" panose="020B0502020202020204" pitchFamily="34" charset="0"/>
            </a:endParaRPr>
          </a:p>
          <a:p>
            <a:pPr algn="ctr">
              <a:spcBef>
                <a:spcPct val="50000"/>
              </a:spcBef>
            </a:pPr>
            <a:endParaRPr lang="en-GB" sz="2000" dirty="0">
              <a:latin typeface="Century Gothic" panose="020B0502020202020204" pitchFamily="34" charset="0"/>
            </a:endParaRPr>
          </a:p>
          <a:p>
            <a:pPr algn="ctr">
              <a:spcBef>
                <a:spcPct val="50000"/>
              </a:spcBef>
            </a:pPr>
            <a:endParaRPr lang="en-GB" sz="2000" dirty="0">
              <a:latin typeface="Century Gothic" panose="020B0502020202020204" pitchFamily="34" charset="0"/>
            </a:endParaRPr>
          </a:p>
          <a:p>
            <a:pPr algn="ctr">
              <a:spcBef>
                <a:spcPct val="50000"/>
              </a:spcBef>
            </a:pPr>
            <a:endParaRPr lang="en-GB" sz="2000" dirty="0">
              <a:latin typeface="Century Gothic" panose="020B0502020202020204" pitchFamily="34" charset="0"/>
            </a:endParaRPr>
          </a:p>
          <a:p>
            <a:pPr algn="ctr">
              <a:spcBef>
                <a:spcPct val="50000"/>
              </a:spcBef>
            </a:pPr>
            <a:endParaRPr lang="en-GB" sz="2000" dirty="0">
              <a:latin typeface="Century Gothic" panose="020B0502020202020204" pitchFamily="34" charset="0"/>
            </a:endParaRPr>
          </a:p>
          <a:p>
            <a:pPr algn="ctr">
              <a:spcBef>
                <a:spcPct val="50000"/>
              </a:spcBef>
            </a:pPr>
            <a:endParaRPr lang="en-GB" sz="2000" dirty="0">
              <a:latin typeface="Century Gothic" panose="020B0502020202020204" pitchFamily="34" charset="0"/>
            </a:endParaRPr>
          </a:p>
          <a:p>
            <a:pPr algn="ctr">
              <a:spcBef>
                <a:spcPct val="50000"/>
              </a:spcBef>
            </a:pPr>
            <a:endParaRPr lang="en-GB" sz="2000" dirty="0">
              <a:latin typeface="Century Gothic" panose="020B0502020202020204" pitchFamily="34" charset="0"/>
            </a:endParaRPr>
          </a:p>
          <a:p>
            <a:pPr algn="ctr">
              <a:spcBef>
                <a:spcPct val="50000"/>
              </a:spcBef>
            </a:pPr>
            <a:r>
              <a:rPr lang="en-GB" sz="2000" dirty="0">
                <a:latin typeface="Century Gothic" panose="020B0502020202020204" pitchFamily="34" charset="0"/>
              </a:rPr>
              <a:t>Multiplication Tables Check 2025 – Parent information evening</a:t>
            </a:r>
          </a:p>
          <a:p>
            <a:pPr algn="ctr">
              <a:spcBef>
                <a:spcPct val="50000"/>
              </a:spcBef>
            </a:pPr>
            <a:endParaRPr lang="en-GB" sz="2000" dirty="0">
              <a:latin typeface="Century Gothic" panose="020B0502020202020204" pitchFamily="34" charset="0"/>
            </a:endParaRPr>
          </a:p>
        </p:txBody>
      </p:sp>
      <p:pic>
        <p:nvPicPr>
          <p:cNvPr id="3" name="Picture 2">
            <a:extLst>
              <a:ext uri="{FF2B5EF4-FFF2-40B4-BE49-F238E27FC236}">
                <a16:creationId xmlns:a16="http://schemas.microsoft.com/office/drawing/2014/main" id="{D2AC3F6B-9E44-4DB3-A182-99389A52D8E7}"/>
              </a:ext>
            </a:extLst>
          </p:cNvPr>
          <p:cNvPicPr>
            <a:picLocks noChangeAspect="1"/>
          </p:cNvPicPr>
          <p:nvPr/>
        </p:nvPicPr>
        <p:blipFill>
          <a:blip r:embed="rId3"/>
          <a:stretch>
            <a:fillRect/>
          </a:stretch>
        </p:blipFill>
        <p:spPr>
          <a:xfrm>
            <a:off x="4655643" y="2385423"/>
            <a:ext cx="2027652" cy="2133574"/>
          </a:xfrm>
          <a:prstGeom prst="rect">
            <a:avLst/>
          </a:prstGeom>
        </p:spPr>
      </p:pic>
    </p:spTree>
    <p:extLst>
      <p:ext uri="{BB962C8B-B14F-4D97-AF65-F5344CB8AC3E}">
        <p14:creationId xmlns:p14="http://schemas.microsoft.com/office/powerpoint/2010/main" val="153571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577340" y="1383030"/>
            <a:ext cx="8804013" cy="2739211"/>
          </a:xfrm>
          <a:prstGeom prst="rect">
            <a:avLst/>
          </a:prstGeom>
          <a:noFill/>
        </p:spPr>
        <p:txBody>
          <a:bodyPr wrap="none" rtlCol="0">
            <a:spAutoFit/>
          </a:bodyPr>
          <a:lstStyle/>
          <a:p>
            <a:r>
              <a:rPr lang="en-GB" sz="3200" b="1" u="sng" dirty="0">
                <a:latin typeface="Century Gothic" panose="020B0502020202020204" pitchFamily="34" charset="0"/>
              </a:rPr>
              <a:t>Aims:</a:t>
            </a:r>
          </a:p>
          <a:p>
            <a:endParaRPr lang="en-GB" sz="3200" dirty="0">
              <a:latin typeface="Century Gothic" panose="020B0502020202020204" pitchFamily="34" charset="0"/>
            </a:endParaRPr>
          </a:p>
          <a:p>
            <a:pPr marL="285750" indent="-285750">
              <a:buFont typeface="Arial" panose="020B0604020202020204" pitchFamily="34" charset="0"/>
              <a:buChar char="•"/>
            </a:pPr>
            <a:r>
              <a:rPr lang="en-GB" dirty="0">
                <a:latin typeface="Century Gothic" panose="020B0502020202020204" pitchFamily="34" charset="0"/>
              </a:rPr>
              <a:t>To understand what the statutory Multiplication Check is (MTC)</a:t>
            </a:r>
          </a:p>
          <a:p>
            <a:pPr marL="285750" indent="-285750">
              <a:buFont typeface="Arial" panose="020B0604020202020204" pitchFamily="34" charset="0"/>
              <a:buChar char="•"/>
            </a:pPr>
            <a:r>
              <a:rPr lang="en-GB" dirty="0">
                <a:latin typeface="Century Gothic" panose="020B0502020202020204" pitchFamily="34" charset="0"/>
              </a:rPr>
              <a:t>To find out when the check takes place</a:t>
            </a:r>
          </a:p>
          <a:p>
            <a:pPr marL="285750" indent="-285750">
              <a:buFont typeface="Arial" panose="020B0604020202020204" pitchFamily="34" charset="0"/>
              <a:buChar char="•"/>
            </a:pPr>
            <a:r>
              <a:rPr lang="en-GB" dirty="0">
                <a:latin typeface="Century Gothic" panose="020B0502020202020204" pitchFamily="34" charset="0"/>
              </a:rPr>
              <a:t>To understand what we’re doing in school to help prepare for the check</a:t>
            </a:r>
          </a:p>
          <a:p>
            <a:pPr marL="285750" indent="-285750">
              <a:buFont typeface="Arial" panose="020B0604020202020204" pitchFamily="34" charset="0"/>
              <a:buChar char="•"/>
            </a:pPr>
            <a:r>
              <a:rPr lang="en-GB" dirty="0">
                <a:latin typeface="Century Gothic" panose="020B0502020202020204" pitchFamily="34" charset="0"/>
              </a:rPr>
              <a:t>To encourage ways in which you can support at home</a:t>
            </a:r>
          </a:p>
          <a:p>
            <a:pPr marL="285750" indent="-285750">
              <a:buFont typeface="Arial" panose="020B0604020202020204" pitchFamily="34" charset="0"/>
              <a:buChar char="•"/>
            </a:pPr>
            <a:r>
              <a:rPr lang="en-GB" dirty="0">
                <a:latin typeface="Century Gothic" panose="020B0502020202020204" pitchFamily="34" charset="0"/>
              </a:rPr>
              <a:t>To highlight the importance of encouraging your children to practice their </a:t>
            </a:r>
          </a:p>
          <a:p>
            <a:r>
              <a:rPr lang="en-GB" dirty="0">
                <a:latin typeface="Century Gothic" panose="020B0502020202020204" pitchFamily="34" charset="0"/>
              </a:rPr>
              <a:t>     times tables frequently.</a:t>
            </a:r>
          </a:p>
        </p:txBody>
      </p:sp>
    </p:spTree>
    <p:extLst>
      <p:ext uri="{BB962C8B-B14F-4D97-AF65-F5344CB8AC3E}">
        <p14:creationId xmlns:p14="http://schemas.microsoft.com/office/powerpoint/2010/main" val="1867217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81993" y="982980"/>
            <a:ext cx="6099748" cy="523220"/>
          </a:xfrm>
          <a:prstGeom prst="rect">
            <a:avLst/>
          </a:prstGeom>
          <a:noFill/>
        </p:spPr>
        <p:txBody>
          <a:bodyPr wrap="none" rtlCol="0">
            <a:spAutoFit/>
          </a:bodyPr>
          <a:lstStyle/>
          <a:p>
            <a:pPr algn="ctr"/>
            <a:r>
              <a:rPr lang="en-GB" sz="2800" dirty="0">
                <a:latin typeface="Century Gothic" panose="020B0502020202020204" pitchFamily="34" charset="0"/>
              </a:rPr>
              <a:t>Multiplication Tables Check (MTC)</a:t>
            </a:r>
          </a:p>
        </p:txBody>
      </p:sp>
      <p:sp>
        <p:nvSpPr>
          <p:cNvPr id="3" name="Rectangle 2"/>
          <p:cNvSpPr/>
          <p:nvPr/>
        </p:nvSpPr>
        <p:spPr>
          <a:xfrm>
            <a:off x="1245870" y="2114550"/>
            <a:ext cx="10001250" cy="3693319"/>
          </a:xfrm>
          <a:prstGeom prst="rect">
            <a:avLst/>
          </a:prstGeom>
        </p:spPr>
        <p:txBody>
          <a:bodyPr wrap="square">
            <a:spAutoFit/>
          </a:bodyPr>
          <a:lstStyle/>
          <a:p>
            <a:r>
              <a:rPr lang="en-GB" b="0" i="0" dirty="0">
                <a:solidFill>
                  <a:srgbClr val="1F1F1F"/>
                </a:solidFill>
                <a:effectLst/>
                <a:latin typeface="Century Gothic" panose="020B0502020202020204" pitchFamily="34" charset="0"/>
              </a:rPr>
              <a:t>The Multiplication Tables Check (MTC) is </a:t>
            </a:r>
            <a:r>
              <a:rPr lang="en-GB" b="0" i="0" dirty="0">
                <a:solidFill>
                  <a:srgbClr val="040C28"/>
                </a:solidFill>
                <a:effectLst/>
                <a:latin typeface="Century Gothic" panose="020B0502020202020204" pitchFamily="34" charset="0"/>
              </a:rPr>
              <a:t>a statutory maths test for all year 4 pupils in England</a:t>
            </a:r>
            <a:r>
              <a:rPr lang="en-GB" b="0" i="0" dirty="0">
                <a:solidFill>
                  <a:srgbClr val="1F1F1F"/>
                </a:solidFill>
                <a:effectLst/>
                <a:latin typeface="Century Gothic" panose="020B0502020202020204" pitchFamily="34" charset="0"/>
              </a:rPr>
              <a:t>. The test measures how well pupils can recall their times tables from 1 to 12.</a:t>
            </a:r>
            <a:endParaRPr lang="en-GB" b="1" i="0" dirty="0">
              <a:solidFill>
                <a:srgbClr val="333333"/>
              </a:solidFill>
              <a:effectLst/>
              <a:latin typeface="Century Gothic" panose="020B0502020202020204" pitchFamily="34" charset="0"/>
            </a:endParaRPr>
          </a:p>
          <a:p>
            <a:endParaRPr lang="en-GB" dirty="0">
              <a:solidFill>
                <a:srgbClr val="333333"/>
              </a:solidFill>
              <a:latin typeface="Century Gothic" panose="020B0502020202020204" pitchFamily="34" charset="0"/>
            </a:endParaRPr>
          </a:p>
          <a:p>
            <a:r>
              <a:rPr lang="en-GB" b="0" i="0" dirty="0">
                <a:solidFill>
                  <a:srgbClr val="333333"/>
                </a:solidFill>
                <a:effectLst/>
                <a:latin typeface="Century Gothic" panose="020B0502020202020204" pitchFamily="34" charset="0"/>
              </a:rPr>
              <a:t>All primary school-aged children are expected to know their times tables up to 12 x 12 by heart. In fact, they are expected to have mastered their times tables by the end of Year 4.</a:t>
            </a:r>
          </a:p>
          <a:p>
            <a:endParaRPr lang="en-GB" dirty="0">
              <a:solidFill>
                <a:srgbClr val="333333"/>
              </a:solidFill>
              <a:latin typeface="Century Gothic" panose="020B0502020202020204" pitchFamily="34" charset="0"/>
            </a:endParaRPr>
          </a:p>
          <a:p>
            <a:endParaRPr lang="en-GB" dirty="0">
              <a:solidFill>
                <a:srgbClr val="333333"/>
              </a:solidFill>
              <a:latin typeface="Century Gothic" panose="020B0502020202020204" pitchFamily="34" charset="0"/>
            </a:endParaRPr>
          </a:p>
          <a:p>
            <a:r>
              <a:rPr lang="en-GB" b="1" u="sng" dirty="0">
                <a:solidFill>
                  <a:srgbClr val="333333"/>
                </a:solidFill>
                <a:latin typeface="Century Gothic" panose="020B0502020202020204" pitchFamily="34" charset="0"/>
              </a:rPr>
              <a:t>Purpose of the check : </a:t>
            </a:r>
          </a:p>
          <a:p>
            <a:r>
              <a:rPr lang="en-GB" dirty="0">
                <a:solidFill>
                  <a:srgbClr val="333333"/>
                </a:solidFill>
                <a:latin typeface="Century Gothic" panose="020B0502020202020204" pitchFamily="34" charset="0"/>
              </a:rPr>
              <a:t>The purpose of the check is to determine whether your child can </a:t>
            </a:r>
            <a:r>
              <a:rPr lang="en-GB" b="1" dirty="0">
                <a:solidFill>
                  <a:srgbClr val="333333"/>
                </a:solidFill>
                <a:latin typeface="Century Gothic" panose="020B0502020202020204" pitchFamily="34" charset="0"/>
              </a:rPr>
              <a:t>fluently</a:t>
            </a:r>
            <a:r>
              <a:rPr lang="en-GB" dirty="0">
                <a:solidFill>
                  <a:srgbClr val="333333"/>
                </a:solidFill>
                <a:latin typeface="Century Gothic" panose="020B0502020202020204" pitchFamily="34" charset="0"/>
              </a:rPr>
              <a:t> recall their times tables up to 12, which is essential for future success in mathematics.</a:t>
            </a:r>
          </a:p>
          <a:p>
            <a:r>
              <a:rPr lang="en-GB" dirty="0">
                <a:solidFill>
                  <a:srgbClr val="333333"/>
                </a:solidFill>
                <a:latin typeface="Century Gothic" panose="020B0502020202020204" pitchFamily="34" charset="0"/>
              </a:rPr>
              <a:t>It will also help staff in school to identify if your child may need additional support, so they can access the demands of the year 5 and 6 curriculum.</a:t>
            </a:r>
            <a:endParaRPr lang="en-GB" dirty="0">
              <a:latin typeface="Century Gothic" panose="020B0502020202020204" pitchFamily="34" charset="0"/>
            </a:endParaRPr>
          </a:p>
        </p:txBody>
      </p:sp>
    </p:spTree>
    <p:extLst>
      <p:ext uri="{BB962C8B-B14F-4D97-AF65-F5344CB8AC3E}">
        <p14:creationId xmlns:p14="http://schemas.microsoft.com/office/powerpoint/2010/main" val="272670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1334004" y="1739977"/>
            <a:ext cx="10001250" cy="3693319"/>
          </a:xfrm>
          <a:prstGeom prst="rect">
            <a:avLst/>
          </a:prstGeom>
        </p:spPr>
        <p:txBody>
          <a:bodyPr wrap="square">
            <a:spAutoFit/>
          </a:bodyPr>
          <a:lstStyle/>
          <a:p>
            <a:r>
              <a:rPr lang="en-GB" b="1" u="sng" dirty="0">
                <a:solidFill>
                  <a:srgbClr val="333333"/>
                </a:solidFill>
                <a:latin typeface="Century Gothic" panose="020B0502020202020204" pitchFamily="34" charset="0"/>
              </a:rPr>
              <a:t>What is it: </a:t>
            </a:r>
          </a:p>
          <a:p>
            <a:r>
              <a:rPr lang="en-GB" dirty="0">
                <a:solidFill>
                  <a:srgbClr val="333333"/>
                </a:solidFill>
                <a:latin typeface="Century Gothic" panose="020B0502020202020204" pitchFamily="34" charset="0"/>
              </a:rPr>
              <a:t>It is an on-screen check consisting of 25 times tables questions. Your child will be able to answer 3 practice questions before taking the actual check.</a:t>
            </a:r>
          </a:p>
          <a:p>
            <a:r>
              <a:rPr lang="en-GB" dirty="0">
                <a:solidFill>
                  <a:srgbClr val="333333"/>
                </a:solidFill>
                <a:latin typeface="Century Gothic" panose="020B0502020202020204" pitchFamily="34" charset="0"/>
              </a:rPr>
              <a:t>They will then have 6 seconds to answer each question. </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Each question will be worth 1 mark and will be presented to the children in the format:</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____ x ____ = _____</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On average, the check should take no longer than 5 minutes to complete and is similar to other checks already used. </a:t>
            </a:r>
            <a:r>
              <a:rPr lang="en-GB" dirty="0" err="1">
                <a:solidFill>
                  <a:srgbClr val="333333"/>
                </a:solidFill>
                <a:latin typeface="Century Gothic" panose="020B0502020202020204" pitchFamily="34" charset="0"/>
              </a:rPr>
              <a:t>TTrockstars</a:t>
            </a:r>
            <a:r>
              <a:rPr lang="en-GB" dirty="0">
                <a:solidFill>
                  <a:srgbClr val="333333"/>
                </a:solidFill>
                <a:latin typeface="Century Gothic" panose="020B0502020202020204" pitchFamily="34" charset="0"/>
              </a:rPr>
              <a:t> soundcheck is very similar.</a:t>
            </a:r>
          </a:p>
          <a:p>
            <a:endParaRPr lang="en-GB" dirty="0">
              <a:solidFill>
                <a:srgbClr val="333333"/>
              </a:solidFill>
              <a:latin typeface="Century Gothic" panose="020B0502020202020204" pitchFamily="34" charset="0"/>
            </a:endParaRPr>
          </a:p>
          <a:p>
            <a:endParaRPr lang="en-GB" dirty="0">
              <a:latin typeface="Century Gothic" panose="020B0502020202020204" pitchFamily="34" charset="0"/>
            </a:endParaRPr>
          </a:p>
        </p:txBody>
      </p:sp>
      <p:sp>
        <p:nvSpPr>
          <p:cNvPr id="4" name="TextBox 3"/>
          <p:cNvSpPr txBox="1"/>
          <p:nvPr/>
        </p:nvSpPr>
        <p:spPr>
          <a:xfrm>
            <a:off x="2881993" y="982980"/>
            <a:ext cx="6099748" cy="523220"/>
          </a:xfrm>
          <a:prstGeom prst="rect">
            <a:avLst/>
          </a:prstGeom>
          <a:noFill/>
        </p:spPr>
        <p:txBody>
          <a:bodyPr wrap="none" rtlCol="0">
            <a:spAutoFit/>
          </a:bodyPr>
          <a:lstStyle/>
          <a:p>
            <a:pPr algn="ctr"/>
            <a:r>
              <a:rPr lang="en-GB" sz="2800" dirty="0">
                <a:latin typeface="Century Gothic" panose="020B0502020202020204" pitchFamily="34" charset="0"/>
              </a:rPr>
              <a:t>Multiplication Tables Check (MTC)</a:t>
            </a:r>
          </a:p>
        </p:txBody>
      </p:sp>
    </p:spTree>
    <p:extLst>
      <p:ext uri="{BB962C8B-B14F-4D97-AF65-F5344CB8AC3E}">
        <p14:creationId xmlns:p14="http://schemas.microsoft.com/office/powerpoint/2010/main" val="110211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1165860" y="1997839"/>
            <a:ext cx="9498330" cy="2031325"/>
          </a:xfrm>
          <a:prstGeom prst="rect">
            <a:avLst/>
          </a:prstGeom>
        </p:spPr>
        <p:txBody>
          <a:bodyPr wrap="square">
            <a:spAutoFit/>
          </a:bodyPr>
          <a:lstStyle/>
          <a:p>
            <a:r>
              <a:rPr lang="en-GB" b="1" u="sng" dirty="0">
                <a:solidFill>
                  <a:srgbClr val="333333"/>
                </a:solidFill>
                <a:latin typeface="Century Gothic" panose="020B0502020202020204" pitchFamily="34" charset="0"/>
              </a:rPr>
              <a:t>How is it administered?</a:t>
            </a:r>
          </a:p>
          <a:p>
            <a:endParaRPr lang="en-GB" b="1" u="sng"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The check will be completed on I-pads. </a:t>
            </a:r>
          </a:p>
          <a:p>
            <a:r>
              <a:rPr lang="en-GB" dirty="0">
                <a:solidFill>
                  <a:srgbClr val="333333"/>
                </a:solidFill>
                <a:latin typeface="Century Gothic" panose="020B0502020202020204" pitchFamily="34" charset="0"/>
              </a:rPr>
              <a:t>Teachers will administer the check in small groups.</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It will automatically be scored and the results will be available to schools once the assessment period closes.</a:t>
            </a:r>
          </a:p>
        </p:txBody>
      </p:sp>
      <p:sp>
        <p:nvSpPr>
          <p:cNvPr id="3" name="TextBox 2"/>
          <p:cNvSpPr txBox="1"/>
          <p:nvPr/>
        </p:nvSpPr>
        <p:spPr>
          <a:xfrm>
            <a:off x="2881993" y="982980"/>
            <a:ext cx="6099748" cy="523220"/>
          </a:xfrm>
          <a:prstGeom prst="rect">
            <a:avLst/>
          </a:prstGeom>
          <a:noFill/>
        </p:spPr>
        <p:txBody>
          <a:bodyPr wrap="none" rtlCol="0">
            <a:spAutoFit/>
          </a:bodyPr>
          <a:lstStyle/>
          <a:p>
            <a:pPr algn="ctr"/>
            <a:r>
              <a:rPr lang="en-GB" sz="2800" dirty="0">
                <a:latin typeface="Century Gothic" panose="020B0502020202020204" pitchFamily="34" charset="0"/>
              </a:rPr>
              <a:t>Multiplication Tables Check (MTC)</a:t>
            </a:r>
          </a:p>
        </p:txBody>
      </p:sp>
    </p:spTree>
    <p:extLst>
      <p:ext uri="{BB962C8B-B14F-4D97-AF65-F5344CB8AC3E}">
        <p14:creationId xmlns:p14="http://schemas.microsoft.com/office/powerpoint/2010/main" val="187755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81993" y="982980"/>
            <a:ext cx="6099748" cy="523220"/>
          </a:xfrm>
          <a:prstGeom prst="rect">
            <a:avLst/>
          </a:prstGeom>
          <a:noFill/>
        </p:spPr>
        <p:txBody>
          <a:bodyPr wrap="none" rtlCol="0">
            <a:spAutoFit/>
          </a:bodyPr>
          <a:lstStyle/>
          <a:p>
            <a:pPr algn="ctr"/>
            <a:r>
              <a:rPr lang="en-GB" sz="2800">
                <a:latin typeface="Century Gothic" panose="020B0502020202020204" pitchFamily="34" charset="0"/>
              </a:rPr>
              <a:t>Multiplication Tables Check (MTC)</a:t>
            </a:r>
            <a:endParaRPr lang="en-GB" sz="2800" dirty="0">
              <a:latin typeface="Century Gothic" panose="020B0502020202020204" pitchFamily="34" charset="0"/>
            </a:endParaRPr>
          </a:p>
        </p:txBody>
      </p:sp>
      <p:sp>
        <p:nvSpPr>
          <p:cNvPr id="3" name="Rectangle 2"/>
          <p:cNvSpPr/>
          <p:nvPr/>
        </p:nvSpPr>
        <p:spPr>
          <a:xfrm>
            <a:off x="1165860" y="1997839"/>
            <a:ext cx="9498330" cy="3970318"/>
          </a:xfrm>
          <a:prstGeom prst="rect">
            <a:avLst/>
          </a:prstGeom>
        </p:spPr>
        <p:txBody>
          <a:bodyPr wrap="square">
            <a:spAutoFit/>
          </a:bodyPr>
          <a:lstStyle/>
          <a:p>
            <a:r>
              <a:rPr lang="en-GB" b="1" u="sng" dirty="0">
                <a:solidFill>
                  <a:srgbClr val="333333"/>
                </a:solidFill>
                <a:latin typeface="Century Gothic" panose="020B0502020202020204" pitchFamily="34" charset="0"/>
              </a:rPr>
              <a:t>During the check:</a:t>
            </a:r>
          </a:p>
          <a:p>
            <a:endParaRPr lang="en-GB" b="1" u="sng"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Each pupil will be assigned a random set of questions.</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Children will only face multiplication questions during the check (no division related facts).</a:t>
            </a:r>
          </a:p>
          <a:p>
            <a:endParaRPr lang="en-GB" dirty="0">
              <a:solidFill>
                <a:srgbClr val="333333"/>
              </a:solidFill>
              <a:latin typeface="Century Gothic" panose="020B0502020202020204" pitchFamily="34" charset="0"/>
            </a:endParaRPr>
          </a:p>
          <a:p>
            <a:r>
              <a:rPr lang="en-GB" dirty="0">
                <a:solidFill>
                  <a:srgbClr val="333333"/>
                </a:solidFill>
                <a:latin typeface="Century Gothic" panose="020B0502020202020204" pitchFamily="34" charset="0"/>
              </a:rPr>
              <a:t>Children will not see their individual results when they complete the check.</a:t>
            </a:r>
          </a:p>
          <a:p>
            <a:endParaRPr lang="en-GB" b="1" u="sng" dirty="0">
              <a:solidFill>
                <a:srgbClr val="333333"/>
              </a:solidFill>
              <a:latin typeface="Century Gothic" panose="020B0502020202020204" pitchFamily="34" charset="0"/>
            </a:endParaRPr>
          </a:p>
          <a:p>
            <a:r>
              <a:rPr lang="en-GB" dirty="0">
                <a:latin typeface="Century Gothic" panose="020B0502020202020204" pitchFamily="34" charset="0"/>
              </a:rPr>
              <a:t>The 6, 7, 8, 9 and 12 times tables are </a:t>
            </a:r>
            <a:r>
              <a:rPr lang="en-GB" b="1" dirty="0">
                <a:latin typeface="Century Gothic" panose="020B0502020202020204" pitchFamily="34" charset="0"/>
              </a:rPr>
              <a:t>more likely </a:t>
            </a:r>
            <a:r>
              <a:rPr lang="en-GB" dirty="0">
                <a:latin typeface="Century Gothic" panose="020B0502020202020204" pitchFamily="34" charset="0"/>
              </a:rPr>
              <a:t>to be asked. </a:t>
            </a:r>
          </a:p>
          <a:p>
            <a:endParaRPr lang="en-GB" dirty="0">
              <a:latin typeface="Century Gothic" panose="020B0502020202020204" pitchFamily="34" charset="0"/>
            </a:endParaRPr>
          </a:p>
          <a:p>
            <a:r>
              <a:rPr lang="en-GB" dirty="0">
                <a:latin typeface="Century Gothic" panose="020B0502020202020204" pitchFamily="34" charset="0"/>
              </a:rPr>
              <a:t>Reversal of questions (e.g. 8 x 6 and 6 x 8) will not be asked in the same check. </a:t>
            </a:r>
          </a:p>
          <a:p>
            <a:endParaRPr lang="en-GB" b="1" u="sng" dirty="0">
              <a:solidFill>
                <a:srgbClr val="333333"/>
              </a:solidFill>
              <a:latin typeface="Century Gothic" panose="020B0502020202020204" pitchFamily="34" charset="0"/>
            </a:endParaRPr>
          </a:p>
          <a:p>
            <a:endParaRPr lang="en-GB" b="1" u="sng" dirty="0">
              <a:solidFill>
                <a:srgbClr val="333333"/>
              </a:solidFill>
              <a:latin typeface="Century Gothic" panose="020B0502020202020204" pitchFamily="34" charset="0"/>
            </a:endParaRPr>
          </a:p>
        </p:txBody>
      </p:sp>
    </p:spTree>
    <p:extLst>
      <p:ext uri="{BB962C8B-B14F-4D97-AF65-F5344CB8AC3E}">
        <p14:creationId xmlns:p14="http://schemas.microsoft.com/office/powerpoint/2010/main" val="106045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2" descr="2018 Times Tables and Multiplciation Check Table">
            <a:extLst>
              <a:ext uri="{FF2B5EF4-FFF2-40B4-BE49-F238E27FC236}">
                <a16:creationId xmlns:a16="http://schemas.microsoft.com/office/drawing/2014/main" id="{9186064E-7386-4D37-8C83-88225406A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17" r="29270" b="5548"/>
          <a:stretch/>
        </p:blipFill>
        <p:spPr bwMode="auto">
          <a:xfrm>
            <a:off x="3964262" y="2684728"/>
            <a:ext cx="3750988" cy="33864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81993" y="982980"/>
            <a:ext cx="6099748" cy="523220"/>
          </a:xfrm>
          <a:prstGeom prst="rect">
            <a:avLst/>
          </a:prstGeom>
          <a:noFill/>
        </p:spPr>
        <p:txBody>
          <a:bodyPr wrap="none" rtlCol="0">
            <a:spAutoFit/>
          </a:bodyPr>
          <a:lstStyle/>
          <a:p>
            <a:pPr algn="ctr"/>
            <a:r>
              <a:rPr lang="en-GB" sz="2800" dirty="0">
                <a:latin typeface="Century Gothic" panose="020B0502020202020204" pitchFamily="34" charset="0"/>
              </a:rPr>
              <a:t>Multiplication Tables Check (MTC)</a:t>
            </a:r>
          </a:p>
        </p:txBody>
      </p:sp>
      <p:sp>
        <p:nvSpPr>
          <p:cNvPr id="4" name="Rectangle 3"/>
          <p:cNvSpPr/>
          <p:nvPr/>
        </p:nvSpPr>
        <p:spPr>
          <a:xfrm>
            <a:off x="994410" y="1761398"/>
            <a:ext cx="10241280" cy="923330"/>
          </a:xfrm>
          <a:prstGeom prst="rect">
            <a:avLst/>
          </a:prstGeom>
        </p:spPr>
        <p:txBody>
          <a:bodyPr wrap="square">
            <a:spAutoFit/>
          </a:bodyPr>
          <a:lstStyle/>
          <a:p>
            <a:pPr marL="114300" indent="0">
              <a:buNone/>
            </a:pPr>
            <a:r>
              <a:rPr lang="en-US" dirty="0">
                <a:latin typeface="Century Gothic" panose="020B0502020202020204" pitchFamily="34" charset="0"/>
              </a:rPr>
              <a:t>The Standards and Testing Agency (STA) state that they are classifying the multiplication tables by the first number in the question. For example, 8 x 3 would fall within the 8 times table.</a:t>
            </a:r>
          </a:p>
        </p:txBody>
      </p:sp>
    </p:spTree>
    <p:extLst>
      <p:ext uri="{BB962C8B-B14F-4D97-AF65-F5344CB8AC3E}">
        <p14:creationId xmlns:p14="http://schemas.microsoft.com/office/powerpoint/2010/main" val="310889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81993" y="982980"/>
            <a:ext cx="6099748" cy="523220"/>
          </a:xfrm>
          <a:prstGeom prst="rect">
            <a:avLst/>
          </a:prstGeom>
          <a:noFill/>
        </p:spPr>
        <p:txBody>
          <a:bodyPr wrap="none" rtlCol="0">
            <a:spAutoFit/>
          </a:bodyPr>
          <a:lstStyle/>
          <a:p>
            <a:pPr algn="ctr"/>
            <a:r>
              <a:rPr lang="en-GB" sz="2800" dirty="0">
                <a:latin typeface="Century Gothic" panose="020B0502020202020204" pitchFamily="34" charset="0"/>
              </a:rPr>
              <a:t>Multiplication Tables Check (MTC)</a:t>
            </a:r>
          </a:p>
        </p:txBody>
      </p:sp>
      <p:sp>
        <p:nvSpPr>
          <p:cNvPr id="3" name="Rectangle 2"/>
          <p:cNvSpPr/>
          <p:nvPr/>
        </p:nvSpPr>
        <p:spPr>
          <a:xfrm>
            <a:off x="1165860" y="1997839"/>
            <a:ext cx="9498330" cy="1754326"/>
          </a:xfrm>
          <a:prstGeom prst="rect">
            <a:avLst/>
          </a:prstGeom>
        </p:spPr>
        <p:txBody>
          <a:bodyPr wrap="square">
            <a:spAutoFit/>
          </a:bodyPr>
          <a:lstStyle/>
          <a:p>
            <a:r>
              <a:rPr lang="en-GB" b="1" u="sng" dirty="0">
                <a:solidFill>
                  <a:srgbClr val="333333"/>
                </a:solidFill>
                <a:latin typeface="Century Gothic" panose="020B0502020202020204" pitchFamily="34" charset="0"/>
              </a:rPr>
              <a:t>Before the check</a:t>
            </a:r>
            <a:endParaRPr lang="en-GB" dirty="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Children will be able to practice before taking the check.</a:t>
            </a:r>
          </a:p>
          <a:p>
            <a:endParaRPr lang="en-GB" dirty="0">
              <a:latin typeface="Century Gothic" panose="020B0502020202020204" pitchFamily="34" charset="0"/>
            </a:endParaRPr>
          </a:p>
          <a:p>
            <a:r>
              <a:rPr lang="en-GB" dirty="0">
                <a:latin typeface="Century Gothic" panose="020B0502020202020204" pitchFamily="34" charset="0"/>
              </a:rPr>
              <a:t>There will be a ‘try out’ area the children will use to become familiar with the timings and layout of the check.</a:t>
            </a:r>
          </a:p>
        </p:txBody>
      </p:sp>
      <p:pic>
        <p:nvPicPr>
          <p:cNvPr id="4" name="Picture 3"/>
          <p:cNvPicPr>
            <a:picLocks noChangeAspect="1"/>
          </p:cNvPicPr>
          <p:nvPr/>
        </p:nvPicPr>
        <p:blipFill>
          <a:blip r:embed="rId2"/>
          <a:stretch>
            <a:fillRect/>
          </a:stretch>
        </p:blipFill>
        <p:spPr>
          <a:xfrm>
            <a:off x="4385310" y="3639502"/>
            <a:ext cx="3604260" cy="2436793"/>
          </a:xfrm>
          <a:prstGeom prst="rect">
            <a:avLst/>
          </a:prstGeom>
        </p:spPr>
      </p:pic>
    </p:spTree>
    <p:extLst>
      <p:ext uri="{BB962C8B-B14F-4D97-AF65-F5344CB8AC3E}">
        <p14:creationId xmlns:p14="http://schemas.microsoft.com/office/powerpoint/2010/main" val="345126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81993" y="982980"/>
            <a:ext cx="6099748" cy="523220"/>
          </a:xfrm>
          <a:prstGeom prst="rect">
            <a:avLst/>
          </a:prstGeom>
          <a:noFill/>
        </p:spPr>
        <p:txBody>
          <a:bodyPr wrap="none" rtlCol="0">
            <a:spAutoFit/>
          </a:bodyPr>
          <a:lstStyle/>
          <a:p>
            <a:pPr algn="ctr"/>
            <a:r>
              <a:rPr lang="en-GB" sz="2800" dirty="0">
                <a:latin typeface="Century Gothic" panose="020B0502020202020204" pitchFamily="34" charset="0"/>
              </a:rPr>
              <a:t>Multiplication Tables Check (MTC)</a:t>
            </a:r>
          </a:p>
        </p:txBody>
      </p:sp>
      <p:sp>
        <p:nvSpPr>
          <p:cNvPr id="3" name="Rectangle 2"/>
          <p:cNvSpPr/>
          <p:nvPr/>
        </p:nvSpPr>
        <p:spPr>
          <a:xfrm>
            <a:off x="1165860" y="1997839"/>
            <a:ext cx="9498330" cy="4247317"/>
          </a:xfrm>
          <a:prstGeom prst="rect">
            <a:avLst/>
          </a:prstGeom>
        </p:spPr>
        <p:txBody>
          <a:bodyPr wrap="square">
            <a:spAutoFit/>
          </a:bodyPr>
          <a:lstStyle/>
          <a:p>
            <a:r>
              <a:rPr lang="en-GB" b="1" u="sng" dirty="0">
                <a:solidFill>
                  <a:srgbClr val="333333"/>
                </a:solidFill>
                <a:latin typeface="Century Gothic" panose="020B0502020202020204" pitchFamily="34" charset="0"/>
              </a:rPr>
              <a:t>After the check:</a:t>
            </a:r>
            <a:endParaRPr lang="en-GB" dirty="0">
              <a:latin typeface="Century Gothic" panose="020B0502020202020204" pitchFamily="34" charset="0"/>
            </a:endParaRPr>
          </a:p>
          <a:p>
            <a:endParaRPr lang="en-GB" dirty="0">
              <a:latin typeface="Century Gothic" panose="020B0502020202020204" pitchFamily="34" charset="0"/>
            </a:endParaRPr>
          </a:p>
          <a:p>
            <a:r>
              <a:rPr lang="en-GB" dirty="0">
                <a:latin typeface="Century Gothic" panose="020B0502020202020204" pitchFamily="34" charset="0"/>
              </a:rPr>
              <a:t>DFE have not issued an ‘official’ pass mark. Therefore, children will not be expected to re-sit the check.</a:t>
            </a:r>
          </a:p>
          <a:p>
            <a:endParaRPr lang="en-GB" dirty="0">
              <a:latin typeface="Century Gothic" panose="020B0502020202020204" pitchFamily="34" charset="0"/>
            </a:endParaRPr>
          </a:p>
          <a:p>
            <a:r>
              <a:rPr lang="en-GB" dirty="0">
                <a:latin typeface="Century Gothic" panose="020B0502020202020204" pitchFamily="34" charset="0"/>
              </a:rPr>
              <a:t>School-level results and individual pupil results will be available to schools. This will allow schools to provide additional support for those who need it.</a:t>
            </a:r>
          </a:p>
          <a:p>
            <a:endParaRPr lang="en-GB" dirty="0">
              <a:latin typeface="Century Gothic" panose="020B0502020202020204" pitchFamily="34" charset="0"/>
            </a:endParaRPr>
          </a:p>
          <a:p>
            <a:r>
              <a:rPr lang="en-GB" dirty="0">
                <a:latin typeface="Century Gothic" panose="020B0502020202020204" pitchFamily="34" charset="0"/>
              </a:rPr>
              <a:t>As is the case with the phonics-check (KS1), school-level results will be available to selected users such as Ofsted. They will not be published in a performance table.</a:t>
            </a:r>
          </a:p>
          <a:p>
            <a:endParaRPr lang="en-GB" dirty="0">
              <a:latin typeface="Century Gothic" panose="020B0502020202020204" pitchFamily="34" charset="0"/>
            </a:endParaRPr>
          </a:p>
          <a:p>
            <a:r>
              <a:rPr lang="en-GB" dirty="0">
                <a:latin typeface="Century Gothic" panose="020B0502020202020204" pitchFamily="34" charset="0"/>
              </a:rPr>
              <a:t>National and local authority results will be reported by the Department of Education (DFE) to track standards over time. </a:t>
            </a:r>
            <a:r>
              <a:rPr lang="en-GB" dirty="0">
                <a:solidFill>
                  <a:srgbClr val="000000"/>
                </a:solidFill>
                <a:latin typeface="Century Gothic" panose="020B0502020202020204" pitchFamily="34" charset="0"/>
              </a:rPr>
              <a:t>They will create a report about the overall results across all schools in England, not individual schools. </a:t>
            </a:r>
          </a:p>
          <a:p>
            <a:endParaRPr lang="en-GB" dirty="0">
              <a:latin typeface="Century Gothic" panose="020B0502020202020204" pitchFamily="34" charset="0"/>
            </a:endParaRPr>
          </a:p>
        </p:txBody>
      </p:sp>
    </p:spTree>
    <p:extLst>
      <p:ext uri="{BB962C8B-B14F-4D97-AF65-F5344CB8AC3E}">
        <p14:creationId xmlns:p14="http://schemas.microsoft.com/office/powerpoint/2010/main" val="10528500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519</TotalTime>
  <Words>1359</Words>
  <Application>Microsoft Office PowerPoint</Application>
  <PresentationFormat>Widescreen</PresentationFormat>
  <Paragraphs>180</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Garamond</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Marsh</dc:creator>
  <cp:lastModifiedBy>Nicola Lindley</cp:lastModifiedBy>
  <cp:revision>35</cp:revision>
  <dcterms:created xsi:type="dcterms:W3CDTF">2023-03-02T15:59:18Z</dcterms:created>
  <dcterms:modified xsi:type="dcterms:W3CDTF">2026-04-28T07:45:41Z</dcterms:modified>
</cp:coreProperties>
</file>