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6"/>
  </p:notesMasterIdLst>
  <p:handoutMasterIdLst>
    <p:handoutMasterId r:id="rId17"/>
  </p:handoutMasterIdLst>
  <p:sldIdLst>
    <p:sldId id="256" r:id="rId2"/>
    <p:sldId id="313" r:id="rId3"/>
    <p:sldId id="314" r:id="rId4"/>
    <p:sldId id="259" r:id="rId5"/>
    <p:sldId id="260" r:id="rId6"/>
    <p:sldId id="315" r:id="rId7"/>
    <p:sldId id="316" r:id="rId8"/>
    <p:sldId id="317" r:id="rId9"/>
    <p:sldId id="318" r:id="rId10"/>
    <p:sldId id="319" r:id="rId11"/>
    <p:sldId id="320" r:id="rId12"/>
    <p:sldId id="321" r:id="rId13"/>
    <p:sldId id="323" r:id="rId14"/>
    <p:sldId id="264" r:id="rId1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2BC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888" autoAdjust="0"/>
    <p:restoredTop sz="95165" autoAdjust="0"/>
  </p:normalViewPr>
  <p:slideViewPr>
    <p:cSldViewPr snapToGrid="0">
      <p:cViewPr varScale="1">
        <p:scale>
          <a:sx n="89" d="100"/>
          <a:sy n="89" d="100"/>
        </p:scale>
        <p:origin x="78" y="336"/>
      </p:cViewPr>
      <p:guideLst/>
    </p:cSldViewPr>
  </p:slideViewPr>
  <p:outlineViewPr>
    <p:cViewPr>
      <p:scale>
        <a:sx n="33" d="100"/>
        <a:sy n="33" d="100"/>
      </p:scale>
      <p:origin x="0" y="-3708"/>
    </p:cViewPr>
  </p:outlineViewPr>
  <p:notesTextViewPr>
    <p:cViewPr>
      <p:scale>
        <a:sx n="1" d="1"/>
        <a:sy n="1" d="1"/>
      </p:scale>
      <p:origin x="0" y="0"/>
    </p:cViewPr>
  </p:notesTextViewPr>
  <p:sorterViewPr>
    <p:cViewPr varScale="1">
      <p:scale>
        <a:sx n="100" d="100"/>
        <a:sy n="100" d="100"/>
      </p:scale>
      <p:origin x="0" y="-13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13" tIns="45706" rIns="91413" bIns="45706"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13" tIns="45706" rIns="91413" bIns="45706" rtlCol="0"/>
          <a:lstStyle>
            <a:lvl1pPr algn="r">
              <a:defRPr sz="1200"/>
            </a:lvl1pPr>
          </a:lstStyle>
          <a:p>
            <a:fld id="{9148A824-659C-4F0E-8232-F47FB5B28AE7}" type="datetimeFigureOut">
              <a:rPr lang="en-GB" smtClean="0"/>
              <a:t>12/09/2025</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13" tIns="45706" rIns="91413" bIns="45706"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13" tIns="45706" rIns="91413" bIns="45706" rtlCol="0" anchor="b"/>
          <a:lstStyle>
            <a:lvl1pPr algn="r">
              <a:defRPr sz="1200"/>
            </a:lvl1pPr>
          </a:lstStyle>
          <a:p>
            <a:fld id="{C17CDC31-102F-4D6D-9399-9EEE3670672C}" type="slidenum">
              <a:rPr lang="en-GB" smtClean="0"/>
              <a:t>‹#›</a:t>
            </a:fld>
            <a:endParaRPr lang="en-GB"/>
          </a:p>
        </p:txBody>
      </p:sp>
    </p:spTree>
    <p:extLst>
      <p:ext uri="{BB962C8B-B14F-4D97-AF65-F5344CB8AC3E}">
        <p14:creationId xmlns:p14="http://schemas.microsoft.com/office/powerpoint/2010/main" val="2563461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13" tIns="45706" rIns="91413" bIns="45706"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13" tIns="45706" rIns="91413" bIns="45706" rtlCol="0"/>
          <a:lstStyle>
            <a:lvl1pPr algn="r">
              <a:defRPr sz="1200"/>
            </a:lvl1pPr>
          </a:lstStyle>
          <a:p>
            <a:fld id="{B2595B3D-E60C-4E5B-A527-E26FA14989D0}" type="datetimeFigureOut">
              <a:rPr lang="en-GB" smtClean="0"/>
              <a:t>12/09/2025</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13" tIns="45706" rIns="91413" bIns="45706"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13" tIns="45706" rIns="91413" bIns="4570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13" tIns="45706" rIns="91413" bIns="45706"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13" tIns="45706" rIns="91413" bIns="45706" rtlCol="0" anchor="b"/>
          <a:lstStyle>
            <a:lvl1pPr algn="r">
              <a:defRPr sz="1200"/>
            </a:lvl1pPr>
          </a:lstStyle>
          <a:p>
            <a:fld id="{DCDF43C6-2326-4EE7-AE2D-F56F5CEB30B4}" type="slidenum">
              <a:rPr lang="en-GB" smtClean="0"/>
              <a:t>‹#›</a:t>
            </a:fld>
            <a:endParaRPr lang="en-GB"/>
          </a:p>
        </p:txBody>
      </p:sp>
    </p:spTree>
    <p:extLst>
      <p:ext uri="{BB962C8B-B14F-4D97-AF65-F5344CB8AC3E}">
        <p14:creationId xmlns:p14="http://schemas.microsoft.com/office/powerpoint/2010/main" val="824918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CDF43C6-2326-4EE7-AE2D-F56F5CEB30B4}" type="slidenum">
              <a:rPr lang="en-GB" smtClean="0"/>
              <a:t>1</a:t>
            </a:fld>
            <a:endParaRPr lang="en-GB"/>
          </a:p>
        </p:txBody>
      </p:sp>
    </p:spTree>
    <p:extLst>
      <p:ext uri="{BB962C8B-B14F-4D97-AF65-F5344CB8AC3E}">
        <p14:creationId xmlns:p14="http://schemas.microsoft.com/office/powerpoint/2010/main" val="3036629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DEB9074-D654-4570-9F05-99FD32F125EB}"/>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D206CBA5-5EC9-41DB-AF05-7D7A1180B75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ltLang="en-US" dirty="0">
              <a:latin typeface="Arial" panose="020B0604020202020204" pitchFamily="34" charset="0"/>
              <a:cs typeface="Arial" panose="020B0604020202020204" pitchFamily="34" charset="0"/>
            </a:endParaRPr>
          </a:p>
        </p:txBody>
      </p:sp>
      <p:sp>
        <p:nvSpPr>
          <p:cNvPr id="16388" name="Slide Number Placeholder 3">
            <a:extLst>
              <a:ext uri="{FF2B5EF4-FFF2-40B4-BE49-F238E27FC236}">
                <a16:creationId xmlns:a16="http://schemas.microsoft.com/office/drawing/2014/main" id="{A82FC81D-F166-421B-840D-9894AB35D610}"/>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402945B-D788-41C7-A213-55C6DDB3DFE3}" type="slidenum">
              <a:rPr lang="en-US" altLang="en-US">
                <a:latin typeface="Times New Roman" panose="02020603050405020304" pitchFamily="18" charset="0"/>
              </a:rPr>
              <a:pPr/>
              <a:t>2</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CDF43C6-2326-4EE7-AE2D-F56F5CEB30B4}" type="slidenum">
              <a:rPr lang="en-GB" smtClean="0"/>
              <a:t>3</a:t>
            </a:fld>
            <a:endParaRPr lang="en-GB"/>
          </a:p>
        </p:txBody>
      </p:sp>
    </p:spTree>
    <p:extLst>
      <p:ext uri="{BB962C8B-B14F-4D97-AF65-F5344CB8AC3E}">
        <p14:creationId xmlns:p14="http://schemas.microsoft.com/office/powerpoint/2010/main" val="2429762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3984F9-8D3F-4E59-8431-EC723D239A38}"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313594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B18A7C-D849-4309-8734-E0F7FD1F2C1B}"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265396400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B18A7C-D849-4309-8734-E0F7FD1F2C1B}"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2140191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B18A7C-D849-4309-8734-E0F7FD1F2C1B}"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167898188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B18A7C-D849-4309-8734-E0F7FD1F2C1B}"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521642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B18A7C-D849-4309-8734-E0F7FD1F2C1B}"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275318377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CEA9A-722A-4AFF-B240-22B045CA4D7C}"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412737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FC14B2-CC62-45FC-BA3D-DD8A53BC4DAA}"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200902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27B778-CE43-4BBF-90C1-17FE836C4497}"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136420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0B9FB9-AE45-42C8-BEC6-B5668395203D}" type="datetime1">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846283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80DA33-A049-4BBC-B552-0C2B1FE2A547}" type="datetime1">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419152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C7BE98-7701-402D-9458-32AE5B4F76C4}" type="datetime1">
              <a:rPr lang="en-GB" smtClean="0"/>
              <a:t>12/09/2025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2540127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D1AE37-03AE-426E-8035-B97B337D41FC}" type="datetime1">
              <a:rPr lang="en-GB" smtClean="0"/>
              <a:t>12/09/2025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153512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896F3-EBBC-4193-ABAF-16741165642E}" type="datetime1">
              <a:rPr lang="en-GB" smtClean="0"/>
              <a:t>12/09/2025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52172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D17C3CB-D08F-4FB1-A850-3890BDAE7859}" type="datetime1">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117808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D8E8068-A1FB-4A51-A306-78CDC1755A17}" type="datetime1">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ADC035-5DEE-4508-A650-86A1F5113585}" type="slidenum">
              <a:rPr lang="en-GB" smtClean="0"/>
              <a:t>‹#›</a:t>
            </a:fld>
            <a:endParaRPr lang="en-GB"/>
          </a:p>
        </p:txBody>
      </p:sp>
    </p:spTree>
    <p:extLst>
      <p:ext uri="{BB962C8B-B14F-4D97-AF65-F5344CB8AC3E}">
        <p14:creationId xmlns:p14="http://schemas.microsoft.com/office/powerpoint/2010/main" val="2828014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B18A7C-D849-4309-8734-E0F7FD1F2C1B}" type="datetime1">
              <a:rPr lang="en-GB" smtClean="0"/>
              <a:t>12/09/2025</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0ADC035-5DEE-4508-A650-86A1F5113585}" type="slidenum">
              <a:rPr lang="en-GB" smtClean="0"/>
              <a:t>‹#›</a:t>
            </a:fld>
            <a:endParaRPr lang="en-GB"/>
          </a:p>
        </p:txBody>
      </p:sp>
    </p:spTree>
    <p:extLst>
      <p:ext uri="{BB962C8B-B14F-4D97-AF65-F5344CB8AC3E}">
        <p14:creationId xmlns:p14="http://schemas.microsoft.com/office/powerpoint/2010/main" val="334793671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ttrockstar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1164648"/>
            <a:ext cx="6400800" cy="1329690"/>
          </a:xfrm>
        </p:spPr>
        <p:txBody>
          <a:bodyPr>
            <a:normAutofit/>
          </a:bodyPr>
          <a:lstStyle/>
          <a:p>
            <a:pPr algn="ctr"/>
            <a:r>
              <a:rPr lang="en-GB" sz="4000" dirty="0">
                <a:solidFill>
                  <a:schemeClr val="tx1"/>
                </a:solidFill>
                <a:latin typeface="Arial" panose="020B0604020202020204" pitchFamily="34" charset="0"/>
                <a:cs typeface="Arial" panose="020B0604020202020204" pitchFamily="34" charset="0"/>
              </a:rPr>
              <a:t>Penistone St John’s CE Primary School</a:t>
            </a:r>
          </a:p>
        </p:txBody>
      </p:sp>
      <p:sp>
        <p:nvSpPr>
          <p:cNvPr id="5" name="Subtitle 4"/>
          <p:cNvSpPr>
            <a:spLocks noGrp="1"/>
          </p:cNvSpPr>
          <p:nvPr>
            <p:ph type="subTitle" idx="1"/>
          </p:nvPr>
        </p:nvSpPr>
        <p:spPr>
          <a:xfrm>
            <a:off x="1948619" y="3009035"/>
            <a:ext cx="5684970" cy="2362200"/>
          </a:xfrm>
        </p:spPr>
        <p:txBody>
          <a:bodyPr>
            <a:normAutofit/>
          </a:bodyPr>
          <a:lstStyle/>
          <a:p>
            <a:pPr algn="ctr"/>
            <a:r>
              <a:rPr lang="en-GB" sz="3300" dirty="0">
                <a:solidFill>
                  <a:schemeClr val="tx1"/>
                </a:solidFill>
                <a:latin typeface="Arial" panose="020B0604020202020204" pitchFamily="34" charset="0"/>
                <a:cs typeface="Arial" panose="020B0604020202020204" pitchFamily="34" charset="0"/>
              </a:rPr>
              <a:t>Parent Information </a:t>
            </a:r>
          </a:p>
          <a:p>
            <a:pPr algn="ctr"/>
            <a:r>
              <a:rPr lang="en-GB" sz="3300" dirty="0">
                <a:solidFill>
                  <a:srgbClr val="C00000"/>
                </a:solidFill>
                <a:latin typeface="Arial" panose="020B0604020202020204" pitchFamily="34" charset="0"/>
                <a:cs typeface="Arial" panose="020B0604020202020204" pitchFamily="34" charset="0"/>
              </a:rPr>
              <a:t>Year 5</a:t>
            </a:r>
          </a:p>
        </p:txBody>
      </p:sp>
      <p:sp>
        <p:nvSpPr>
          <p:cNvPr id="6" name="Slide Number Placeholder 5"/>
          <p:cNvSpPr>
            <a:spLocks noGrp="1"/>
          </p:cNvSpPr>
          <p:nvPr>
            <p:ph type="sldNum" sz="quarter" idx="12"/>
          </p:nvPr>
        </p:nvSpPr>
        <p:spPr/>
        <p:txBody>
          <a:bodyPr/>
          <a:lstStyle/>
          <a:p>
            <a:fld id="{E0ADC035-5DEE-4508-A650-86A1F5113585}" type="slidenum">
              <a:rPr lang="en-GB" smtClean="0"/>
              <a:t>1</a:t>
            </a:fld>
            <a:endParaRPr lang="en-GB" dirty="0"/>
          </a:p>
        </p:txBody>
      </p:sp>
    </p:spTree>
    <p:extLst>
      <p:ext uri="{BB962C8B-B14F-4D97-AF65-F5344CB8AC3E}">
        <p14:creationId xmlns:p14="http://schemas.microsoft.com/office/powerpoint/2010/main" val="1742420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a:t>
            </a:r>
          </a:p>
        </p:txBody>
      </p:sp>
      <p:sp>
        <p:nvSpPr>
          <p:cNvPr id="4" name="Slide Number Placeholder 3"/>
          <p:cNvSpPr>
            <a:spLocks noGrp="1"/>
          </p:cNvSpPr>
          <p:nvPr>
            <p:ph type="sldNum" sz="quarter" idx="12"/>
          </p:nvPr>
        </p:nvSpPr>
        <p:spPr/>
        <p:txBody>
          <a:bodyPr/>
          <a:lstStyle/>
          <a:p>
            <a:fld id="{E0ADC035-5DEE-4508-A650-86A1F5113585}" type="slidenum">
              <a:rPr lang="en-GB" smtClean="0"/>
              <a:t>10</a:t>
            </a:fld>
            <a:endParaRPr lang="en-GB"/>
          </a:p>
        </p:txBody>
      </p:sp>
      <p:sp>
        <p:nvSpPr>
          <p:cNvPr id="5" name="TextBox 4">
            <a:extLst>
              <a:ext uri="{FF2B5EF4-FFF2-40B4-BE49-F238E27FC236}">
                <a16:creationId xmlns:a16="http://schemas.microsoft.com/office/drawing/2014/main" id="{F2BA1241-D552-4A14-BA2E-E6A6C4DA5869}"/>
              </a:ext>
            </a:extLst>
          </p:cNvPr>
          <p:cNvSpPr txBox="1"/>
          <p:nvPr/>
        </p:nvSpPr>
        <p:spPr>
          <a:xfrm>
            <a:off x="609599" y="1518681"/>
            <a:ext cx="8001002" cy="4524315"/>
          </a:xfrm>
          <a:prstGeom prst="rect">
            <a:avLst/>
          </a:prstGeom>
          <a:noFill/>
        </p:spPr>
        <p:txBody>
          <a:bodyPr wrap="square">
            <a:spAutoFit/>
          </a:bodyPr>
          <a:lstStyle/>
          <a:p>
            <a:r>
              <a:rPr lang="en-GB" sz="1800" b="1" u="sng" dirty="0">
                <a:solidFill>
                  <a:srgbClr val="C00000"/>
                </a:solidFill>
                <a:effectLst/>
                <a:ea typeface="Times New Roman" panose="02020603050405020304" pitchFamily="18" charset="0"/>
                <a:cs typeface="Arial" panose="020B0604020202020204" pitchFamily="34" charset="0"/>
              </a:rPr>
              <a:t>Homework </a:t>
            </a:r>
            <a:endParaRPr lang="en-GB" sz="1800" dirty="0">
              <a:solidFill>
                <a:srgbClr val="C00000"/>
              </a:solidFill>
              <a:effectLst/>
              <a:ea typeface="Times New Roman" panose="02020603050405020304" pitchFamily="18" charset="0"/>
            </a:endParaRPr>
          </a:p>
          <a:p>
            <a:r>
              <a:rPr lang="en-GB" sz="1800" dirty="0">
                <a:effectLst/>
                <a:ea typeface="Times New Roman" panose="02020603050405020304" pitchFamily="18" charset="0"/>
                <a:cs typeface="Arial" panose="020B0604020202020204" pitchFamily="34" charset="0"/>
              </a:rPr>
              <a:t>Each half term, a homework grid will be sent home with the children. The grid includes:</a:t>
            </a:r>
          </a:p>
          <a:p>
            <a:endParaRPr lang="en-GB" dirty="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GB" sz="1800" dirty="0">
                <a:effectLst/>
                <a:ea typeface="Times New Roman" panose="02020603050405020304" pitchFamily="18" charset="0"/>
                <a:cs typeface="Arial" panose="020B0604020202020204" pitchFamily="34" charset="0"/>
              </a:rPr>
              <a:t>Spellings Practice</a:t>
            </a:r>
          </a:p>
          <a:p>
            <a:pPr marL="285750" indent="-285750">
              <a:buFont typeface="Arial" panose="020B0604020202020204" pitchFamily="34" charset="0"/>
              <a:buChar char="•"/>
            </a:pPr>
            <a:r>
              <a:rPr lang="en-GB" dirty="0">
                <a:ea typeface="Times New Roman" panose="02020603050405020304" pitchFamily="18" charset="0"/>
                <a:cs typeface="Arial" panose="020B0604020202020204" pitchFamily="34" charset="0"/>
              </a:rPr>
              <a:t>Handwriting</a:t>
            </a:r>
          </a:p>
          <a:p>
            <a:pPr marL="285750" indent="-285750">
              <a:buFont typeface="Arial" panose="020B0604020202020204" pitchFamily="34" charset="0"/>
              <a:buChar char="•"/>
            </a:pPr>
            <a:r>
              <a:rPr lang="en-GB" sz="1800" dirty="0">
                <a:effectLst/>
                <a:ea typeface="Times New Roman" panose="02020603050405020304" pitchFamily="18" charset="0"/>
                <a:cs typeface="Arial" panose="020B0604020202020204" pitchFamily="34" charset="0"/>
              </a:rPr>
              <a:t>Wider Curriculum choices</a:t>
            </a:r>
          </a:p>
          <a:p>
            <a:pPr marL="285750" indent="-285750">
              <a:buFont typeface="Arial" panose="020B0604020202020204" pitchFamily="34" charset="0"/>
              <a:buChar char="•"/>
            </a:pPr>
            <a:r>
              <a:rPr lang="en-GB" dirty="0">
                <a:ea typeface="Times New Roman" panose="02020603050405020304" pitchFamily="18" charset="0"/>
                <a:cs typeface="Arial" panose="020B0604020202020204" pitchFamily="34" charset="0"/>
              </a:rPr>
              <a:t>Reading</a:t>
            </a:r>
          </a:p>
          <a:p>
            <a:pPr marL="285750" indent="-285750">
              <a:buFont typeface="Arial" panose="020B0604020202020204" pitchFamily="34" charset="0"/>
              <a:buChar char="•"/>
            </a:pPr>
            <a:r>
              <a:rPr lang="en-GB" sz="1800" dirty="0">
                <a:effectLst/>
                <a:ea typeface="Times New Roman" panose="02020603050405020304" pitchFamily="18" charset="0"/>
                <a:cs typeface="Arial" panose="020B0604020202020204" pitchFamily="34" charset="0"/>
              </a:rPr>
              <a:t>Grammar </a:t>
            </a:r>
          </a:p>
          <a:p>
            <a:pPr marL="285750" indent="-285750">
              <a:buFont typeface="Arial" panose="020B0604020202020204" pitchFamily="34" charset="0"/>
              <a:buChar char="•"/>
            </a:pPr>
            <a:r>
              <a:rPr lang="en-GB" dirty="0">
                <a:ea typeface="Times New Roman" panose="02020603050405020304" pitchFamily="18" charset="0"/>
                <a:cs typeface="Arial" panose="020B0604020202020204" pitchFamily="34" charset="0"/>
              </a:rPr>
              <a:t>TT Rockstars</a:t>
            </a:r>
          </a:p>
          <a:p>
            <a:endParaRPr lang="en-GB" sz="1800" dirty="0">
              <a:effectLst/>
              <a:ea typeface="Times New Roman" panose="02020603050405020304" pitchFamily="18" charset="0"/>
              <a:cs typeface="Times New Roman" panose="02020603050405020304" pitchFamily="18" charset="0"/>
            </a:endParaRPr>
          </a:p>
          <a:p>
            <a:r>
              <a:rPr lang="en-GB" dirty="0">
                <a:ea typeface="Times New Roman" panose="02020603050405020304" pitchFamily="18" charset="0"/>
                <a:cs typeface="Times New Roman" panose="02020603050405020304" pitchFamily="18" charset="0"/>
              </a:rPr>
              <a:t>C</a:t>
            </a:r>
            <a:r>
              <a:rPr lang="en-GB" sz="1800" dirty="0">
                <a:effectLst/>
                <a:ea typeface="Times New Roman" panose="02020603050405020304" pitchFamily="18" charset="0"/>
                <a:cs typeface="Arial" panose="020B0604020202020204" pitchFamily="34" charset="0"/>
              </a:rPr>
              <a:t>hildren have a Spelling Shed log in and therefore, can practise their spellings on this online platform. </a:t>
            </a:r>
          </a:p>
          <a:p>
            <a:endParaRPr lang="en-GB" sz="1800" dirty="0">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Arial" panose="020B0604020202020204" pitchFamily="34" charset="0"/>
              </a:rPr>
              <a:t>Children can bring physical copies of their homework into school or they can post it on class dojo. This will be celebrated in class.</a:t>
            </a:r>
            <a:endParaRPr lang="en-GB" sz="18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7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Timetable: Jaguars</a:t>
            </a:r>
          </a:p>
        </p:txBody>
      </p:sp>
      <p:sp>
        <p:nvSpPr>
          <p:cNvPr id="4" name="Slide Number Placeholder 3"/>
          <p:cNvSpPr>
            <a:spLocks noGrp="1"/>
          </p:cNvSpPr>
          <p:nvPr>
            <p:ph type="sldNum" sz="quarter" idx="12"/>
          </p:nvPr>
        </p:nvSpPr>
        <p:spPr/>
        <p:txBody>
          <a:bodyPr/>
          <a:lstStyle/>
          <a:p>
            <a:fld id="{E0ADC035-5DEE-4508-A650-86A1F5113585}" type="slidenum">
              <a:rPr lang="en-GB" smtClean="0"/>
              <a:t>11</a:t>
            </a:fld>
            <a:endParaRPr lang="en-GB"/>
          </a:p>
        </p:txBody>
      </p:sp>
      <p:pic>
        <p:nvPicPr>
          <p:cNvPr id="5" name="Picture 4">
            <a:extLst>
              <a:ext uri="{FF2B5EF4-FFF2-40B4-BE49-F238E27FC236}">
                <a16:creationId xmlns:a16="http://schemas.microsoft.com/office/drawing/2014/main" id="{02C7D85A-481C-4CF8-B28A-880072D2D874}"/>
              </a:ext>
            </a:extLst>
          </p:cNvPr>
          <p:cNvPicPr>
            <a:picLocks noChangeAspect="1"/>
          </p:cNvPicPr>
          <p:nvPr/>
        </p:nvPicPr>
        <p:blipFill>
          <a:blip r:embed="rId2"/>
          <a:stretch>
            <a:fillRect/>
          </a:stretch>
        </p:blipFill>
        <p:spPr>
          <a:xfrm>
            <a:off x="102197" y="1220744"/>
            <a:ext cx="8939606" cy="5524300"/>
          </a:xfrm>
          <a:prstGeom prst="rect">
            <a:avLst/>
          </a:prstGeom>
        </p:spPr>
      </p:pic>
    </p:spTree>
    <p:extLst>
      <p:ext uri="{BB962C8B-B14F-4D97-AF65-F5344CB8AC3E}">
        <p14:creationId xmlns:p14="http://schemas.microsoft.com/office/powerpoint/2010/main" val="3948107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Timetable: Leopards</a:t>
            </a:r>
          </a:p>
        </p:txBody>
      </p:sp>
      <p:sp>
        <p:nvSpPr>
          <p:cNvPr id="4" name="Slide Number Placeholder 3"/>
          <p:cNvSpPr>
            <a:spLocks noGrp="1"/>
          </p:cNvSpPr>
          <p:nvPr>
            <p:ph type="sldNum" sz="quarter" idx="12"/>
          </p:nvPr>
        </p:nvSpPr>
        <p:spPr/>
        <p:txBody>
          <a:bodyPr/>
          <a:lstStyle/>
          <a:p>
            <a:fld id="{E0ADC035-5DEE-4508-A650-86A1F5113585}" type="slidenum">
              <a:rPr lang="en-GB" smtClean="0"/>
              <a:t>12</a:t>
            </a:fld>
            <a:endParaRPr lang="en-GB"/>
          </a:p>
        </p:txBody>
      </p:sp>
      <p:pic>
        <p:nvPicPr>
          <p:cNvPr id="6" name="Picture 5">
            <a:extLst>
              <a:ext uri="{FF2B5EF4-FFF2-40B4-BE49-F238E27FC236}">
                <a16:creationId xmlns:a16="http://schemas.microsoft.com/office/drawing/2014/main" id="{BF2B958D-9A18-48FF-8344-77420AF65F33}"/>
              </a:ext>
            </a:extLst>
          </p:cNvPr>
          <p:cNvPicPr>
            <a:picLocks noChangeAspect="1"/>
          </p:cNvPicPr>
          <p:nvPr/>
        </p:nvPicPr>
        <p:blipFill>
          <a:blip r:embed="rId2"/>
          <a:stretch>
            <a:fillRect/>
          </a:stretch>
        </p:blipFill>
        <p:spPr>
          <a:xfrm>
            <a:off x="304799" y="1270000"/>
            <a:ext cx="8534401" cy="5374388"/>
          </a:xfrm>
          <a:prstGeom prst="rect">
            <a:avLst/>
          </a:prstGeom>
        </p:spPr>
      </p:pic>
    </p:spTree>
    <p:extLst>
      <p:ext uri="{BB962C8B-B14F-4D97-AF65-F5344CB8AC3E}">
        <p14:creationId xmlns:p14="http://schemas.microsoft.com/office/powerpoint/2010/main" val="221098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Trips and visits:</a:t>
            </a:r>
          </a:p>
        </p:txBody>
      </p:sp>
      <p:sp>
        <p:nvSpPr>
          <p:cNvPr id="4" name="Slide Number Placeholder 3"/>
          <p:cNvSpPr>
            <a:spLocks noGrp="1"/>
          </p:cNvSpPr>
          <p:nvPr>
            <p:ph type="sldNum" sz="quarter" idx="12"/>
          </p:nvPr>
        </p:nvSpPr>
        <p:spPr/>
        <p:txBody>
          <a:bodyPr/>
          <a:lstStyle/>
          <a:p>
            <a:fld id="{E0ADC035-5DEE-4508-A650-86A1F5113585}" type="slidenum">
              <a:rPr lang="en-GB" smtClean="0"/>
              <a:t>13</a:t>
            </a:fld>
            <a:endParaRPr lang="en-GB"/>
          </a:p>
        </p:txBody>
      </p:sp>
      <p:sp>
        <p:nvSpPr>
          <p:cNvPr id="6" name="TextBox 5">
            <a:extLst>
              <a:ext uri="{FF2B5EF4-FFF2-40B4-BE49-F238E27FC236}">
                <a16:creationId xmlns:a16="http://schemas.microsoft.com/office/drawing/2014/main" id="{CBBA2D3E-0E12-43EA-9143-1857F1633279}"/>
              </a:ext>
            </a:extLst>
          </p:cNvPr>
          <p:cNvSpPr txBox="1"/>
          <p:nvPr/>
        </p:nvSpPr>
        <p:spPr>
          <a:xfrm>
            <a:off x="533399" y="1930400"/>
            <a:ext cx="8001002" cy="1477328"/>
          </a:xfrm>
          <a:prstGeom prst="rect">
            <a:avLst/>
          </a:prstGeom>
          <a:noFill/>
        </p:spPr>
        <p:txBody>
          <a:bodyPr wrap="square">
            <a:spAutoFit/>
          </a:bodyPr>
          <a:lstStyle/>
          <a:p>
            <a:r>
              <a:rPr lang="en-GB" sz="1800" b="1" u="sng" dirty="0">
                <a:solidFill>
                  <a:srgbClr val="C00000"/>
                </a:solidFill>
                <a:effectLst/>
                <a:ea typeface="Times New Roman" panose="02020603050405020304" pitchFamily="18" charset="0"/>
                <a:cs typeface="Arial" panose="020B0604020202020204" pitchFamily="34" charset="0"/>
              </a:rPr>
              <a:t>Robinwood:</a:t>
            </a:r>
            <a:endParaRPr lang="en-GB" sz="1800" dirty="0">
              <a:solidFill>
                <a:srgbClr val="C00000"/>
              </a:solidFill>
              <a:effectLst/>
              <a:ea typeface="Times New Roman" panose="02020603050405020304" pitchFamily="18" charset="0"/>
            </a:endParaRPr>
          </a:p>
          <a:p>
            <a:r>
              <a:rPr lang="en-GB" sz="1800" dirty="0">
                <a:effectLst/>
                <a:ea typeface="Times New Roman" panose="02020603050405020304" pitchFamily="18" charset="0"/>
                <a:cs typeface="Arial" panose="020B0604020202020204" pitchFamily="34" charset="0"/>
              </a:rPr>
              <a:t>Wednesday </a:t>
            </a:r>
            <a:r>
              <a:rPr lang="en-GB" dirty="0">
                <a:ea typeface="Times New Roman" panose="02020603050405020304" pitchFamily="18" charset="0"/>
                <a:cs typeface="Arial" panose="020B0604020202020204" pitchFamily="34" charset="0"/>
              </a:rPr>
              <a:t>17</a:t>
            </a:r>
            <a:r>
              <a:rPr lang="en-GB" sz="1800" baseline="30000" dirty="0">
                <a:effectLst/>
                <a:ea typeface="Times New Roman" panose="02020603050405020304" pitchFamily="18" charset="0"/>
                <a:cs typeface="Arial" panose="020B0604020202020204" pitchFamily="34" charset="0"/>
              </a:rPr>
              <a:t>th</a:t>
            </a:r>
            <a:r>
              <a:rPr lang="en-GB" sz="1800" dirty="0">
                <a:effectLst/>
                <a:ea typeface="Times New Roman" panose="02020603050405020304" pitchFamily="18" charset="0"/>
                <a:cs typeface="Arial" panose="020B0604020202020204" pitchFamily="34" charset="0"/>
              </a:rPr>
              <a:t> September – Friday </a:t>
            </a:r>
            <a:r>
              <a:rPr lang="en-GB" dirty="0">
                <a:ea typeface="Times New Roman" panose="02020603050405020304" pitchFamily="18" charset="0"/>
                <a:cs typeface="Arial" panose="020B0604020202020204" pitchFamily="34" charset="0"/>
              </a:rPr>
              <a:t>19</a:t>
            </a:r>
            <a:r>
              <a:rPr lang="en-GB" baseline="30000" dirty="0">
                <a:ea typeface="Times New Roman" panose="02020603050405020304" pitchFamily="18" charset="0"/>
                <a:cs typeface="Arial" panose="020B0604020202020204" pitchFamily="34" charset="0"/>
              </a:rPr>
              <a:t>th</a:t>
            </a:r>
            <a:r>
              <a:rPr lang="en-GB" sz="1800" dirty="0">
                <a:effectLst/>
                <a:ea typeface="Times New Roman" panose="02020603050405020304" pitchFamily="18" charset="0"/>
                <a:cs typeface="Arial" panose="020B0604020202020204" pitchFamily="34" charset="0"/>
              </a:rPr>
              <a:t> September</a:t>
            </a:r>
            <a:endParaRPr lang="en-GB" sz="1800" dirty="0">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Arial" panose="020B0604020202020204" pitchFamily="34" charset="0"/>
              </a:rPr>
              <a:t> </a:t>
            </a:r>
          </a:p>
          <a:p>
            <a:endParaRPr lang="en-GB" sz="1800" dirty="0">
              <a:effectLst/>
              <a:ea typeface="Times New Roman" panose="02020603050405020304" pitchFamily="18" charset="0"/>
              <a:cs typeface="Arial" panose="020B0604020202020204" pitchFamily="34" charset="0"/>
            </a:endParaRPr>
          </a:p>
          <a:p>
            <a:endParaRPr lang="en-GB" sz="18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786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a:t>
            </a:r>
          </a:p>
        </p:txBody>
      </p:sp>
      <p:sp>
        <p:nvSpPr>
          <p:cNvPr id="3" name="Content Placeholder 2"/>
          <p:cNvSpPr>
            <a:spLocks noGrp="1"/>
          </p:cNvSpPr>
          <p:nvPr>
            <p:ph idx="1"/>
          </p:nvPr>
        </p:nvSpPr>
        <p:spPr/>
        <p:txBody>
          <a:bodyPr/>
          <a:lstStyle/>
          <a:p>
            <a:r>
              <a:rPr lang="en-GB" dirty="0"/>
              <a:t>School Gateway</a:t>
            </a:r>
          </a:p>
          <a:p>
            <a:r>
              <a:rPr lang="en-GB" dirty="0"/>
              <a:t>Office –email</a:t>
            </a:r>
          </a:p>
          <a:p>
            <a:r>
              <a:rPr lang="en-GB" dirty="0"/>
              <a:t>Class WhatsApp</a:t>
            </a:r>
          </a:p>
          <a:p>
            <a:r>
              <a:rPr lang="en-GB" dirty="0"/>
              <a:t>Website </a:t>
            </a:r>
          </a:p>
        </p:txBody>
      </p:sp>
      <p:sp>
        <p:nvSpPr>
          <p:cNvPr id="4" name="Slide Number Placeholder 3"/>
          <p:cNvSpPr>
            <a:spLocks noGrp="1"/>
          </p:cNvSpPr>
          <p:nvPr>
            <p:ph type="sldNum" sz="quarter" idx="12"/>
          </p:nvPr>
        </p:nvSpPr>
        <p:spPr/>
        <p:txBody>
          <a:bodyPr/>
          <a:lstStyle/>
          <a:p>
            <a:fld id="{E0ADC035-5DEE-4508-A650-86A1F5113585}" type="slidenum">
              <a:rPr lang="en-GB" smtClean="0"/>
              <a:t>14</a:t>
            </a:fld>
            <a:endParaRPr lang="en-GB"/>
          </a:p>
        </p:txBody>
      </p:sp>
    </p:spTree>
    <p:extLst>
      <p:ext uri="{BB962C8B-B14F-4D97-AF65-F5344CB8AC3E}">
        <p14:creationId xmlns:p14="http://schemas.microsoft.com/office/powerpoint/2010/main" val="72974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a:extLst>
              <a:ext uri="{FF2B5EF4-FFF2-40B4-BE49-F238E27FC236}">
                <a16:creationId xmlns:a16="http://schemas.microsoft.com/office/drawing/2014/main" id="{296AF137-EFDA-427B-A923-87B839F534C2}"/>
              </a:ext>
            </a:extLst>
          </p:cNvPr>
          <p:cNvSpPr>
            <a:spLocks noGrp="1"/>
          </p:cNvSpPr>
          <p:nvPr>
            <p:ph idx="1"/>
          </p:nvPr>
        </p:nvSpPr>
        <p:spPr>
          <a:xfrm>
            <a:off x="454682" y="252577"/>
            <a:ext cx="8260693" cy="5218386"/>
          </a:xfrm>
        </p:spPr>
        <p:txBody>
          <a:bodyPr>
            <a:normAutofit/>
          </a:bodyPr>
          <a:lstStyle/>
          <a:p>
            <a:pPr marL="0" indent="0">
              <a:buNone/>
              <a:defRPr/>
            </a:pPr>
            <a:endParaRPr lang="en-GB" altLang="en-US" sz="2000" dirty="0">
              <a:solidFill>
                <a:srgbClr val="FF0000"/>
              </a:solidFill>
              <a:latin typeface="Arial" panose="020B0604020202020204" pitchFamily="34" charset="0"/>
              <a:cs typeface="Arial" panose="020B0604020202020204" pitchFamily="34" charset="0"/>
            </a:endParaRPr>
          </a:p>
          <a:p>
            <a:pPr marL="0" indent="0">
              <a:buNone/>
              <a:defRPr/>
            </a:pPr>
            <a:r>
              <a:rPr lang="en-GB" altLang="en-US" sz="2000" dirty="0">
                <a:solidFill>
                  <a:srgbClr val="FF0000"/>
                </a:solidFill>
                <a:latin typeface="Arial" panose="020B0604020202020204" pitchFamily="34" charset="0"/>
                <a:cs typeface="Arial" panose="020B0604020202020204" pitchFamily="34" charset="0"/>
              </a:rPr>
              <a:t>School Vision Statement </a:t>
            </a:r>
          </a:p>
          <a:p>
            <a:pPr marL="0" indent="0">
              <a:buNone/>
              <a:defRPr/>
            </a:pPr>
            <a:r>
              <a:rPr lang="en-US" altLang="en-US" sz="2000" b="1" dirty="0"/>
              <a:t>As a Church of England school</a:t>
            </a:r>
            <a:r>
              <a:rPr lang="en-US" altLang="en-US" sz="2000" i="1" dirty="0"/>
              <a:t> and according to Jesus’ promise of “Having life in all its fullness” </a:t>
            </a:r>
            <a:r>
              <a:rPr lang="en-US" altLang="en-US" sz="2000" dirty="0"/>
              <a:t>we endeavor to inspire all</a:t>
            </a:r>
            <a:r>
              <a:rPr lang="en-US" altLang="en-US" sz="2000" i="1" dirty="0"/>
              <a:t> “</a:t>
            </a:r>
            <a:r>
              <a:rPr lang="en-US" altLang="en-US" sz="2000" b="1" i="1" dirty="0"/>
              <a:t>to become the best versions of themselves through our shared Christian values of </a:t>
            </a:r>
            <a:r>
              <a:rPr lang="en-US" altLang="en-US" sz="2000" b="1" i="1" dirty="0">
                <a:solidFill>
                  <a:srgbClr val="00B050"/>
                </a:solidFill>
              </a:rPr>
              <a:t>L</a:t>
            </a:r>
            <a:r>
              <a:rPr lang="en-US" altLang="en-US" sz="2000" b="1" i="1" dirty="0">
                <a:solidFill>
                  <a:srgbClr val="FF0000"/>
                </a:solidFill>
              </a:rPr>
              <a:t>ove, </a:t>
            </a:r>
            <a:r>
              <a:rPr lang="en-US" altLang="en-US" sz="2000" b="1" i="1" dirty="0" err="1">
                <a:solidFill>
                  <a:srgbClr val="FF0000"/>
                </a:solidFill>
              </a:rPr>
              <a:t>Hon</a:t>
            </a:r>
            <a:r>
              <a:rPr lang="en-US" altLang="en-US" sz="2000" b="1" i="1" dirty="0" err="1">
                <a:solidFill>
                  <a:srgbClr val="00B050"/>
                </a:solidFill>
              </a:rPr>
              <a:t>E</a:t>
            </a:r>
            <a:r>
              <a:rPr lang="en-US" altLang="en-US" sz="2000" b="1" i="1" dirty="0" err="1">
                <a:solidFill>
                  <a:srgbClr val="FF0000"/>
                </a:solidFill>
              </a:rPr>
              <a:t>sty</a:t>
            </a:r>
            <a:r>
              <a:rPr lang="en-US" altLang="en-US" sz="2000" b="1" i="1" dirty="0">
                <a:solidFill>
                  <a:srgbClr val="FF0000"/>
                </a:solidFill>
              </a:rPr>
              <a:t>, </a:t>
            </a:r>
            <a:r>
              <a:rPr lang="en-US" altLang="en-US" sz="2000" b="1" i="1" dirty="0" err="1">
                <a:solidFill>
                  <a:srgbClr val="FF0000"/>
                </a:solidFill>
              </a:rPr>
              <a:t>F</a:t>
            </a:r>
            <a:r>
              <a:rPr lang="en-US" altLang="en-US" sz="2000" b="1" i="1" dirty="0" err="1">
                <a:solidFill>
                  <a:srgbClr val="00B050"/>
                </a:solidFill>
              </a:rPr>
              <a:t>A</a:t>
            </a:r>
            <a:r>
              <a:rPr lang="en-US" altLang="en-US" sz="2000" b="1" i="1" dirty="0" err="1">
                <a:solidFill>
                  <a:srgbClr val="FF0000"/>
                </a:solidFill>
              </a:rPr>
              <a:t>ithfulness</a:t>
            </a:r>
            <a:r>
              <a:rPr lang="en-US" altLang="en-US" sz="2000" b="1" i="1" dirty="0">
                <a:solidFill>
                  <a:srgbClr val="FF0000"/>
                </a:solidFill>
              </a:rPr>
              <a:t>, </a:t>
            </a:r>
            <a:r>
              <a:rPr lang="en-US" altLang="en-US" sz="2000" b="1" i="1" dirty="0" err="1">
                <a:solidFill>
                  <a:srgbClr val="FF0000"/>
                </a:solidFill>
              </a:rPr>
              <a:t>Fo</a:t>
            </a:r>
            <a:r>
              <a:rPr lang="en-US" altLang="en-US" sz="2000" b="1" i="1" dirty="0" err="1">
                <a:solidFill>
                  <a:srgbClr val="00B050"/>
                </a:solidFill>
              </a:rPr>
              <a:t>R</a:t>
            </a:r>
            <a:r>
              <a:rPr lang="en-US" altLang="en-US" sz="2000" b="1" i="1" dirty="0" err="1">
                <a:solidFill>
                  <a:srgbClr val="FF0000"/>
                </a:solidFill>
              </a:rPr>
              <a:t>giveness</a:t>
            </a:r>
            <a:r>
              <a:rPr lang="en-US" altLang="en-US" sz="2000" b="1" i="1" dirty="0">
                <a:solidFill>
                  <a:srgbClr val="FF0000"/>
                </a:solidFill>
              </a:rPr>
              <a:t> </a:t>
            </a:r>
            <a:r>
              <a:rPr lang="en-US" altLang="en-US" sz="2000" b="1" i="1" dirty="0">
                <a:solidFill>
                  <a:schemeClr val="tx1"/>
                </a:solidFill>
              </a:rPr>
              <a:t>and</a:t>
            </a:r>
            <a:r>
              <a:rPr lang="en-US" altLang="en-US" sz="2000" b="1" i="1" dirty="0">
                <a:solidFill>
                  <a:srgbClr val="FF0000"/>
                </a:solidFill>
              </a:rPr>
              <a:t> </a:t>
            </a:r>
            <a:r>
              <a:rPr lang="en-US" altLang="en-US" sz="2000" b="1" i="1" dirty="0" err="1">
                <a:solidFill>
                  <a:srgbClr val="FF0000"/>
                </a:solidFill>
              </a:rPr>
              <a:t>Ki</a:t>
            </a:r>
            <a:r>
              <a:rPr lang="en-US" altLang="en-US" sz="2000" b="1" i="1" dirty="0" err="1">
                <a:solidFill>
                  <a:srgbClr val="00B050"/>
                </a:solidFill>
              </a:rPr>
              <a:t>N</a:t>
            </a:r>
            <a:r>
              <a:rPr lang="en-US" altLang="en-US" sz="2000" b="1" i="1" dirty="0" err="1">
                <a:solidFill>
                  <a:srgbClr val="FF0000"/>
                </a:solidFill>
              </a:rPr>
              <a:t>dness</a:t>
            </a:r>
            <a:r>
              <a:rPr lang="en-US" altLang="en-US" sz="2000" b="1" i="1" dirty="0">
                <a:solidFill>
                  <a:srgbClr val="FF0000"/>
                </a:solidFill>
              </a:rPr>
              <a:t>- </a:t>
            </a:r>
            <a:r>
              <a:rPr lang="en-US" altLang="en-US" sz="2000" b="1" i="1" dirty="0">
                <a:solidFill>
                  <a:srgbClr val="00B050"/>
                </a:solidFill>
              </a:rPr>
              <a:t>LEARN</a:t>
            </a:r>
          </a:p>
          <a:p>
            <a:pPr marL="0" indent="0">
              <a:buNone/>
              <a:defRPr/>
            </a:pPr>
            <a:r>
              <a:rPr lang="en-GB" sz="1800" dirty="0">
                <a:solidFill>
                  <a:srgbClr val="000000"/>
                </a:solidFill>
                <a:effectLst/>
                <a:latin typeface="Arial" panose="020B0604020202020204" pitchFamily="34" charset="0"/>
                <a:ea typeface="Times New Roman" panose="02020603050405020304" pitchFamily="18" charset="0"/>
              </a:rPr>
              <a:t>Our school’s vision is summarised by our mission statement: </a:t>
            </a:r>
            <a:r>
              <a:rPr lang="en-GB" sz="1800" b="1" i="1" dirty="0">
                <a:solidFill>
                  <a:srgbClr val="000000"/>
                </a:solidFill>
                <a:effectLst/>
                <a:latin typeface="Arial" panose="020B0604020202020204" pitchFamily="34" charset="0"/>
                <a:ea typeface="Times New Roman" panose="02020603050405020304" pitchFamily="18" charset="0"/>
              </a:rPr>
              <a:t>“working together in friendship and faith, learning for life”</a:t>
            </a:r>
          </a:p>
          <a:p>
            <a:pPr marL="0" indent="0">
              <a:buNone/>
              <a:defRPr/>
            </a:pPr>
            <a:endParaRPr lang="en-GB" altLang="en-US" b="1" i="1" dirty="0">
              <a:solidFill>
                <a:srgbClr val="000000"/>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955964"/>
          </a:xfrm>
        </p:spPr>
        <p:txBody>
          <a:bodyPr/>
          <a:lstStyle/>
          <a:p>
            <a:r>
              <a:rPr lang="en-GB" dirty="0">
                <a:latin typeface="Arial" panose="020B0604020202020204" pitchFamily="34" charset="0"/>
                <a:cs typeface="Arial" panose="020B0604020202020204" pitchFamily="34" charset="0"/>
              </a:rPr>
              <a:t>Main Priorities 24-25</a:t>
            </a:r>
          </a:p>
        </p:txBody>
      </p:sp>
      <p:sp>
        <p:nvSpPr>
          <p:cNvPr id="3" name="Content Placeholder 2"/>
          <p:cNvSpPr>
            <a:spLocks noGrp="1"/>
          </p:cNvSpPr>
          <p:nvPr>
            <p:ph idx="1"/>
          </p:nvPr>
        </p:nvSpPr>
        <p:spPr>
          <a:xfrm>
            <a:off x="609598" y="1565564"/>
            <a:ext cx="6747165" cy="4475799"/>
          </a:xfrm>
        </p:spPr>
        <p:txBody>
          <a:bodyPr>
            <a:normAutofit/>
          </a:bodyPr>
          <a:lstStyle/>
          <a:p>
            <a:pPr marL="0" lvl="0" indent="0">
              <a:buNone/>
            </a:pPr>
            <a:r>
              <a:rPr lang="en-GB" dirty="0">
                <a:latin typeface="Arial" panose="020B0604020202020204" pitchFamily="34" charset="0"/>
                <a:cs typeface="Arial" panose="020B0604020202020204" pitchFamily="34" charset="0"/>
              </a:rPr>
              <a:t>Improve the quality of education by; </a:t>
            </a:r>
          </a:p>
          <a:p>
            <a:r>
              <a:rPr lang="en-GB" dirty="0">
                <a:latin typeface="Arial" panose="020B0604020202020204" pitchFamily="34" charset="0"/>
                <a:cs typeface="Arial" panose="020B0604020202020204" pitchFamily="34" charset="0"/>
              </a:rPr>
              <a:t>Further refining teaching and learning </a:t>
            </a:r>
            <a:r>
              <a:rPr lang="en-GB" b="1" dirty="0">
                <a:latin typeface="Arial" panose="020B0604020202020204" pitchFamily="34" charset="0"/>
                <a:cs typeface="Arial" panose="020B0604020202020204" pitchFamily="34" charset="0"/>
              </a:rPr>
              <a:t>writing so more children make accelerated progress.</a:t>
            </a:r>
          </a:p>
          <a:p>
            <a:r>
              <a:rPr lang="en-GB" dirty="0"/>
              <a:t>Continue to strengthen the provision for children working below the expected standard </a:t>
            </a:r>
          </a:p>
          <a:p>
            <a:endParaRPr lang="en-GB" dirty="0"/>
          </a:p>
          <a:p>
            <a:endParaRPr lang="en-GB" dirty="0"/>
          </a:p>
        </p:txBody>
      </p:sp>
      <p:sp>
        <p:nvSpPr>
          <p:cNvPr id="4" name="Slide Number Placeholder 3"/>
          <p:cNvSpPr>
            <a:spLocks noGrp="1"/>
          </p:cNvSpPr>
          <p:nvPr>
            <p:ph type="sldNum" sz="quarter" idx="12"/>
          </p:nvPr>
        </p:nvSpPr>
        <p:spPr/>
        <p:txBody>
          <a:bodyPr/>
          <a:lstStyle/>
          <a:p>
            <a:fld id="{E0ADC035-5DEE-4508-A650-86A1F5113585}" type="slidenum">
              <a:rPr lang="en-GB" smtClean="0"/>
              <a:t>3</a:t>
            </a:fld>
            <a:endParaRPr lang="en-GB"/>
          </a:p>
        </p:txBody>
      </p:sp>
    </p:spTree>
    <p:extLst>
      <p:ext uri="{BB962C8B-B14F-4D97-AF65-F5344CB8AC3E}">
        <p14:creationId xmlns:p14="http://schemas.microsoft.com/office/powerpoint/2010/main" val="415007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911" y="485110"/>
            <a:ext cx="6347713" cy="1320800"/>
          </a:xfrm>
        </p:spPr>
        <p:txBody>
          <a:bodyPr/>
          <a:lstStyle/>
          <a:p>
            <a:r>
              <a:rPr lang="en-GB" dirty="0"/>
              <a:t>Meet the Team</a:t>
            </a:r>
          </a:p>
        </p:txBody>
      </p:sp>
      <p:sp>
        <p:nvSpPr>
          <p:cNvPr id="3" name="Content Placeholder 2"/>
          <p:cNvSpPr>
            <a:spLocks noGrp="1"/>
          </p:cNvSpPr>
          <p:nvPr>
            <p:ph idx="1"/>
          </p:nvPr>
        </p:nvSpPr>
        <p:spPr>
          <a:xfrm>
            <a:off x="-2230756" y="3547549"/>
            <a:ext cx="7757161" cy="3880773"/>
          </a:xfrm>
        </p:spPr>
        <p:txBody>
          <a:bodyPr/>
          <a:lstStyle/>
          <a:p>
            <a:endParaRPr lang="en-GB" dirty="0"/>
          </a:p>
          <a:p>
            <a:endParaRPr lang="en-GB" dirty="0"/>
          </a:p>
          <a:p>
            <a:endParaRPr lang="en-GB" dirty="0"/>
          </a:p>
          <a:p>
            <a:endParaRPr lang="en-GB" dirty="0"/>
          </a:p>
          <a:p>
            <a:endParaRPr lang="en-GB" dirty="0"/>
          </a:p>
          <a:p>
            <a:endParaRPr lang="en-GB" dirty="0"/>
          </a:p>
          <a:p>
            <a:endParaRPr lang="en-GB" dirty="0"/>
          </a:p>
          <a:p>
            <a:pPr marL="0" indent="0" algn="ctr">
              <a:buNone/>
            </a:pPr>
            <a:r>
              <a:rPr lang="en-GB" i="1" dirty="0"/>
              <a:t>        Could be subject to change </a:t>
            </a:r>
          </a:p>
        </p:txBody>
      </p:sp>
      <p:sp>
        <p:nvSpPr>
          <p:cNvPr id="4" name="Slide Number Placeholder 3"/>
          <p:cNvSpPr>
            <a:spLocks noGrp="1"/>
          </p:cNvSpPr>
          <p:nvPr>
            <p:ph type="sldNum" sz="quarter" idx="12"/>
          </p:nvPr>
        </p:nvSpPr>
        <p:spPr/>
        <p:txBody>
          <a:bodyPr/>
          <a:lstStyle/>
          <a:p>
            <a:fld id="{E0ADC035-5DEE-4508-A650-86A1F5113585}" type="slidenum">
              <a:rPr lang="en-GB" smtClean="0"/>
              <a:t>4</a:t>
            </a:fld>
            <a:endParaRPr lang="en-GB"/>
          </a:p>
        </p:txBody>
      </p:sp>
      <p:sp>
        <p:nvSpPr>
          <p:cNvPr id="5" name="TextBox 4">
            <a:extLst>
              <a:ext uri="{FF2B5EF4-FFF2-40B4-BE49-F238E27FC236}">
                <a16:creationId xmlns:a16="http://schemas.microsoft.com/office/drawing/2014/main" id="{B0D93EBE-9C17-49A4-968C-CD215EE16BBC}"/>
              </a:ext>
            </a:extLst>
          </p:cNvPr>
          <p:cNvSpPr txBox="1"/>
          <p:nvPr/>
        </p:nvSpPr>
        <p:spPr>
          <a:xfrm>
            <a:off x="560374" y="3532190"/>
            <a:ext cx="1827744" cy="369332"/>
          </a:xfrm>
          <a:prstGeom prst="rect">
            <a:avLst/>
          </a:prstGeom>
          <a:noFill/>
        </p:spPr>
        <p:txBody>
          <a:bodyPr wrap="none" rtlCol="0">
            <a:spAutoFit/>
          </a:bodyPr>
          <a:lstStyle/>
          <a:p>
            <a:r>
              <a:rPr lang="en-GB" dirty="0"/>
              <a:t>Miss Wainwright</a:t>
            </a:r>
          </a:p>
        </p:txBody>
      </p:sp>
      <p:sp>
        <p:nvSpPr>
          <p:cNvPr id="14" name="TextBox 13">
            <a:extLst>
              <a:ext uri="{FF2B5EF4-FFF2-40B4-BE49-F238E27FC236}">
                <a16:creationId xmlns:a16="http://schemas.microsoft.com/office/drawing/2014/main" id="{141003CE-0B28-4D5B-A3DB-601517235B95}"/>
              </a:ext>
            </a:extLst>
          </p:cNvPr>
          <p:cNvSpPr txBox="1"/>
          <p:nvPr/>
        </p:nvSpPr>
        <p:spPr>
          <a:xfrm>
            <a:off x="6136539" y="5764021"/>
            <a:ext cx="1204176" cy="369332"/>
          </a:xfrm>
          <a:prstGeom prst="rect">
            <a:avLst/>
          </a:prstGeom>
          <a:noFill/>
        </p:spPr>
        <p:txBody>
          <a:bodyPr wrap="none" rtlCol="0">
            <a:spAutoFit/>
          </a:bodyPr>
          <a:lstStyle/>
          <a:p>
            <a:r>
              <a:rPr lang="en-GB" dirty="0"/>
              <a:t>Miss Plant</a:t>
            </a:r>
          </a:p>
        </p:txBody>
      </p:sp>
      <p:sp>
        <p:nvSpPr>
          <p:cNvPr id="16" name="TextBox 15">
            <a:extLst>
              <a:ext uri="{FF2B5EF4-FFF2-40B4-BE49-F238E27FC236}">
                <a16:creationId xmlns:a16="http://schemas.microsoft.com/office/drawing/2014/main" id="{C3760838-EAF6-4E38-B0A4-A590B8F30530}"/>
              </a:ext>
            </a:extLst>
          </p:cNvPr>
          <p:cNvSpPr txBox="1"/>
          <p:nvPr/>
        </p:nvSpPr>
        <p:spPr>
          <a:xfrm>
            <a:off x="5600333" y="3590729"/>
            <a:ext cx="1569660" cy="369332"/>
          </a:xfrm>
          <a:prstGeom prst="rect">
            <a:avLst/>
          </a:prstGeom>
          <a:noFill/>
        </p:spPr>
        <p:txBody>
          <a:bodyPr wrap="none" rtlCol="0">
            <a:spAutoFit/>
          </a:bodyPr>
          <a:lstStyle/>
          <a:p>
            <a:r>
              <a:rPr lang="en-GB" dirty="0"/>
              <a:t>Mrs Campbell</a:t>
            </a:r>
          </a:p>
        </p:txBody>
      </p:sp>
      <p:sp>
        <p:nvSpPr>
          <p:cNvPr id="17" name="TextBox 16">
            <a:extLst>
              <a:ext uri="{FF2B5EF4-FFF2-40B4-BE49-F238E27FC236}">
                <a16:creationId xmlns:a16="http://schemas.microsoft.com/office/drawing/2014/main" id="{D7C009A0-EA6A-4CE9-82DB-E80212C602E6}"/>
              </a:ext>
            </a:extLst>
          </p:cNvPr>
          <p:cNvSpPr txBox="1"/>
          <p:nvPr/>
        </p:nvSpPr>
        <p:spPr>
          <a:xfrm>
            <a:off x="2473727" y="5672031"/>
            <a:ext cx="1165704" cy="369332"/>
          </a:xfrm>
          <a:prstGeom prst="rect">
            <a:avLst/>
          </a:prstGeom>
          <a:noFill/>
        </p:spPr>
        <p:txBody>
          <a:bodyPr wrap="none" rtlCol="0">
            <a:spAutoFit/>
          </a:bodyPr>
          <a:lstStyle/>
          <a:p>
            <a:r>
              <a:rPr lang="en-GB" dirty="0"/>
              <a:t>Miss Ryan</a:t>
            </a:r>
          </a:p>
        </p:txBody>
      </p:sp>
      <p:sp>
        <p:nvSpPr>
          <p:cNvPr id="19" name="TextBox 18">
            <a:extLst>
              <a:ext uri="{FF2B5EF4-FFF2-40B4-BE49-F238E27FC236}">
                <a16:creationId xmlns:a16="http://schemas.microsoft.com/office/drawing/2014/main" id="{28B6EA9B-265D-44FF-814D-0CE7DBA485B7}"/>
              </a:ext>
            </a:extLst>
          </p:cNvPr>
          <p:cNvSpPr txBox="1"/>
          <p:nvPr/>
        </p:nvSpPr>
        <p:spPr>
          <a:xfrm>
            <a:off x="6923680" y="1258622"/>
            <a:ext cx="1112805" cy="369332"/>
          </a:xfrm>
          <a:prstGeom prst="rect">
            <a:avLst/>
          </a:prstGeom>
          <a:noFill/>
        </p:spPr>
        <p:txBody>
          <a:bodyPr wrap="none" rtlCol="0">
            <a:spAutoFit/>
          </a:bodyPr>
          <a:lstStyle/>
          <a:p>
            <a:r>
              <a:rPr lang="en-GB" dirty="0"/>
              <a:t>Leopards</a:t>
            </a:r>
          </a:p>
        </p:txBody>
      </p:sp>
      <p:sp>
        <p:nvSpPr>
          <p:cNvPr id="20" name="TextBox 19">
            <a:extLst>
              <a:ext uri="{FF2B5EF4-FFF2-40B4-BE49-F238E27FC236}">
                <a16:creationId xmlns:a16="http://schemas.microsoft.com/office/drawing/2014/main" id="{D5D865AC-88BB-40B7-A0BD-0F53917C34B7}"/>
              </a:ext>
            </a:extLst>
          </p:cNvPr>
          <p:cNvSpPr txBox="1"/>
          <p:nvPr/>
        </p:nvSpPr>
        <p:spPr>
          <a:xfrm>
            <a:off x="2167187" y="1258622"/>
            <a:ext cx="1151845" cy="369332"/>
          </a:xfrm>
          <a:prstGeom prst="rect">
            <a:avLst/>
          </a:prstGeom>
          <a:noFill/>
        </p:spPr>
        <p:txBody>
          <a:bodyPr wrap="square" rtlCol="0">
            <a:spAutoFit/>
          </a:bodyPr>
          <a:lstStyle/>
          <a:p>
            <a:r>
              <a:rPr lang="en-GB" dirty="0"/>
              <a:t>Jaguars</a:t>
            </a:r>
          </a:p>
        </p:txBody>
      </p:sp>
      <p:sp>
        <p:nvSpPr>
          <p:cNvPr id="23" name="TextBox 22">
            <a:extLst>
              <a:ext uri="{FF2B5EF4-FFF2-40B4-BE49-F238E27FC236}">
                <a16:creationId xmlns:a16="http://schemas.microsoft.com/office/drawing/2014/main" id="{3869B3AE-8DA1-436C-B124-4CBADDEA09DB}"/>
              </a:ext>
            </a:extLst>
          </p:cNvPr>
          <p:cNvSpPr txBox="1"/>
          <p:nvPr/>
        </p:nvSpPr>
        <p:spPr>
          <a:xfrm>
            <a:off x="4105634" y="3554304"/>
            <a:ext cx="1180131" cy="369332"/>
          </a:xfrm>
          <a:prstGeom prst="rect">
            <a:avLst/>
          </a:prstGeom>
          <a:noFill/>
        </p:spPr>
        <p:txBody>
          <a:bodyPr wrap="none" rtlCol="0">
            <a:spAutoFit/>
          </a:bodyPr>
          <a:lstStyle/>
          <a:p>
            <a:r>
              <a:rPr lang="en-GB" dirty="0"/>
              <a:t>Mrs Jones</a:t>
            </a:r>
          </a:p>
        </p:txBody>
      </p:sp>
      <p:pic>
        <p:nvPicPr>
          <p:cNvPr id="9" name="Picture 8">
            <a:extLst>
              <a:ext uri="{FF2B5EF4-FFF2-40B4-BE49-F238E27FC236}">
                <a16:creationId xmlns:a16="http://schemas.microsoft.com/office/drawing/2014/main" id="{5F2B89C8-23A4-4399-B056-E901C871AC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265" y="1820082"/>
            <a:ext cx="1333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73639BDD-11BC-4C13-A66E-B032309FE15F}"/>
              </a:ext>
            </a:extLst>
          </p:cNvPr>
          <p:cNvSpPr txBox="1"/>
          <p:nvPr/>
        </p:nvSpPr>
        <p:spPr>
          <a:xfrm>
            <a:off x="4246048" y="5699166"/>
            <a:ext cx="1189493" cy="369332"/>
          </a:xfrm>
          <a:prstGeom prst="rect">
            <a:avLst/>
          </a:prstGeom>
          <a:noFill/>
        </p:spPr>
        <p:txBody>
          <a:bodyPr wrap="none" rtlCol="0">
            <a:spAutoFit/>
          </a:bodyPr>
          <a:lstStyle/>
          <a:p>
            <a:r>
              <a:rPr lang="en-GB" dirty="0"/>
              <a:t>Mrs Rusby</a:t>
            </a:r>
          </a:p>
        </p:txBody>
      </p:sp>
      <p:sp>
        <p:nvSpPr>
          <p:cNvPr id="27" name="TextBox 26">
            <a:extLst>
              <a:ext uri="{FF2B5EF4-FFF2-40B4-BE49-F238E27FC236}">
                <a16:creationId xmlns:a16="http://schemas.microsoft.com/office/drawing/2014/main" id="{4295B84F-7A8B-4326-A6E2-B80E0FEB43E1}"/>
              </a:ext>
            </a:extLst>
          </p:cNvPr>
          <p:cNvSpPr txBox="1"/>
          <p:nvPr/>
        </p:nvSpPr>
        <p:spPr>
          <a:xfrm>
            <a:off x="2562583" y="3529536"/>
            <a:ext cx="1124026" cy="369332"/>
          </a:xfrm>
          <a:prstGeom prst="rect">
            <a:avLst/>
          </a:prstGeom>
          <a:noFill/>
        </p:spPr>
        <p:txBody>
          <a:bodyPr wrap="none" rtlCol="0">
            <a:spAutoFit/>
          </a:bodyPr>
          <a:lstStyle/>
          <a:p>
            <a:r>
              <a:rPr lang="en-GB" dirty="0"/>
              <a:t>Mr Heath</a:t>
            </a:r>
          </a:p>
        </p:txBody>
      </p:sp>
      <p:sp>
        <p:nvSpPr>
          <p:cNvPr id="28" name="TextBox 27">
            <a:extLst>
              <a:ext uri="{FF2B5EF4-FFF2-40B4-BE49-F238E27FC236}">
                <a16:creationId xmlns:a16="http://schemas.microsoft.com/office/drawing/2014/main" id="{7B2C3469-20AA-46A9-9DA0-B596747D29B0}"/>
              </a:ext>
            </a:extLst>
          </p:cNvPr>
          <p:cNvSpPr txBox="1"/>
          <p:nvPr/>
        </p:nvSpPr>
        <p:spPr>
          <a:xfrm>
            <a:off x="7508936" y="3585453"/>
            <a:ext cx="1055097" cy="369332"/>
          </a:xfrm>
          <a:prstGeom prst="rect">
            <a:avLst/>
          </a:prstGeom>
          <a:noFill/>
        </p:spPr>
        <p:txBody>
          <a:bodyPr wrap="none" rtlCol="0">
            <a:spAutoFit/>
          </a:bodyPr>
          <a:lstStyle/>
          <a:p>
            <a:r>
              <a:rPr lang="en-GB" dirty="0"/>
              <a:t>Mr Utley</a:t>
            </a:r>
          </a:p>
        </p:txBody>
      </p:sp>
      <p:pic>
        <p:nvPicPr>
          <p:cNvPr id="1038" name="Picture 14">
            <a:extLst>
              <a:ext uri="{FF2B5EF4-FFF2-40B4-BE49-F238E27FC236}">
                <a16:creationId xmlns:a16="http://schemas.microsoft.com/office/drawing/2014/main" id="{C777A934-E1A9-4DBB-930E-FAE2A9CC3A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3692" y="4087857"/>
            <a:ext cx="1225573" cy="1575737"/>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E56B0C7-A432-421E-A598-A93E9601B9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56867" y="4087857"/>
            <a:ext cx="1278674" cy="159834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F8D241B0-51DB-4755-B5A9-E2768616A7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601" y="1627954"/>
            <a:ext cx="1519140" cy="19531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78C2FEE1-2984-40A9-858B-58A55E3996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30949" y="1825983"/>
            <a:ext cx="1333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20E11879-4D09-44A2-89C0-A51B211694A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14753" y="1818877"/>
            <a:ext cx="1333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C8CFF897-ED1A-4AAE-A229-7F721A7DB2E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31353" y="1773757"/>
            <a:ext cx="1353554" cy="180473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CAEA756B-800A-4A34-B1E4-E6CEB402A96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42158" y="4036158"/>
            <a:ext cx="1333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556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a:t>
            </a:r>
          </a:p>
        </p:txBody>
      </p:sp>
      <p:sp>
        <p:nvSpPr>
          <p:cNvPr id="4" name="Slide Number Placeholder 3"/>
          <p:cNvSpPr>
            <a:spLocks noGrp="1"/>
          </p:cNvSpPr>
          <p:nvPr>
            <p:ph type="sldNum" sz="quarter" idx="12"/>
          </p:nvPr>
        </p:nvSpPr>
        <p:spPr/>
        <p:txBody>
          <a:bodyPr/>
          <a:lstStyle/>
          <a:p>
            <a:fld id="{E0ADC035-5DEE-4508-A650-86A1F5113585}" type="slidenum">
              <a:rPr lang="en-GB" smtClean="0"/>
              <a:t>5</a:t>
            </a:fld>
            <a:endParaRPr lang="en-GB"/>
          </a:p>
        </p:txBody>
      </p:sp>
      <p:sp>
        <p:nvSpPr>
          <p:cNvPr id="6" name="TextBox 5">
            <a:extLst>
              <a:ext uri="{FF2B5EF4-FFF2-40B4-BE49-F238E27FC236}">
                <a16:creationId xmlns:a16="http://schemas.microsoft.com/office/drawing/2014/main" id="{6DBCB7AA-AC41-4A1E-BB30-0D5EFD57516D}"/>
              </a:ext>
            </a:extLst>
          </p:cNvPr>
          <p:cNvSpPr txBox="1"/>
          <p:nvPr/>
        </p:nvSpPr>
        <p:spPr>
          <a:xfrm>
            <a:off x="485775" y="1609380"/>
            <a:ext cx="8172450" cy="4555093"/>
          </a:xfrm>
          <a:prstGeom prst="rect">
            <a:avLst/>
          </a:prstGeom>
          <a:noFill/>
        </p:spPr>
        <p:txBody>
          <a:bodyPr wrap="square">
            <a:spAutoFit/>
          </a:bodyPr>
          <a:lstStyle/>
          <a:p>
            <a:r>
              <a:rPr lang="en-GB" sz="1400" b="1" u="sng" dirty="0">
                <a:solidFill>
                  <a:srgbClr val="C00000"/>
                </a:solidFill>
                <a:effectLst/>
                <a:ea typeface="Times New Roman" panose="02020603050405020304" pitchFamily="18" charset="0"/>
              </a:rPr>
              <a:t>English</a:t>
            </a:r>
            <a:endParaRPr lang="en-GB" sz="1600" dirty="0">
              <a:solidFill>
                <a:srgbClr val="C00000"/>
              </a:solidFill>
              <a:effectLst/>
              <a:ea typeface="Times New Roman" panose="02020603050405020304" pitchFamily="18" charset="0"/>
            </a:endParaRPr>
          </a:p>
          <a:p>
            <a:r>
              <a:rPr lang="en-GB" sz="1400" b="1" dirty="0">
                <a:effectLst/>
                <a:ea typeface="Times New Roman" panose="02020603050405020304" pitchFamily="18" charset="0"/>
              </a:rPr>
              <a:t>Transcription</a:t>
            </a:r>
            <a:endParaRPr lang="en-GB" sz="1600" dirty="0">
              <a:effectLst/>
              <a:ea typeface="Times New Roman" panose="02020603050405020304" pitchFamily="18" charset="0"/>
            </a:endParaRPr>
          </a:p>
          <a:p>
            <a:r>
              <a:rPr lang="en-GB" sz="1400" dirty="0">
                <a:effectLst/>
                <a:ea typeface="Times New Roman" panose="02020603050405020304" pitchFamily="18" charset="0"/>
              </a:rPr>
              <a:t>During Autumn term, the children will be practising spelling and handwriting each day. In order to support the learning of spellings, all children have an individual Spelling Shed log in and are encouraged to go on their account to practise the Y3/4 common exception. We will send further information regarding spelling tests. </a:t>
            </a:r>
          </a:p>
          <a:p>
            <a:endParaRPr lang="en-GB" sz="1600" dirty="0">
              <a:effectLst/>
              <a:ea typeface="Times New Roman" panose="02020603050405020304" pitchFamily="18" charset="0"/>
            </a:endParaRPr>
          </a:p>
          <a:p>
            <a:r>
              <a:rPr lang="en-GB" sz="1400" b="1" dirty="0">
                <a:effectLst/>
                <a:ea typeface="Times New Roman" panose="02020603050405020304" pitchFamily="18" charset="0"/>
              </a:rPr>
              <a:t>Reading</a:t>
            </a:r>
            <a:endParaRPr lang="en-GB" sz="1600" dirty="0">
              <a:effectLst/>
              <a:ea typeface="Times New Roman" panose="02020603050405020304" pitchFamily="18" charset="0"/>
            </a:endParaRPr>
          </a:p>
          <a:p>
            <a:r>
              <a:rPr lang="en-GB" sz="1400" dirty="0">
                <a:effectLst/>
                <a:ea typeface="Times New Roman" panose="02020603050405020304" pitchFamily="18" charset="0"/>
              </a:rPr>
              <a:t>During Autumn term, the children will be recapping and refining their knowledge of a range of reading skills. They will be reading a variety of genres linked to their writing cycles; all with different contexts to broaden their understanding of different text types. </a:t>
            </a:r>
            <a:endParaRPr lang="en-GB" sz="1600" dirty="0">
              <a:effectLst/>
              <a:ea typeface="Times New Roman" panose="02020603050405020304" pitchFamily="18" charset="0"/>
            </a:endParaRPr>
          </a:p>
          <a:p>
            <a:r>
              <a:rPr lang="en-GB" sz="1400" dirty="0">
                <a:effectLst/>
                <a:ea typeface="Times New Roman" panose="02020603050405020304" pitchFamily="18" charset="0"/>
              </a:rPr>
              <a:t>The genres include:</a:t>
            </a:r>
            <a:r>
              <a:rPr lang="en-GB" sz="1600" dirty="0">
                <a:ea typeface="Times New Roman" panose="02020603050405020304" pitchFamily="18" charset="0"/>
              </a:rPr>
              <a:t> </a:t>
            </a:r>
            <a:r>
              <a:rPr lang="en-GB" sz="1400" dirty="0">
                <a:effectLst/>
                <a:ea typeface="Times New Roman" panose="02020603050405020304" pitchFamily="18" charset="0"/>
                <a:cs typeface="Times New Roman" panose="02020603050405020304" pitchFamily="18" charset="0"/>
              </a:rPr>
              <a:t>Biographies, Non-Chronological Reports, Persuasive Adverts, Playscript, Diaries, Narratives</a:t>
            </a:r>
          </a:p>
          <a:p>
            <a:endParaRPr lang="en-GB" sz="1600" dirty="0">
              <a:effectLst/>
              <a:ea typeface="Times New Roman" panose="02020603050405020304" pitchFamily="18" charset="0"/>
            </a:endParaRPr>
          </a:p>
          <a:p>
            <a:r>
              <a:rPr lang="en-GB" sz="1400" b="1" dirty="0">
                <a:effectLst/>
                <a:ea typeface="Times New Roman" panose="02020603050405020304" pitchFamily="18" charset="0"/>
              </a:rPr>
              <a:t>Writing</a:t>
            </a:r>
            <a:endParaRPr lang="en-GB" sz="1600" dirty="0">
              <a:effectLst/>
              <a:ea typeface="Times New Roman" panose="02020603050405020304" pitchFamily="18" charset="0"/>
            </a:endParaRPr>
          </a:p>
          <a:p>
            <a:r>
              <a:rPr lang="en-GB" sz="1400" dirty="0">
                <a:effectLst/>
                <a:ea typeface="Times New Roman" panose="02020603050405020304" pitchFamily="18" charset="0"/>
              </a:rPr>
              <a:t>During Autumn term, the children will produce a variety of writing, all with different purposes and audiences, which will be inspired by class novels or wider curriculum subjects.</a:t>
            </a:r>
            <a:endParaRPr lang="en-GB" sz="1600" dirty="0">
              <a:effectLst/>
              <a:ea typeface="Times New Roman" panose="02020603050405020304" pitchFamily="18" charset="0"/>
            </a:endParaRPr>
          </a:p>
          <a:p>
            <a:r>
              <a:rPr lang="en-GB" sz="1400" dirty="0">
                <a:effectLst/>
                <a:ea typeface="Times New Roman" panose="02020603050405020304" pitchFamily="18" charset="0"/>
              </a:rPr>
              <a:t>This will include:</a:t>
            </a:r>
            <a:r>
              <a:rPr lang="en-GB" sz="1600" dirty="0">
                <a:ea typeface="Times New Roman" panose="02020603050405020304" pitchFamily="18" charset="0"/>
              </a:rPr>
              <a:t>  </a:t>
            </a:r>
            <a:r>
              <a:rPr lang="en-GB" sz="1400" dirty="0">
                <a:effectLst/>
                <a:ea typeface="Times New Roman" panose="02020603050405020304" pitchFamily="18" charset="0"/>
                <a:cs typeface="Times New Roman" panose="02020603050405020304" pitchFamily="18" charset="0"/>
              </a:rPr>
              <a:t>Biographies, Non-Chronological Reports, Persuasive Adverts, Narratives, Diary Entry</a:t>
            </a:r>
            <a:endParaRPr lang="en-GB" sz="1600" dirty="0">
              <a:effectLst/>
              <a:ea typeface="Times New Roman" panose="02020603050405020304" pitchFamily="18" charset="0"/>
              <a:cs typeface="Times New Roman" panose="02020603050405020304" pitchFamily="18" charset="0"/>
            </a:endParaRPr>
          </a:p>
          <a:p>
            <a:endParaRPr lang="en-GB" sz="1600" dirty="0">
              <a:effectLst/>
              <a:ea typeface="Times New Roman" panose="02020603050405020304" pitchFamily="18" charset="0"/>
            </a:endParaRPr>
          </a:p>
        </p:txBody>
      </p:sp>
    </p:spTree>
    <p:extLst>
      <p:ext uri="{BB962C8B-B14F-4D97-AF65-F5344CB8AC3E}">
        <p14:creationId xmlns:p14="http://schemas.microsoft.com/office/powerpoint/2010/main" val="2466382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24827"/>
            <a:ext cx="6347713" cy="1320800"/>
          </a:xfrm>
        </p:spPr>
        <p:txBody>
          <a:bodyPr/>
          <a:lstStyle/>
          <a:p>
            <a:r>
              <a:rPr lang="en-GB" dirty="0"/>
              <a:t>Curriculum</a:t>
            </a:r>
          </a:p>
        </p:txBody>
      </p:sp>
      <p:sp>
        <p:nvSpPr>
          <p:cNvPr id="4" name="Slide Number Placeholder 3"/>
          <p:cNvSpPr>
            <a:spLocks noGrp="1"/>
          </p:cNvSpPr>
          <p:nvPr>
            <p:ph type="sldNum" sz="quarter" idx="12"/>
          </p:nvPr>
        </p:nvSpPr>
        <p:spPr/>
        <p:txBody>
          <a:bodyPr/>
          <a:lstStyle/>
          <a:p>
            <a:fld id="{E0ADC035-5DEE-4508-A650-86A1F5113585}" type="slidenum">
              <a:rPr lang="en-GB" smtClean="0"/>
              <a:t>6</a:t>
            </a:fld>
            <a:endParaRPr lang="en-GB"/>
          </a:p>
        </p:txBody>
      </p:sp>
      <p:sp>
        <p:nvSpPr>
          <p:cNvPr id="6" name="TextBox 5">
            <a:extLst>
              <a:ext uri="{FF2B5EF4-FFF2-40B4-BE49-F238E27FC236}">
                <a16:creationId xmlns:a16="http://schemas.microsoft.com/office/drawing/2014/main" id="{1EE93B92-6941-493B-ACA6-995E266E96DB}"/>
              </a:ext>
            </a:extLst>
          </p:cNvPr>
          <p:cNvSpPr txBox="1"/>
          <p:nvPr/>
        </p:nvSpPr>
        <p:spPr>
          <a:xfrm>
            <a:off x="449943" y="808454"/>
            <a:ext cx="8254786" cy="6124754"/>
          </a:xfrm>
          <a:prstGeom prst="rect">
            <a:avLst/>
          </a:prstGeom>
          <a:noFill/>
        </p:spPr>
        <p:txBody>
          <a:bodyPr wrap="square">
            <a:spAutoFit/>
          </a:bodyPr>
          <a:lstStyle/>
          <a:p>
            <a:r>
              <a:rPr lang="en-GB" sz="1400" b="1" u="sng" dirty="0">
                <a:solidFill>
                  <a:srgbClr val="C00000"/>
                </a:solidFill>
                <a:effectLst/>
                <a:ea typeface="Times New Roman" panose="02020603050405020304" pitchFamily="18" charset="0"/>
              </a:rPr>
              <a:t>Mathematics</a:t>
            </a:r>
            <a:endParaRPr lang="en-GB" sz="1400" dirty="0">
              <a:solidFill>
                <a:srgbClr val="C00000"/>
              </a:solidFill>
              <a:effectLst/>
              <a:ea typeface="Times New Roman" panose="02020603050405020304" pitchFamily="18" charset="0"/>
            </a:endParaRPr>
          </a:p>
          <a:p>
            <a:r>
              <a:rPr lang="en-GB" sz="1400" dirty="0">
                <a:effectLst/>
                <a:ea typeface="Times New Roman" panose="02020603050405020304" pitchFamily="18" charset="0"/>
                <a:cs typeface="Arial" panose="020B0604020202020204" pitchFamily="34" charset="0"/>
              </a:rPr>
              <a:t>During Autumn term, the children will be learning the following maths concepts: </a:t>
            </a:r>
          </a:p>
          <a:p>
            <a:endParaRPr lang="en-GB" sz="1400" dirty="0">
              <a:effectLst/>
              <a:ea typeface="Times New Roman" panose="02020603050405020304" pitchFamily="18" charset="0"/>
            </a:endParaRPr>
          </a:p>
          <a:p>
            <a:r>
              <a:rPr lang="en-GB" sz="1400" b="1" dirty="0">
                <a:effectLst/>
                <a:ea typeface="Times New Roman" panose="02020603050405020304" pitchFamily="18" charset="0"/>
                <a:cs typeface="Arial" panose="020B0604020202020204" pitchFamily="34" charset="0"/>
              </a:rPr>
              <a:t>Decimal Fractions</a:t>
            </a:r>
            <a:endParaRPr lang="en-GB" sz="1400" dirty="0">
              <a:effectLst/>
              <a:ea typeface="Times New Roman" panose="02020603050405020304" pitchFamily="18" charset="0"/>
            </a:endParaRPr>
          </a:p>
          <a:p>
            <a:r>
              <a:rPr lang="en-GB" sz="1400" dirty="0">
                <a:effectLst/>
                <a:ea typeface="Times New Roman" panose="02020603050405020304" pitchFamily="18" charset="0"/>
                <a:cs typeface="Arial" panose="020B0604020202020204" pitchFamily="34" charset="0"/>
              </a:rPr>
              <a:t>The children will learn to identify, describe, write and order tenths and hundredths as a decimal fraction. They will learn to round decimal numbers to the nearest whole and covert between metres and centimetres</a:t>
            </a:r>
            <a:r>
              <a:rPr lang="en-GB" sz="1400" dirty="0">
                <a:ea typeface="Times New Roman" panose="02020603050405020304" pitchFamily="18" charset="0"/>
                <a:cs typeface="Arial" panose="020B0604020202020204" pitchFamily="34" charset="0"/>
              </a:rPr>
              <a:t>. </a:t>
            </a:r>
            <a:endParaRPr lang="en-GB" sz="1400" dirty="0">
              <a:effectLst/>
              <a:ea typeface="Times New Roman" panose="02020603050405020304" pitchFamily="18" charset="0"/>
              <a:cs typeface="Arial" panose="020B0604020202020204" pitchFamily="34" charset="0"/>
            </a:endParaRPr>
          </a:p>
          <a:p>
            <a:endParaRPr lang="en-GB" sz="1400" dirty="0">
              <a:effectLst/>
              <a:ea typeface="Times New Roman" panose="02020603050405020304" pitchFamily="18" charset="0"/>
            </a:endParaRPr>
          </a:p>
          <a:p>
            <a:r>
              <a:rPr lang="en-GB" sz="1400" b="1" dirty="0">
                <a:effectLst/>
                <a:ea typeface="Times New Roman" panose="02020603050405020304" pitchFamily="18" charset="0"/>
                <a:cs typeface="Arial" panose="020B0604020202020204" pitchFamily="34" charset="0"/>
              </a:rPr>
              <a:t>Money</a:t>
            </a:r>
            <a:endParaRPr lang="en-GB" sz="1400" dirty="0">
              <a:effectLst/>
              <a:ea typeface="Times New Roman" panose="02020603050405020304" pitchFamily="18" charset="0"/>
            </a:endParaRPr>
          </a:p>
          <a:p>
            <a:r>
              <a:rPr lang="en-GB" sz="1400" dirty="0">
                <a:effectLst/>
                <a:ea typeface="Times New Roman" panose="02020603050405020304" pitchFamily="18" charset="0"/>
                <a:cs typeface="Arial" panose="020B0604020202020204" pitchFamily="34" charset="0"/>
              </a:rPr>
              <a:t>The children will be taught to:</a:t>
            </a:r>
          </a:p>
          <a:p>
            <a:r>
              <a:rPr lang="en-GB" sz="1400" dirty="0">
                <a:effectLst/>
                <a:ea typeface="Times New Roman" panose="02020603050405020304" pitchFamily="18" charset="0"/>
              </a:rPr>
              <a:t>Explain and represent whole pounds and pence as a quantity of money.</a:t>
            </a:r>
          </a:p>
          <a:p>
            <a:r>
              <a:rPr lang="en-GB" sz="1400" dirty="0">
                <a:effectLst/>
                <a:ea typeface="Times New Roman" panose="02020603050405020304" pitchFamily="18" charset="0"/>
              </a:rPr>
              <a:t>Compare amounts of money.</a:t>
            </a:r>
          </a:p>
          <a:p>
            <a:r>
              <a:rPr lang="en-GB" sz="1400" dirty="0">
                <a:effectLst/>
                <a:ea typeface="Times New Roman" panose="02020603050405020304" pitchFamily="18" charset="0"/>
              </a:rPr>
              <a:t>Convert quantities of money between pounds and pence. </a:t>
            </a:r>
          </a:p>
          <a:p>
            <a:r>
              <a:rPr lang="en-GB" sz="1400" dirty="0">
                <a:effectLst/>
                <a:ea typeface="Times New Roman" panose="02020603050405020304" pitchFamily="18" charset="0"/>
              </a:rPr>
              <a:t>Add and subtract amounts of money. </a:t>
            </a:r>
          </a:p>
          <a:p>
            <a:endParaRPr lang="en-GB" sz="1400" dirty="0">
              <a:effectLst/>
              <a:ea typeface="Times New Roman" panose="02020603050405020304" pitchFamily="18" charset="0"/>
            </a:endParaRPr>
          </a:p>
          <a:p>
            <a:r>
              <a:rPr lang="en-GB" sz="1400" b="1" dirty="0">
                <a:effectLst/>
                <a:ea typeface="Times New Roman" panose="02020603050405020304" pitchFamily="18" charset="0"/>
                <a:cs typeface="Arial" panose="020B0604020202020204" pitchFamily="34" charset="0"/>
              </a:rPr>
              <a:t>Negative Numbers</a:t>
            </a:r>
            <a:endParaRPr lang="en-GB" sz="1400" dirty="0">
              <a:effectLst/>
              <a:ea typeface="Times New Roman" panose="02020603050405020304" pitchFamily="18" charset="0"/>
            </a:endParaRPr>
          </a:p>
          <a:p>
            <a:r>
              <a:rPr lang="en-GB" sz="1400" dirty="0">
                <a:effectLst/>
                <a:ea typeface="Times New Roman" panose="02020603050405020304" pitchFamily="18" charset="0"/>
                <a:cs typeface="Arial" panose="020B0604020202020204" pitchFamily="34" charset="0"/>
              </a:rPr>
              <a:t>The children will be taught to:</a:t>
            </a:r>
          </a:p>
          <a:p>
            <a:r>
              <a:rPr lang="en-GB" sz="1400" dirty="0">
                <a:effectLst/>
                <a:ea typeface="Times New Roman" panose="02020603050405020304" pitchFamily="18" charset="0"/>
                <a:cs typeface="Arial" panose="020B0604020202020204" pitchFamily="34" charset="0"/>
              </a:rPr>
              <a:t>Interpret numbers greater than and less than zero in different contexts.</a:t>
            </a:r>
          </a:p>
          <a:p>
            <a:r>
              <a:rPr lang="en-GB" sz="1400" dirty="0">
                <a:effectLst/>
                <a:ea typeface="Times New Roman" panose="02020603050405020304" pitchFamily="18" charset="0"/>
                <a:cs typeface="Arial" panose="020B0604020202020204" pitchFamily="34" charset="0"/>
              </a:rPr>
              <a:t>Read and write negative numbers </a:t>
            </a:r>
          </a:p>
          <a:p>
            <a:r>
              <a:rPr lang="en-GB" sz="1400" dirty="0">
                <a:effectLst/>
                <a:ea typeface="Times New Roman" panose="02020603050405020304" pitchFamily="18" charset="0"/>
                <a:cs typeface="Arial" panose="020B0604020202020204" pitchFamily="34" charset="0"/>
              </a:rPr>
              <a:t>Place negative numbers on a number line</a:t>
            </a:r>
          </a:p>
          <a:p>
            <a:r>
              <a:rPr lang="en-GB" sz="1400" dirty="0">
                <a:effectLst/>
                <a:ea typeface="Times New Roman" panose="02020603050405020304" pitchFamily="18" charset="0"/>
                <a:cs typeface="Arial" panose="020B0604020202020204" pitchFamily="34" charset="0"/>
              </a:rPr>
              <a:t>Calculate intervals between positive and negative numbers. </a:t>
            </a:r>
          </a:p>
          <a:p>
            <a:r>
              <a:rPr lang="en-GB" sz="1400" dirty="0">
                <a:effectLst/>
                <a:ea typeface="Times New Roman" panose="02020603050405020304" pitchFamily="18" charset="0"/>
                <a:cs typeface="Arial" panose="020B0604020202020204" pitchFamily="34" charset="0"/>
              </a:rPr>
              <a:t> </a:t>
            </a:r>
            <a:endParaRPr lang="en-GB" sz="1400" dirty="0">
              <a:effectLst/>
              <a:ea typeface="Times New Roman" panose="02020603050405020304" pitchFamily="18" charset="0"/>
            </a:endParaRPr>
          </a:p>
          <a:p>
            <a:r>
              <a:rPr lang="en-GB" sz="1400" dirty="0">
                <a:effectLst/>
                <a:ea typeface="Times New Roman" panose="02020603050405020304" pitchFamily="18" charset="0"/>
                <a:cs typeface="Arial" panose="020B0604020202020204" pitchFamily="34" charset="0"/>
              </a:rPr>
              <a:t>The children will also continue to develop their arithmetic skills through daily 5 in 5, weekly arithmetic tests and </a:t>
            </a:r>
            <a:r>
              <a:rPr lang="en-GB" sz="1400" dirty="0" err="1">
                <a:effectLst/>
                <a:ea typeface="Times New Roman" panose="02020603050405020304" pitchFamily="18" charset="0"/>
                <a:cs typeface="Arial" panose="020B0604020202020204" pitchFamily="34" charset="0"/>
              </a:rPr>
              <a:t>TTRockstars</a:t>
            </a:r>
            <a:r>
              <a:rPr lang="en-GB" sz="1400" dirty="0">
                <a:effectLst/>
                <a:ea typeface="Times New Roman" panose="02020603050405020304" pitchFamily="18" charset="0"/>
                <a:cs typeface="Arial" panose="020B0604020202020204" pitchFamily="34" charset="0"/>
              </a:rPr>
              <a:t> challenges. </a:t>
            </a:r>
            <a:r>
              <a:rPr lang="en-GB" sz="1400" dirty="0">
                <a:ea typeface="Times New Roman" panose="02020603050405020304" pitchFamily="18" charset="0"/>
              </a:rPr>
              <a:t> </a:t>
            </a:r>
            <a:r>
              <a:rPr lang="en-GB" sz="1400" dirty="0">
                <a:effectLst/>
                <a:ea typeface="Times New Roman" panose="02020603050405020304" pitchFamily="18" charset="0"/>
                <a:cs typeface="Arial" panose="020B0604020202020204" pitchFamily="34" charset="0"/>
              </a:rPr>
              <a:t>Children should continue to enhance their recall of multiplication and division facts by accessing the </a:t>
            </a:r>
            <a:r>
              <a:rPr lang="en-GB" sz="1400" dirty="0" err="1">
                <a:effectLst/>
                <a:ea typeface="Times New Roman" panose="02020603050405020304" pitchFamily="18" charset="0"/>
                <a:cs typeface="Arial" panose="020B0604020202020204" pitchFamily="34" charset="0"/>
              </a:rPr>
              <a:t>TTRockstars</a:t>
            </a:r>
            <a:r>
              <a:rPr lang="en-GB" sz="1400" dirty="0">
                <a:effectLst/>
                <a:ea typeface="Times New Roman" panose="02020603050405020304" pitchFamily="18" charset="0"/>
                <a:cs typeface="Arial" panose="020B0604020202020204" pitchFamily="34" charset="0"/>
              </a:rPr>
              <a:t> website as part of their home learning. </a:t>
            </a:r>
            <a:endParaRPr lang="en-GB" sz="1400" dirty="0">
              <a:effectLst/>
              <a:ea typeface="Times New Roman" panose="02020603050405020304" pitchFamily="18" charset="0"/>
            </a:endParaRPr>
          </a:p>
          <a:p>
            <a:r>
              <a:rPr lang="en-GB" sz="1400" u="sng" dirty="0">
                <a:solidFill>
                  <a:srgbClr val="0563C1"/>
                </a:solidFill>
                <a:effectLst/>
                <a:ea typeface="Times New Roman" panose="02020603050405020304" pitchFamily="18" charset="0"/>
                <a:cs typeface="Arial" panose="020B0604020202020204" pitchFamily="34" charset="0"/>
                <a:hlinkClick r:id="rId2"/>
              </a:rPr>
              <a:t>www.ttrockstars.com</a:t>
            </a:r>
            <a:endParaRPr lang="en-GB" sz="1400" dirty="0"/>
          </a:p>
        </p:txBody>
      </p:sp>
    </p:spTree>
    <p:extLst>
      <p:ext uri="{BB962C8B-B14F-4D97-AF65-F5344CB8AC3E}">
        <p14:creationId xmlns:p14="http://schemas.microsoft.com/office/powerpoint/2010/main" val="3182068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a:t>
            </a:r>
          </a:p>
        </p:txBody>
      </p:sp>
      <p:sp>
        <p:nvSpPr>
          <p:cNvPr id="4" name="Slide Number Placeholder 3"/>
          <p:cNvSpPr>
            <a:spLocks noGrp="1"/>
          </p:cNvSpPr>
          <p:nvPr>
            <p:ph type="sldNum" sz="quarter" idx="12"/>
          </p:nvPr>
        </p:nvSpPr>
        <p:spPr/>
        <p:txBody>
          <a:bodyPr/>
          <a:lstStyle/>
          <a:p>
            <a:fld id="{E0ADC035-5DEE-4508-A650-86A1F5113585}" type="slidenum">
              <a:rPr lang="en-GB" smtClean="0"/>
              <a:t>7</a:t>
            </a:fld>
            <a:endParaRPr lang="en-GB"/>
          </a:p>
        </p:txBody>
      </p:sp>
      <p:sp>
        <p:nvSpPr>
          <p:cNvPr id="5" name="TextBox 4">
            <a:extLst>
              <a:ext uri="{FF2B5EF4-FFF2-40B4-BE49-F238E27FC236}">
                <a16:creationId xmlns:a16="http://schemas.microsoft.com/office/drawing/2014/main" id="{F2BA1241-D552-4A14-BA2E-E6A6C4DA5869}"/>
              </a:ext>
            </a:extLst>
          </p:cNvPr>
          <p:cNvSpPr txBox="1"/>
          <p:nvPr/>
        </p:nvSpPr>
        <p:spPr>
          <a:xfrm>
            <a:off x="609598" y="1402140"/>
            <a:ext cx="8191501" cy="4739759"/>
          </a:xfrm>
          <a:prstGeom prst="rect">
            <a:avLst/>
          </a:prstGeom>
          <a:noFill/>
        </p:spPr>
        <p:txBody>
          <a:bodyPr wrap="square">
            <a:spAutoFit/>
          </a:bodyPr>
          <a:lstStyle/>
          <a:p>
            <a:r>
              <a:rPr lang="en-GB" sz="1800" b="1" u="sng" dirty="0">
                <a:solidFill>
                  <a:srgbClr val="C00000"/>
                </a:solidFill>
                <a:effectLst/>
                <a:ea typeface="Times New Roman" panose="02020603050405020304" pitchFamily="18" charset="0"/>
              </a:rPr>
              <a:t>Science:</a:t>
            </a:r>
            <a:endParaRPr lang="en-GB" sz="2000" dirty="0">
              <a:solidFill>
                <a:srgbClr val="C00000"/>
              </a:solidFill>
              <a:effectLst/>
              <a:ea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Our science topic this half term is all about forces. Children will learn about the different types of forces and their effect on objects, carrying out experiments and investigations. In the second half term, the children will be learning about separating materials.</a:t>
            </a:r>
          </a:p>
          <a:p>
            <a:endParaRPr lang="en-GB" sz="1800" dirty="0">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                   </a:t>
            </a:r>
          </a:p>
          <a:p>
            <a:r>
              <a:rPr lang="en-GB" sz="1800" b="1" u="sng" dirty="0">
                <a:solidFill>
                  <a:srgbClr val="C00000"/>
                </a:solidFill>
                <a:effectLst/>
                <a:ea typeface="Times New Roman" panose="02020603050405020304" pitchFamily="18" charset="0"/>
              </a:rPr>
              <a:t>Wider Curriculum:</a:t>
            </a:r>
            <a:endParaRPr lang="en-GB" sz="1800" dirty="0">
              <a:solidFill>
                <a:srgbClr val="C00000"/>
              </a:solidFill>
              <a:effectLst/>
              <a:ea typeface="Times New Roman" panose="02020603050405020304" pitchFamily="18" charset="0"/>
            </a:endParaRPr>
          </a:p>
          <a:p>
            <a:r>
              <a:rPr lang="en-GB" sz="1800" b="1" dirty="0">
                <a:effectLst/>
                <a:ea typeface="Times New Roman" panose="02020603050405020304" pitchFamily="18" charset="0"/>
              </a:rPr>
              <a:t>Geography Project – Natural Disasters</a:t>
            </a:r>
          </a:p>
          <a:p>
            <a:endParaRPr lang="en-GB" sz="1800" dirty="0">
              <a:effectLst/>
              <a:ea typeface="Times New Roman" panose="02020603050405020304" pitchFamily="18" charset="0"/>
            </a:endParaRPr>
          </a:p>
          <a:p>
            <a:r>
              <a:rPr lang="en-GB" sz="1800" dirty="0">
                <a:effectLst/>
                <a:ea typeface="Times New Roman" panose="02020603050405020304" pitchFamily="18" charset="0"/>
              </a:rPr>
              <a:t>This half term, the children will be learning about Natural Disasters and Italy. In this topic, they will explore: </a:t>
            </a:r>
          </a:p>
          <a:p>
            <a:pPr marL="285750" indent="-285750">
              <a:buFontTx/>
              <a:buChar char="-"/>
            </a:pPr>
            <a:r>
              <a:rPr lang="en-GB" sz="1800" dirty="0">
                <a:effectLst/>
                <a:ea typeface="Times New Roman" panose="02020603050405020304" pitchFamily="18" charset="0"/>
              </a:rPr>
              <a:t>The locational geography of Italy</a:t>
            </a:r>
          </a:p>
          <a:p>
            <a:pPr marL="285750" indent="-285750">
              <a:buFontTx/>
              <a:buChar char="-"/>
            </a:pPr>
            <a:r>
              <a:rPr lang="en-GB" dirty="0">
                <a:ea typeface="Times New Roman" panose="02020603050405020304" pitchFamily="18" charset="0"/>
              </a:rPr>
              <a:t>Volcanoes within Italy </a:t>
            </a:r>
            <a:r>
              <a:rPr lang="en-GB" dirty="0" err="1">
                <a:ea typeface="Times New Roman" panose="02020603050405020304" pitchFamily="18" charset="0"/>
              </a:rPr>
              <a:t>e.g</a:t>
            </a:r>
            <a:r>
              <a:rPr lang="en-GB" dirty="0">
                <a:ea typeface="Times New Roman" panose="02020603050405020304" pitchFamily="18" charset="0"/>
              </a:rPr>
              <a:t> Mt Etna</a:t>
            </a:r>
          </a:p>
          <a:p>
            <a:pPr marL="285750" indent="-285750">
              <a:buFontTx/>
              <a:buChar char="-"/>
            </a:pPr>
            <a:r>
              <a:rPr lang="en-GB" dirty="0">
                <a:ea typeface="Times New Roman" panose="02020603050405020304" pitchFamily="18" charset="0"/>
              </a:rPr>
              <a:t>Structure of the Earth </a:t>
            </a:r>
          </a:p>
          <a:p>
            <a:pPr marL="285750" indent="-285750">
              <a:buFontTx/>
              <a:buChar char="-"/>
            </a:pPr>
            <a:r>
              <a:rPr lang="en-GB" sz="1800" dirty="0">
                <a:effectLst/>
                <a:ea typeface="Times New Roman" panose="02020603050405020304" pitchFamily="18" charset="0"/>
              </a:rPr>
              <a:t>How earthquakes, volcanoes and tsunamis occur and the effects of them</a:t>
            </a:r>
          </a:p>
          <a:p>
            <a:endParaRPr lang="en-GB" sz="1400" dirty="0">
              <a:effectLst/>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958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a:t>
            </a:r>
          </a:p>
        </p:txBody>
      </p:sp>
      <p:sp>
        <p:nvSpPr>
          <p:cNvPr id="4" name="Slide Number Placeholder 3"/>
          <p:cNvSpPr>
            <a:spLocks noGrp="1"/>
          </p:cNvSpPr>
          <p:nvPr>
            <p:ph type="sldNum" sz="quarter" idx="12"/>
          </p:nvPr>
        </p:nvSpPr>
        <p:spPr/>
        <p:txBody>
          <a:bodyPr/>
          <a:lstStyle/>
          <a:p>
            <a:fld id="{E0ADC035-5DEE-4508-A650-86A1F5113585}" type="slidenum">
              <a:rPr lang="en-GB" smtClean="0"/>
              <a:t>8</a:t>
            </a:fld>
            <a:endParaRPr lang="en-GB"/>
          </a:p>
        </p:txBody>
      </p:sp>
      <p:sp>
        <p:nvSpPr>
          <p:cNvPr id="5" name="TextBox 4">
            <a:extLst>
              <a:ext uri="{FF2B5EF4-FFF2-40B4-BE49-F238E27FC236}">
                <a16:creationId xmlns:a16="http://schemas.microsoft.com/office/drawing/2014/main" id="{F2BA1241-D552-4A14-BA2E-E6A6C4DA5869}"/>
              </a:ext>
            </a:extLst>
          </p:cNvPr>
          <p:cNvSpPr txBox="1"/>
          <p:nvPr/>
        </p:nvSpPr>
        <p:spPr>
          <a:xfrm>
            <a:off x="609598" y="1402140"/>
            <a:ext cx="8191501" cy="3970318"/>
          </a:xfrm>
          <a:prstGeom prst="rect">
            <a:avLst/>
          </a:prstGeom>
          <a:noFill/>
        </p:spPr>
        <p:txBody>
          <a:bodyPr wrap="square">
            <a:spAutoFit/>
          </a:bodyPr>
          <a:lstStyle/>
          <a:p>
            <a:r>
              <a:rPr lang="en-GB" sz="1800" b="1" u="sng" dirty="0">
                <a:solidFill>
                  <a:srgbClr val="C00000"/>
                </a:solidFill>
                <a:effectLst/>
                <a:ea typeface="Times New Roman" panose="02020603050405020304" pitchFamily="18" charset="0"/>
                <a:cs typeface="Times New Roman" panose="02020603050405020304" pitchFamily="18" charset="0"/>
              </a:rPr>
              <a:t>RE</a:t>
            </a:r>
            <a:endParaRPr lang="en-GB" sz="1800" dirty="0">
              <a:solidFill>
                <a:srgbClr val="C00000"/>
              </a:solidFill>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During this half term, the children will be looking at the </a:t>
            </a:r>
            <a:r>
              <a:rPr lang="en-GB" dirty="0">
                <a:ea typeface="Times New Roman" panose="02020603050405020304" pitchFamily="18" charset="0"/>
                <a:cs typeface="Times New Roman" panose="02020603050405020304" pitchFamily="18" charset="0"/>
              </a:rPr>
              <a:t>‘Early Islamic Civilisation’. </a:t>
            </a:r>
            <a:r>
              <a:rPr lang="en-GB" sz="1800" dirty="0">
                <a:effectLst/>
                <a:ea typeface="Times New Roman" panose="02020603050405020304" pitchFamily="18" charset="0"/>
                <a:cs typeface="Times New Roman" panose="02020603050405020304" pitchFamily="18" charset="0"/>
              </a:rPr>
              <a:t>The children will look at the following questions:</a:t>
            </a:r>
          </a:p>
          <a:p>
            <a:endParaRPr lang="en-GB" sz="1800" dirty="0">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 Who is Muhammed and how did he start Islam?</a:t>
            </a:r>
          </a:p>
          <a:p>
            <a:r>
              <a:rPr lang="en-GB" sz="1800" dirty="0">
                <a:effectLst/>
                <a:ea typeface="Times New Roman" panose="02020603050405020304" pitchFamily="18" charset="0"/>
                <a:cs typeface="Times New Roman" panose="02020603050405020304" pitchFamily="18" charset="0"/>
              </a:rPr>
              <a:t>- What were the four caliphs? What is a caliphate?</a:t>
            </a:r>
          </a:p>
          <a:p>
            <a:r>
              <a:rPr lang="en-GB" sz="1800" dirty="0">
                <a:effectLst/>
                <a:ea typeface="Times New Roman" panose="02020603050405020304" pitchFamily="18" charset="0"/>
                <a:cs typeface="Times New Roman" panose="02020603050405020304" pitchFamily="18" charset="0"/>
              </a:rPr>
              <a:t>- What are the two main groups of Muslims called?</a:t>
            </a:r>
          </a:p>
          <a:p>
            <a:r>
              <a:rPr lang="en-GB" sz="1800" dirty="0">
                <a:effectLst/>
                <a:ea typeface="Times New Roman" panose="02020603050405020304" pitchFamily="18" charset="0"/>
                <a:cs typeface="Times New Roman" panose="02020603050405020304" pitchFamily="18" charset="0"/>
              </a:rPr>
              <a:t>- Where had the Islamic Empire grown into?</a:t>
            </a:r>
          </a:p>
          <a:p>
            <a:r>
              <a:rPr lang="en-GB" sz="1800" dirty="0">
                <a:effectLst/>
                <a:ea typeface="Times New Roman" panose="02020603050405020304" pitchFamily="18" charset="0"/>
                <a:cs typeface="Times New Roman" panose="02020603050405020304" pitchFamily="18" charset="0"/>
              </a:rPr>
              <a:t>- Where is Baghdad? Why is it significant in early Islamic civilisation?</a:t>
            </a:r>
          </a:p>
          <a:p>
            <a:endParaRPr lang="en-GB" dirty="0">
              <a:ea typeface="Times New Roman" panose="02020603050405020304" pitchFamily="18" charset="0"/>
              <a:cs typeface="Times New Roman" panose="02020603050405020304" pitchFamily="18" charset="0"/>
            </a:endParaRPr>
          </a:p>
          <a:p>
            <a:r>
              <a:rPr lang="en-GB" sz="1800" b="1" u="sng" dirty="0">
                <a:solidFill>
                  <a:srgbClr val="C00000"/>
                </a:solidFill>
                <a:effectLst/>
                <a:ea typeface="Times New Roman" panose="02020603050405020304" pitchFamily="18" charset="0"/>
              </a:rPr>
              <a:t>PSHE</a:t>
            </a:r>
            <a:endParaRPr lang="en-GB" sz="1800" dirty="0">
              <a:solidFill>
                <a:srgbClr val="C00000"/>
              </a:solidFill>
              <a:effectLst/>
              <a:ea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During Autumn term, the children will be exploring the theme of ‘What decisions can we make with money?’</a:t>
            </a:r>
          </a:p>
          <a:p>
            <a:endParaRPr lang="en-GB" sz="1800" dirty="0">
              <a:effectLst/>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5698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a:t>
            </a:r>
          </a:p>
        </p:txBody>
      </p:sp>
      <p:sp>
        <p:nvSpPr>
          <p:cNvPr id="4" name="Slide Number Placeholder 3"/>
          <p:cNvSpPr>
            <a:spLocks noGrp="1"/>
          </p:cNvSpPr>
          <p:nvPr>
            <p:ph type="sldNum" sz="quarter" idx="12"/>
          </p:nvPr>
        </p:nvSpPr>
        <p:spPr/>
        <p:txBody>
          <a:bodyPr/>
          <a:lstStyle/>
          <a:p>
            <a:fld id="{E0ADC035-5DEE-4508-A650-86A1F5113585}" type="slidenum">
              <a:rPr lang="en-GB" smtClean="0"/>
              <a:t>9</a:t>
            </a:fld>
            <a:endParaRPr lang="en-GB"/>
          </a:p>
        </p:txBody>
      </p:sp>
      <p:sp>
        <p:nvSpPr>
          <p:cNvPr id="5" name="TextBox 4">
            <a:extLst>
              <a:ext uri="{FF2B5EF4-FFF2-40B4-BE49-F238E27FC236}">
                <a16:creationId xmlns:a16="http://schemas.microsoft.com/office/drawing/2014/main" id="{F2BA1241-D552-4A14-BA2E-E6A6C4DA5869}"/>
              </a:ext>
            </a:extLst>
          </p:cNvPr>
          <p:cNvSpPr txBox="1"/>
          <p:nvPr/>
        </p:nvSpPr>
        <p:spPr>
          <a:xfrm>
            <a:off x="609599" y="1720840"/>
            <a:ext cx="8191501" cy="4247317"/>
          </a:xfrm>
          <a:prstGeom prst="rect">
            <a:avLst/>
          </a:prstGeom>
          <a:noFill/>
        </p:spPr>
        <p:txBody>
          <a:bodyPr wrap="square">
            <a:spAutoFit/>
          </a:bodyPr>
          <a:lstStyle/>
          <a:p>
            <a:r>
              <a:rPr lang="en-GB" sz="1800" b="1" u="sng" dirty="0">
                <a:solidFill>
                  <a:srgbClr val="C00000"/>
                </a:solidFill>
                <a:effectLst/>
                <a:ea typeface="Times New Roman" panose="02020603050405020304" pitchFamily="18" charset="0"/>
                <a:cs typeface="Times New Roman" panose="02020603050405020304" pitchFamily="18" charset="0"/>
              </a:rPr>
              <a:t>PE</a:t>
            </a:r>
            <a:endParaRPr lang="en-GB" sz="1800" dirty="0">
              <a:solidFill>
                <a:srgbClr val="C00000"/>
              </a:solidFill>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Each week, the children will take part in PE. </a:t>
            </a:r>
          </a:p>
          <a:p>
            <a:r>
              <a:rPr lang="en-GB" sz="1800" dirty="0">
                <a:effectLst/>
                <a:ea typeface="Times New Roman" panose="02020603050405020304" pitchFamily="18" charset="0"/>
                <a:cs typeface="Times New Roman" panose="02020603050405020304" pitchFamily="18" charset="0"/>
              </a:rPr>
              <a:t> </a:t>
            </a:r>
          </a:p>
          <a:p>
            <a:r>
              <a:rPr lang="en-GB" sz="1800" dirty="0">
                <a:effectLst/>
                <a:ea typeface="Times New Roman" panose="02020603050405020304" pitchFamily="18" charset="0"/>
                <a:cs typeface="Times New Roman" panose="02020603050405020304" pitchFamily="18" charset="0"/>
              </a:rPr>
              <a:t>Children should come wearing their PE kit on their PE day. </a:t>
            </a:r>
            <a:r>
              <a:rPr lang="en-GB" dirty="0">
                <a:ea typeface="Times New Roman" panose="02020603050405020304" pitchFamily="18" charset="0"/>
                <a:cs typeface="Times New Roman" panose="02020603050405020304" pitchFamily="18" charset="0"/>
              </a:rPr>
              <a:t>This includes: black short/jogging bottoms, white-shirt, trainers, plain dark jumper/hoody. </a:t>
            </a:r>
          </a:p>
          <a:p>
            <a:endParaRPr lang="en-GB" sz="1800" dirty="0">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PE days are as follows: </a:t>
            </a:r>
          </a:p>
          <a:p>
            <a:r>
              <a:rPr lang="en-GB" sz="1800" dirty="0">
                <a:effectLst/>
                <a:ea typeface="Times New Roman" panose="02020603050405020304" pitchFamily="18" charset="0"/>
                <a:cs typeface="Times New Roman" panose="02020603050405020304" pitchFamily="18" charset="0"/>
              </a:rPr>
              <a:t> </a:t>
            </a:r>
          </a:p>
          <a:p>
            <a:r>
              <a:rPr lang="en-GB" dirty="0">
                <a:ea typeface="Times New Roman" panose="02020603050405020304" pitchFamily="18" charset="0"/>
                <a:cs typeface="Times New Roman" panose="02020603050405020304" pitchFamily="18" charset="0"/>
              </a:rPr>
              <a:t>Jaguars</a:t>
            </a:r>
            <a:r>
              <a:rPr lang="en-GB" sz="1800" dirty="0">
                <a:effectLst/>
                <a:ea typeface="Times New Roman" panose="02020603050405020304" pitchFamily="18" charset="0"/>
                <a:cs typeface="Times New Roman" panose="02020603050405020304" pitchFamily="18" charset="0"/>
              </a:rPr>
              <a:t>– Friday afternoons</a:t>
            </a:r>
          </a:p>
          <a:p>
            <a:r>
              <a:rPr lang="en-GB" sz="1800" dirty="0">
                <a:effectLst/>
                <a:ea typeface="Times New Roman" panose="02020603050405020304" pitchFamily="18" charset="0"/>
                <a:cs typeface="Times New Roman" panose="02020603050405020304" pitchFamily="18" charset="0"/>
              </a:rPr>
              <a:t>Leopards– Friday afternoons</a:t>
            </a:r>
          </a:p>
          <a:p>
            <a:endParaRPr lang="en-GB" dirty="0">
              <a:ea typeface="Times New Roman" panose="02020603050405020304" pitchFamily="18" charset="0"/>
              <a:cs typeface="Times New Roman" panose="02020603050405020304" pitchFamily="18" charset="0"/>
            </a:endParaRPr>
          </a:p>
          <a:p>
            <a:endParaRPr lang="en-GB" sz="1800" dirty="0">
              <a:effectLst/>
              <a:ea typeface="Times New Roman" panose="02020603050405020304" pitchFamily="18" charset="0"/>
              <a:cs typeface="Times New Roman" panose="02020603050405020304" pitchFamily="18" charset="0"/>
            </a:endParaRPr>
          </a:p>
          <a:p>
            <a:r>
              <a:rPr lang="en-GB" sz="1800" dirty="0">
                <a:effectLst/>
                <a:ea typeface="Times New Roman" panose="02020603050405020304" pitchFamily="18" charset="0"/>
                <a:cs typeface="Times New Roman" panose="02020603050405020304" pitchFamily="18" charset="0"/>
              </a:rPr>
              <a:t> </a:t>
            </a:r>
          </a:p>
          <a:p>
            <a:r>
              <a:rPr lang="en-GB" sz="1800" dirty="0">
                <a:effectLst/>
                <a:ea typeface="Times New Roman" panose="02020603050405020304" pitchFamily="18" charset="0"/>
              </a:rPr>
              <a:t>If, for some reason, the PE day changes one week, a text will go out to inform parents</a:t>
            </a:r>
            <a:r>
              <a:rPr lang="en-GB" sz="1800" dirty="0">
                <a:effectLst/>
                <a:latin typeface="Times New Roman" panose="02020603050405020304" pitchFamily="18" charset="0"/>
                <a:ea typeface="Times New Roman" panose="02020603050405020304" pitchFamily="18" charset="0"/>
              </a:rPr>
              <a:t>. </a:t>
            </a:r>
            <a:endParaRPr lang="en-GB" sz="1800" dirty="0">
              <a:effectLst/>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3858271"/>
      </p:ext>
    </p:extLst>
  </p:cSld>
  <p:clrMapOvr>
    <a:masterClrMapping/>
  </p:clrMapOvr>
</p:sld>
</file>

<file path=ppt/theme/theme1.xml><?xml version="1.0" encoding="utf-8"?>
<a:theme xmlns:a="http://schemas.openxmlformats.org/drawingml/2006/main" name="Facet">
  <a:themeElements>
    <a:clrScheme name="Custom 7">
      <a:dk1>
        <a:sysClr val="windowText" lastClr="000000"/>
      </a:dk1>
      <a:lt1>
        <a:sysClr val="window" lastClr="FFFFFF"/>
      </a:lt1>
      <a:dk2>
        <a:srgbClr val="212121"/>
      </a:dk2>
      <a:lt2>
        <a:srgbClr val="CDD0D1"/>
      </a:lt2>
      <a:accent1>
        <a:srgbClr val="BF0000"/>
      </a:accent1>
      <a:accent2>
        <a:srgbClr val="FFC000"/>
      </a:accent2>
      <a:accent3>
        <a:srgbClr val="EAAC35"/>
      </a:accent3>
      <a:accent4>
        <a:srgbClr val="9BAF68"/>
      </a:accent4>
      <a:accent5>
        <a:srgbClr val="68B9A6"/>
      </a:accent5>
      <a:accent6>
        <a:srgbClr val="50B1D4"/>
      </a:accent6>
      <a:hlink>
        <a:srgbClr val="E46416"/>
      </a:hlink>
      <a:folHlink>
        <a:srgbClr val="EE934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15905</TotalTime>
  <Words>935</Words>
  <Application>Microsoft Office PowerPoint</Application>
  <PresentationFormat>On-screen Show (4:3)</PresentationFormat>
  <Paragraphs>145</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Comic Sans MS</vt:lpstr>
      <vt:lpstr>Times New Roman</vt:lpstr>
      <vt:lpstr>Trebuchet MS</vt:lpstr>
      <vt:lpstr>Wingdings 3</vt:lpstr>
      <vt:lpstr>Facet</vt:lpstr>
      <vt:lpstr>Penistone St John’s CE Primary School</vt:lpstr>
      <vt:lpstr>PowerPoint Presentation</vt:lpstr>
      <vt:lpstr>Main Priorities 24-25</vt:lpstr>
      <vt:lpstr>Meet the Team</vt:lpstr>
      <vt:lpstr>Curriculum</vt:lpstr>
      <vt:lpstr>Curriculum</vt:lpstr>
      <vt:lpstr>Curriculum</vt:lpstr>
      <vt:lpstr>Curriculum</vt:lpstr>
      <vt:lpstr>Curriculum</vt:lpstr>
      <vt:lpstr>Curriculum</vt:lpstr>
      <vt:lpstr>Timetable: Jaguars</vt:lpstr>
      <vt:lpstr>Timetable: Leopards</vt:lpstr>
      <vt:lpstr>Trips and visits:</vt:lpstr>
      <vt:lpstr>Communication</vt:lpstr>
    </vt:vector>
  </TitlesOfParts>
  <Company>East Riding of Yorkshire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Primary School</dc:title>
  <dc:creator>Administrator</dc:creator>
  <cp:lastModifiedBy>Holly Wainwright</cp:lastModifiedBy>
  <cp:revision>238</cp:revision>
  <cp:lastPrinted>2024-07-16T12:53:00Z</cp:lastPrinted>
  <dcterms:created xsi:type="dcterms:W3CDTF">2019-05-28T10:05:39Z</dcterms:created>
  <dcterms:modified xsi:type="dcterms:W3CDTF">2025-09-12T13:59:41Z</dcterms:modified>
</cp:coreProperties>
</file>