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9" r:id="rId3"/>
    <p:sldId id="257" r:id="rId4"/>
    <p:sldId id="258" r:id="rId5"/>
    <p:sldId id="260" r:id="rId6"/>
    <p:sldId id="262" r:id="rId7"/>
    <p:sldId id="261" r:id="rId8"/>
    <p:sldId id="263" r:id="rId9"/>
    <p:sldId id="264" r:id="rId10"/>
    <p:sldId id="268" r:id="rId11"/>
    <p:sldId id="267" r:id="rId12"/>
    <p:sldId id="266" r:id="rId13"/>
    <p:sldId id="265"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3" d="100"/>
          <a:sy n="113" d="100"/>
        </p:scale>
        <p:origin x="45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9/4/2025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9/4/2025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9/4/2025</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2.gif"/><Relationship Id="rId7" Type="http://schemas.openxmlformats.org/officeDocument/2006/relationships/image" Target="../media/image10.JP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12046" t="25025" r="12330" b="12143"/>
          <a:stretch/>
        </p:blipFill>
        <p:spPr>
          <a:xfrm>
            <a:off x="4563761" y="3204516"/>
            <a:ext cx="7447007" cy="348030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4682" y="288324"/>
            <a:ext cx="2363469" cy="2916192"/>
          </a:xfrm>
          <a:prstGeom prst="rect">
            <a:avLst/>
          </a:prstGeom>
        </p:spPr>
      </p:pic>
      <p:pic>
        <p:nvPicPr>
          <p:cNvPr id="8" name="Picture 7"/>
          <p:cNvPicPr>
            <a:picLocks noChangeAspect="1"/>
          </p:cNvPicPr>
          <p:nvPr/>
        </p:nvPicPr>
        <p:blipFill rotWithShape="1">
          <a:blip r:embed="rId4"/>
          <a:srcRect l="12838" t="26787" r="50405" b="19039"/>
          <a:stretch/>
        </p:blipFill>
        <p:spPr>
          <a:xfrm>
            <a:off x="82378" y="90617"/>
            <a:ext cx="4481383" cy="3715265"/>
          </a:xfrm>
          <a:prstGeom prst="rect">
            <a:avLst/>
          </a:prstGeom>
        </p:spPr>
      </p:pic>
      <p:sp>
        <p:nvSpPr>
          <p:cNvPr id="9" name="Rectangle 8"/>
          <p:cNvSpPr/>
          <p:nvPr/>
        </p:nvSpPr>
        <p:spPr>
          <a:xfrm>
            <a:off x="4780465" y="1097346"/>
            <a:ext cx="4756431"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17</a:t>
            </a:r>
            <a:r>
              <a:rPr lang="en-US" sz="5400" b="1" baseline="30000" dirty="0">
                <a:ln w="22225">
                  <a:solidFill>
                    <a:schemeClr val="accent2"/>
                  </a:solidFill>
                  <a:prstDash val="solid"/>
                </a:ln>
                <a:solidFill>
                  <a:schemeClr val="accent2">
                    <a:lumMod val="40000"/>
                    <a:lumOff val="60000"/>
                  </a:schemeClr>
                </a:solidFill>
              </a:rPr>
              <a:t>th</a:t>
            </a:r>
            <a:r>
              <a:rPr lang="en-US" sz="5400" b="1" cap="none" spc="0" dirty="0">
                <a:ln w="22225">
                  <a:solidFill>
                    <a:schemeClr val="accent2"/>
                  </a:solidFill>
                  <a:prstDash val="solid"/>
                </a:ln>
                <a:solidFill>
                  <a:schemeClr val="accent2">
                    <a:lumMod val="40000"/>
                    <a:lumOff val="60000"/>
                  </a:schemeClr>
                </a:solidFill>
                <a:effectLst/>
              </a:rPr>
              <a:t> – 19</a:t>
            </a:r>
            <a:r>
              <a:rPr lang="en-US" sz="5400" b="1" baseline="30000" dirty="0">
                <a:ln w="22225">
                  <a:solidFill>
                    <a:schemeClr val="accent2"/>
                  </a:solidFill>
                  <a:prstDash val="solid"/>
                </a:ln>
                <a:solidFill>
                  <a:schemeClr val="accent2">
                    <a:lumMod val="40000"/>
                    <a:lumOff val="60000"/>
                  </a:schemeClr>
                </a:solidFill>
              </a:rPr>
              <a:t>th</a:t>
            </a:r>
            <a:r>
              <a:rPr lang="en-US" sz="5400" b="1" cap="none" spc="0" dirty="0">
                <a:ln w="22225">
                  <a:solidFill>
                    <a:schemeClr val="accent2"/>
                  </a:solidFill>
                  <a:prstDash val="solid"/>
                </a:ln>
                <a:solidFill>
                  <a:schemeClr val="accent2">
                    <a:lumMod val="40000"/>
                    <a:lumOff val="60000"/>
                  </a:schemeClr>
                </a:solidFill>
                <a:effectLst/>
              </a:rPr>
              <a:t> Sep</a:t>
            </a:r>
          </a:p>
        </p:txBody>
      </p:sp>
    </p:spTree>
    <p:extLst>
      <p:ext uri="{BB962C8B-B14F-4D97-AF65-F5344CB8AC3E}">
        <p14:creationId xmlns:p14="http://schemas.microsoft.com/office/powerpoint/2010/main" val="33817473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4F7C26-7D1C-48FE-84AC-003B84B7CC1A}"/>
              </a:ext>
            </a:extLst>
          </p:cNvPr>
          <p:cNvSpPr>
            <a:spLocks noGrp="1"/>
          </p:cNvSpPr>
          <p:nvPr>
            <p:ph idx="1"/>
          </p:nvPr>
        </p:nvSpPr>
        <p:spPr>
          <a:xfrm>
            <a:off x="457200" y="241300"/>
            <a:ext cx="10312400" cy="5918200"/>
          </a:xfrm>
        </p:spPr>
        <p:txBody>
          <a:bodyPr>
            <a:normAutofit lnSpcReduction="10000"/>
          </a:bodyPr>
          <a:lstStyle/>
          <a:p>
            <a:pPr>
              <a:spcAft>
                <a:spcPts val="0"/>
              </a:spcAft>
            </a:pPr>
            <a:endParaRPr lang="en-GB" kern="1400" dirty="0">
              <a:ea typeface="Times New Roman" panose="02020603050405020304" pitchFamily="18" charset="0"/>
            </a:endParaRPr>
          </a:p>
          <a:p>
            <a:pPr>
              <a:spcAft>
                <a:spcPts val="0"/>
              </a:spcAft>
            </a:pPr>
            <a:r>
              <a:rPr lang="en-US" sz="3200" b="1" u="sng" kern="1400" dirty="0">
                <a:solidFill>
                  <a:schemeClr val="tx1"/>
                </a:solidFill>
                <a:ea typeface="Times New Roman" panose="02020603050405020304" pitchFamily="18" charset="0"/>
              </a:rPr>
              <a:t>Medication:</a:t>
            </a:r>
            <a:r>
              <a:rPr lang="en-US" sz="3200" kern="1400" dirty="0">
                <a:solidFill>
                  <a:schemeClr val="tx1"/>
                </a:solidFill>
                <a:ea typeface="Times New Roman" panose="02020603050405020304" pitchFamily="18" charset="0"/>
              </a:rPr>
              <a:t> Everyone has completed a medical or dietary requirement form.  </a:t>
            </a:r>
          </a:p>
          <a:p>
            <a:pPr>
              <a:spcAft>
                <a:spcPts val="0"/>
              </a:spcAft>
            </a:pPr>
            <a:r>
              <a:rPr lang="en-US" sz="3200" kern="1400" dirty="0">
                <a:solidFill>
                  <a:schemeClr val="tx1"/>
                </a:solidFill>
                <a:ea typeface="Times New Roman" panose="02020603050405020304" pitchFamily="18" charset="0"/>
              </a:rPr>
              <a:t>Any current medication must be brought to school in a bag or box clearly marked with your child’s name, the name of their doctor and the required dosage. Please ensure that the usual pharmacy label is still attached. You will need to complete a medical form from the Local Authority to give us permission for this medicine to be administered by us. These are available in the office or on our website. Bring it in advance to the office if you can.</a:t>
            </a:r>
            <a:endParaRPr lang="en-GB" sz="3200" kern="1400" dirty="0">
              <a:solidFill>
                <a:schemeClr val="tx1"/>
              </a:solidFill>
              <a:ea typeface="Times New Roman" panose="02020603050405020304" pitchFamily="18" charset="0"/>
            </a:endParaRPr>
          </a:p>
          <a:p>
            <a:endParaRPr lang="en-GB" dirty="0"/>
          </a:p>
        </p:txBody>
      </p:sp>
    </p:spTree>
    <p:extLst>
      <p:ext uri="{BB962C8B-B14F-4D97-AF65-F5344CB8AC3E}">
        <p14:creationId xmlns:p14="http://schemas.microsoft.com/office/powerpoint/2010/main" val="3648016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91887" y="125281"/>
            <a:ext cx="3344185"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Souvenirs</a:t>
            </a:r>
          </a:p>
        </p:txBody>
      </p:sp>
      <p:sp>
        <p:nvSpPr>
          <p:cNvPr id="6" name="Rectangle 5"/>
          <p:cNvSpPr/>
          <p:nvPr/>
        </p:nvSpPr>
        <p:spPr>
          <a:xfrm>
            <a:off x="152400" y="5479393"/>
            <a:ext cx="11887200" cy="830997"/>
          </a:xfrm>
          <a:prstGeom prst="rect">
            <a:avLst/>
          </a:prstGeom>
          <a:noFill/>
        </p:spPr>
        <p:txBody>
          <a:bodyPr wrap="square" lIns="91440" tIns="45720" rIns="91440" bIns="45720">
            <a:spAutoFit/>
          </a:bodyPr>
          <a:lstStyle/>
          <a:p>
            <a:pPr algn="ctr"/>
            <a:r>
              <a:rPr lang="en-US" sz="2400" dirty="0">
                <a:ln w="0"/>
                <a:effectLst>
                  <a:outerShdw blurRad="38100" dist="19050" dir="2700000" algn="tl" rotWithShape="0">
                    <a:schemeClr val="dk1">
                      <a:alpha val="40000"/>
                    </a:schemeClr>
                  </a:outerShdw>
                </a:effectLst>
              </a:rPr>
              <a:t>Office (Mrs Holley) has sent an email with details for you to choose and pay for what you want (by 11</a:t>
            </a:r>
            <a:r>
              <a:rPr lang="en-US" sz="2400" baseline="30000" dirty="0">
                <a:ln w="0"/>
                <a:effectLst>
                  <a:outerShdw blurRad="38100" dist="19050" dir="2700000" algn="tl" rotWithShape="0">
                    <a:schemeClr val="dk1">
                      <a:alpha val="40000"/>
                    </a:schemeClr>
                  </a:outerShdw>
                </a:effectLst>
              </a:rPr>
              <a:t>th</a:t>
            </a:r>
            <a:r>
              <a:rPr lang="en-US" sz="2400" dirty="0">
                <a:ln w="0"/>
                <a:effectLst>
                  <a:outerShdw blurRad="38100" dist="19050" dir="2700000" algn="tl" rotWithShape="0">
                    <a:schemeClr val="dk1">
                      <a:alpha val="40000"/>
                    </a:schemeClr>
                  </a:outerShdw>
                </a:effectLst>
              </a:rPr>
              <a:t> Sep). The order will be given out when we get back</a:t>
            </a:r>
            <a:endParaRPr lang="en-US" sz="2400" b="1" u="sng" dirty="0">
              <a:ln w="0"/>
              <a:effectLst>
                <a:outerShdw blurRad="38100" dist="19050" dir="2700000" algn="tl" rotWithShape="0">
                  <a:schemeClr val="dk1">
                    <a:alpha val="40000"/>
                  </a:schemeClr>
                </a:outerShdw>
              </a:effectLst>
            </a:endParaRPr>
          </a:p>
        </p:txBody>
      </p:sp>
      <p:pic>
        <p:nvPicPr>
          <p:cNvPr id="4" name="Picture 3">
            <a:extLst>
              <a:ext uri="{FF2B5EF4-FFF2-40B4-BE49-F238E27FC236}">
                <a16:creationId xmlns:a16="http://schemas.microsoft.com/office/drawing/2014/main" id="{9995F28E-7F86-4619-A33D-2D50ADF412A7}"/>
              </a:ext>
            </a:extLst>
          </p:cNvPr>
          <p:cNvPicPr>
            <a:picLocks noChangeAspect="1"/>
          </p:cNvPicPr>
          <p:nvPr/>
        </p:nvPicPr>
        <p:blipFill>
          <a:blip r:embed="rId2"/>
          <a:stretch>
            <a:fillRect/>
          </a:stretch>
        </p:blipFill>
        <p:spPr>
          <a:xfrm>
            <a:off x="206050" y="1850881"/>
            <a:ext cx="11852669" cy="2348585"/>
          </a:xfrm>
          <a:prstGeom prst="rect">
            <a:avLst/>
          </a:prstGeom>
        </p:spPr>
      </p:pic>
    </p:spTree>
    <p:extLst>
      <p:ext uri="{BB962C8B-B14F-4D97-AF65-F5344CB8AC3E}">
        <p14:creationId xmlns:p14="http://schemas.microsoft.com/office/powerpoint/2010/main" val="311467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0628" y="172995"/>
            <a:ext cx="2363469" cy="2916192"/>
          </a:xfrm>
          <a:prstGeom prst="rect">
            <a:avLst/>
          </a:prstGeom>
        </p:spPr>
      </p:pic>
      <p:pic>
        <p:nvPicPr>
          <p:cNvPr id="2" name="Picture 1"/>
          <p:cNvPicPr>
            <a:picLocks noChangeAspect="1"/>
          </p:cNvPicPr>
          <p:nvPr/>
        </p:nvPicPr>
        <p:blipFill rotWithShape="1">
          <a:blip r:embed="rId3"/>
          <a:srcRect l="24730" t="30150" r="27162" b="11111"/>
          <a:stretch/>
        </p:blipFill>
        <p:spPr>
          <a:xfrm>
            <a:off x="238897" y="238897"/>
            <a:ext cx="9231687" cy="6340305"/>
          </a:xfrm>
          <a:prstGeom prst="rect">
            <a:avLst/>
          </a:prstGeom>
        </p:spPr>
      </p:pic>
      <p:sp>
        <p:nvSpPr>
          <p:cNvPr id="3" name="Rectangle 2"/>
          <p:cNvSpPr/>
          <p:nvPr/>
        </p:nvSpPr>
        <p:spPr>
          <a:xfrm>
            <a:off x="9785947" y="3568697"/>
            <a:ext cx="2188150" cy="1477328"/>
          </a:xfrm>
          <a:prstGeom prst="rect">
            <a:avLst/>
          </a:prstGeom>
          <a:noFill/>
        </p:spPr>
        <p:txBody>
          <a:bodyPr wrap="square" lIns="91440" tIns="45720" rIns="91440" bIns="45720">
            <a:spAutoFit/>
          </a:bodyPr>
          <a:lstStyle/>
          <a:p>
            <a:pPr algn="ctr"/>
            <a:r>
              <a:rPr lang="en-US" sz="3000" b="1" cap="none" spc="0" dirty="0">
                <a:ln w="22225">
                  <a:solidFill>
                    <a:schemeClr val="accent2"/>
                  </a:solidFill>
                  <a:prstDash val="solid"/>
                </a:ln>
                <a:solidFill>
                  <a:schemeClr val="accent2">
                    <a:lumMod val="40000"/>
                    <a:lumOff val="60000"/>
                  </a:schemeClr>
                </a:solidFill>
                <a:effectLst/>
              </a:rPr>
              <a:t>Any other general questions?</a:t>
            </a:r>
          </a:p>
        </p:txBody>
      </p:sp>
    </p:spTree>
    <p:extLst>
      <p:ext uri="{BB962C8B-B14F-4D97-AF65-F5344CB8AC3E}">
        <p14:creationId xmlns:p14="http://schemas.microsoft.com/office/powerpoint/2010/main" val="166192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0628" y="172995"/>
            <a:ext cx="2363469" cy="2916192"/>
          </a:xfrm>
          <a:prstGeom prst="rect">
            <a:avLst/>
          </a:prstGeom>
        </p:spPr>
      </p:pic>
      <p:sp>
        <p:nvSpPr>
          <p:cNvPr id="5" name="Rectangle 4"/>
          <p:cNvSpPr/>
          <p:nvPr/>
        </p:nvSpPr>
        <p:spPr>
          <a:xfrm>
            <a:off x="684212" y="637054"/>
            <a:ext cx="8325526" cy="3108543"/>
          </a:xfrm>
          <a:prstGeom prst="rect">
            <a:avLst/>
          </a:prstGeom>
        </p:spPr>
        <p:txBody>
          <a:bodyPr wrap="square">
            <a:spAutoFit/>
          </a:bodyPr>
          <a:lstStyle/>
          <a:p>
            <a:r>
              <a:rPr lang="en-GB" sz="2800" dirty="0"/>
              <a:t>If there is anything that is concerning you or your child about the trip, please talk to us so that we can put everyone's minds at rest. </a:t>
            </a:r>
          </a:p>
          <a:p>
            <a:endParaRPr lang="en-GB" sz="2800" dirty="0"/>
          </a:p>
          <a:p>
            <a:r>
              <a:rPr lang="en-GB" sz="2800" dirty="0"/>
              <a:t>Please let us know of anything you think may affect your child when they are away from home.</a:t>
            </a:r>
          </a:p>
        </p:txBody>
      </p:sp>
    </p:spTree>
    <p:extLst>
      <p:ext uri="{BB962C8B-B14F-4D97-AF65-F5344CB8AC3E}">
        <p14:creationId xmlns:p14="http://schemas.microsoft.com/office/powerpoint/2010/main" val="3553695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13208" t="13119" r="13827" b="9127"/>
          <a:stretch/>
        </p:blipFill>
        <p:spPr>
          <a:xfrm>
            <a:off x="461317" y="82379"/>
            <a:ext cx="8863915" cy="5313114"/>
          </a:xfrm>
          <a:prstGeom prst="rect">
            <a:avLst/>
          </a:prstGeom>
        </p:spPr>
      </p:pic>
      <p:sp>
        <p:nvSpPr>
          <p:cNvPr id="5" name="Rectangle 4"/>
          <p:cNvSpPr/>
          <p:nvPr/>
        </p:nvSpPr>
        <p:spPr>
          <a:xfrm>
            <a:off x="82378" y="5461396"/>
            <a:ext cx="12109622" cy="1677382"/>
          </a:xfrm>
          <a:prstGeom prst="rect">
            <a:avLst/>
          </a:prstGeom>
          <a:noFill/>
        </p:spPr>
        <p:txBody>
          <a:bodyPr wrap="square" lIns="91440" tIns="45720" rIns="91440" bIns="45720">
            <a:spAutoFit/>
          </a:bodyPr>
          <a:lstStyle/>
          <a:p>
            <a:pPr algn="ctr"/>
            <a:r>
              <a:rPr lang="en-US" sz="2500" b="1" u="sng" dirty="0"/>
              <a:t>Times.</a:t>
            </a:r>
            <a:r>
              <a:rPr lang="en-US" sz="2500" b="1" dirty="0"/>
              <a:t> </a:t>
            </a:r>
            <a:r>
              <a:rPr lang="en-US" sz="2500" dirty="0"/>
              <a:t>On 17</a:t>
            </a:r>
            <a:r>
              <a:rPr lang="en-US" sz="2500" baseline="30000" dirty="0"/>
              <a:t>th</a:t>
            </a:r>
            <a:r>
              <a:rPr lang="en-US" sz="2500" dirty="0"/>
              <a:t> Sep, please arrange to have your child in school by 8.30 am as we intend on leaving at 9:00 am. </a:t>
            </a:r>
          </a:p>
          <a:p>
            <a:pPr algn="ctr"/>
            <a:r>
              <a:rPr lang="en-US" sz="2500" dirty="0"/>
              <a:t>We plan to be back for 3:30pm on Friday 19</a:t>
            </a:r>
            <a:r>
              <a:rPr lang="en-US" sz="2500" baseline="30000" dirty="0"/>
              <a:t>th</a:t>
            </a:r>
            <a:r>
              <a:rPr lang="en-US" sz="2500" dirty="0"/>
              <a:t> Sep.</a:t>
            </a:r>
            <a:endParaRPr lang="en-GB" sz="2500" dirty="0"/>
          </a:p>
          <a:p>
            <a:pPr algn="ctr"/>
            <a:endParaRPr lang="en-US" sz="2800" dirty="0">
              <a:ln w="0"/>
              <a:effectLst>
                <a:outerShdw blurRad="38100" dist="19050" dir="2700000" algn="tl" rotWithShape="0">
                  <a:schemeClr val="dk1">
                    <a:alpha val="40000"/>
                  </a:schemeClr>
                </a:outerShdw>
              </a:effectLs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9483" y="395416"/>
            <a:ext cx="2036322" cy="2512538"/>
          </a:xfrm>
          <a:prstGeom prst="rect">
            <a:avLst/>
          </a:prstGeom>
        </p:spPr>
      </p:pic>
      <p:sp>
        <p:nvSpPr>
          <p:cNvPr id="7" name="Rectangle 6"/>
          <p:cNvSpPr/>
          <p:nvPr/>
        </p:nvSpPr>
        <p:spPr>
          <a:xfrm>
            <a:off x="872461" y="4874447"/>
            <a:ext cx="3790155" cy="369332"/>
          </a:xfrm>
          <a:prstGeom prst="rect">
            <a:avLst/>
          </a:prstGeom>
        </p:spPr>
        <p:txBody>
          <a:bodyPr wrap="square">
            <a:spAutoFit/>
          </a:bodyPr>
          <a:lstStyle/>
          <a:p>
            <a:pPr algn="ctr"/>
            <a:r>
              <a:rPr lang="en-US" dirty="0">
                <a:ln w="0"/>
                <a:solidFill>
                  <a:schemeClr val="bg1"/>
                </a:solidFill>
                <a:effectLst>
                  <a:outerShdw blurRad="38100" dist="19050" dir="2700000" algn="tl" rotWithShape="0">
                    <a:schemeClr val="dk1">
                      <a:alpha val="40000"/>
                    </a:schemeClr>
                  </a:outerShdw>
                </a:effectLst>
              </a:rPr>
              <a:t>Penistone              1 hour 20 mins  </a:t>
            </a:r>
          </a:p>
        </p:txBody>
      </p:sp>
    </p:spTree>
    <p:extLst>
      <p:ext uri="{BB962C8B-B14F-4D97-AF65-F5344CB8AC3E}">
        <p14:creationId xmlns:p14="http://schemas.microsoft.com/office/powerpoint/2010/main" val="2114412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2027" y="0"/>
            <a:ext cx="11004957" cy="6678751"/>
          </a:xfrm>
          <a:prstGeom prst="rect">
            <a:avLst/>
          </a:prstGeom>
        </p:spPr>
        <p:txBody>
          <a:bodyPr wrap="square">
            <a:spAutoFit/>
          </a:bodyPr>
          <a:lstStyle/>
          <a:p>
            <a:pPr>
              <a:buFont typeface="Arial" panose="020B0604020202020204" pitchFamily="34" charset="0"/>
              <a:buChar char="•"/>
            </a:pPr>
            <a:endParaRPr lang="en-GB" dirty="0">
              <a:latin typeface="VAGRoundedStd"/>
            </a:endParaRPr>
          </a:p>
          <a:p>
            <a:r>
              <a:rPr lang="en-GB" sz="2200" dirty="0"/>
              <a:t>Children have really busy days at Robinwood with activities starting at 9.00am and finishing at 8.20pm, lights out at 9:20pm. </a:t>
            </a:r>
          </a:p>
          <a:p>
            <a:endParaRPr lang="en-GB" sz="2200" dirty="0"/>
          </a:p>
          <a:p>
            <a:r>
              <a:rPr lang="en-GB" sz="2200" dirty="0"/>
              <a:t>In a 3 day course we typically pack in 15 different activity sessions</a:t>
            </a:r>
          </a:p>
          <a:p>
            <a:endParaRPr lang="en-GB" sz="2200" dirty="0">
              <a:latin typeface="VAGRoundedStd"/>
            </a:endParaRPr>
          </a:p>
          <a:p>
            <a:r>
              <a:rPr lang="en-GB" sz="2200" dirty="0"/>
              <a:t>Throughout their time at </a:t>
            </a:r>
            <a:r>
              <a:rPr lang="en-GB" sz="2200" dirty="0" err="1"/>
              <a:t>Robinwood</a:t>
            </a:r>
            <a:r>
              <a:rPr lang="en-GB" sz="2200" dirty="0"/>
              <a:t>, children:</a:t>
            </a:r>
          </a:p>
          <a:p>
            <a:pPr marL="285750" indent="-285750">
              <a:buFont typeface="Arial" panose="020B0604020202020204" pitchFamily="34" charset="0"/>
              <a:buChar char="•"/>
            </a:pPr>
            <a:r>
              <a:rPr lang="en-GB" sz="2200" dirty="0"/>
              <a:t>challenge themselves to overcome fears</a:t>
            </a:r>
          </a:p>
          <a:p>
            <a:pPr marL="285750" indent="-285750">
              <a:buFont typeface="Arial" panose="020B0604020202020204" pitchFamily="34" charset="0"/>
              <a:buChar char="•"/>
            </a:pPr>
            <a:r>
              <a:rPr lang="en-GB" sz="2200" dirty="0"/>
              <a:t>improve their listening skills</a:t>
            </a:r>
          </a:p>
          <a:p>
            <a:pPr marL="285750" indent="-285750">
              <a:buFont typeface="Arial" panose="020B0604020202020204" pitchFamily="34" charset="0"/>
              <a:buChar char="•"/>
            </a:pPr>
            <a:r>
              <a:rPr lang="en-GB" sz="2200" dirty="0"/>
              <a:t>take on leadership roles</a:t>
            </a:r>
          </a:p>
          <a:p>
            <a:pPr marL="285750" indent="-285750">
              <a:buFont typeface="Arial" panose="020B0604020202020204" pitchFamily="34" charset="0"/>
              <a:buChar char="•"/>
            </a:pPr>
            <a:r>
              <a:rPr lang="en-GB" sz="2200" dirty="0"/>
              <a:t>become more confident speaking out in a group</a:t>
            </a:r>
          </a:p>
          <a:p>
            <a:pPr marL="285750" indent="-285750">
              <a:buFont typeface="Arial" panose="020B0604020202020204" pitchFamily="34" charset="0"/>
              <a:buChar char="•"/>
            </a:pPr>
            <a:r>
              <a:rPr lang="en-GB" sz="2200" dirty="0"/>
              <a:t>support others in challenging situations</a:t>
            </a:r>
          </a:p>
          <a:p>
            <a:pPr marL="285750" indent="-285750">
              <a:buFont typeface="Arial" panose="020B0604020202020204" pitchFamily="34" charset="0"/>
              <a:buChar char="•"/>
            </a:pPr>
            <a:r>
              <a:rPr lang="en-GB" sz="2200" dirty="0"/>
              <a:t>become great team members and help their group work more as a team</a:t>
            </a:r>
          </a:p>
          <a:p>
            <a:pPr marL="285750" indent="-285750">
              <a:buFont typeface="Arial" panose="020B0604020202020204" pitchFamily="34" charset="0"/>
              <a:buChar char="•"/>
            </a:pPr>
            <a:r>
              <a:rPr lang="en-GB" sz="2200" dirty="0"/>
              <a:t>work successfully with children they would not normally work with</a:t>
            </a:r>
          </a:p>
          <a:p>
            <a:pPr marL="285750" indent="-285750">
              <a:buFont typeface="Arial" panose="020B0604020202020204" pitchFamily="34" charset="0"/>
              <a:buChar char="•"/>
            </a:pPr>
            <a:r>
              <a:rPr lang="en-GB" sz="2200" dirty="0"/>
              <a:t>become more aware of the needs of others</a:t>
            </a:r>
          </a:p>
          <a:p>
            <a:pPr marL="285750" indent="-285750">
              <a:buFont typeface="Arial" panose="020B0604020202020204" pitchFamily="34" charset="0"/>
              <a:buChar char="•"/>
            </a:pPr>
            <a:r>
              <a:rPr lang="en-GB" sz="2200" dirty="0"/>
              <a:t>improve their problem solving skills</a:t>
            </a:r>
          </a:p>
          <a:p>
            <a:pPr marL="285750" indent="-285750">
              <a:buFont typeface="Arial" panose="020B0604020202020204" pitchFamily="34" charset="0"/>
              <a:buChar char="•"/>
            </a:pPr>
            <a:r>
              <a:rPr lang="en-GB" sz="2200" dirty="0"/>
              <a:t>develop new skills</a:t>
            </a:r>
          </a:p>
          <a:p>
            <a:pPr marL="285750" indent="-285750">
              <a:buFont typeface="Arial" panose="020B0604020202020204" pitchFamily="34" charset="0"/>
              <a:buChar char="•"/>
            </a:pPr>
            <a:r>
              <a:rPr lang="en-GB" sz="2200" dirty="0"/>
              <a:t>overcome physical challenges</a:t>
            </a:r>
          </a:p>
          <a:p>
            <a:endParaRPr lang="en-GB" dirty="0"/>
          </a:p>
          <a:p>
            <a:pPr>
              <a:buFont typeface="Arial" panose="020B0604020202020204" pitchFamily="34" charset="0"/>
              <a:buChar char="•"/>
            </a:pPr>
            <a:endParaRPr lang="en-GB" b="0" i="0" dirty="0">
              <a:effectLst/>
              <a:latin typeface="VAGRoundedStd"/>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2963" y="963827"/>
            <a:ext cx="2363469" cy="291619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995091">
            <a:off x="9465040" y="4339538"/>
            <a:ext cx="2539313" cy="1904485"/>
          </a:xfrm>
          <a:prstGeom prst="rect">
            <a:avLst/>
          </a:prstGeom>
        </p:spPr>
      </p:pic>
    </p:spTree>
    <p:extLst>
      <p:ext uri="{BB962C8B-B14F-4D97-AF65-F5344CB8AC3E}">
        <p14:creationId xmlns:p14="http://schemas.microsoft.com/office/powerpoint/2010/main" val="2795700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31756" t="26607" r="15267" b="28725"/>
          <a:stretch/>
        </p:blipFill>
        <p:spPr>
          <a:xfrm>
            <a:off x="2481024" y="390800"/>
            <a:ext cx="8371960" cy="3970638"/>
          </a:xfrm>
          <a:prstGeom prst="rect">
            <a:avLst/>
          </a:prstGeom>
        </p:spPr>
      </p:pic>
      <p:pic>
        <p:nvPicPr>
          <p:cNvPr id="5" name="Content Placeholder 3"/>
          <p:cNvPicPr>
            <a:picLocks noChangeAspect="1"/>
          </p:cNvPicPr>
          <p:nvPr/>
        </p:nvPicPr>
        <p:blipFill rotWithShape="1">
          <a:blip r:embed="rId2"/>
          <a:srcRect l="12687" t="27647" r="73889" b="59723"/>
          <a:stretch/>
        </p:blipFill>
        <p:spPr>
          <a:xfrm>
            <a:off x="75500" y="172995"/>
            <a:ext cx="2357307" cy="124753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0628" y="172995"/>
            <a:ext cx="2363469" cy="2916192"/>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8883" t="16412" r="34676" b="17967"/>
          <a:stretch/>
        </p:blipFill>
        <p:spPr>
          <a:xfrm rot="6037684">
            <a:off x="9558426" y="3842056"/>
            <a:ext cx="2347510" cy="2487827"/>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9216" t="1775" r="12238" b="-1831"/>
          <a:stretch/>
        </p:blipFill>
        <p:spPr>
          <a:xfrm rot="5761328">
            <a:off x="4793334" y="3895957"/>
            <a:ext cx="2715334" cy="2601394"/>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180707">
            <a:off x="172354" y="3125333"/>
            <a:ext cx="3106324" cy="2329742"/>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2352645" y="3935927"/>
            <a:ext cx="3066780" cy="2300085"/>
          </a:xfrm>
          <a:prstGeom prst="rect">
            <a:avLst/>
          </a:prstGeom>
        </p:spPr>
      </p:pic>
      <p:pic>
        <p:nvPicPr>
          <p:cNvPr id="11" name="Content Placeholder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7076275" y="4065696"/>
            <a:ext cx="2845411" cy="2134058"/>
          </a:xfrm>
          <a:prstGeom prst="rect">
            <a:avLst/>
          </a:prstGeom>
        </p:spPr>
      </p:pic>
    </p:spTree>
    <p:extLst>
      <p:ext uri="{BB962C8B-B14F-4D97-AF65-F5344CB8AC3E}">
        <p14:creationId xmlns:p14="http://schemas.microsoft.com/office/powerpoint/2010/main" val="582220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403654"/>
            <a:ext cx="8460259" cy="7078861"/>
          </a:xfrm>
          <a:prstGeom prst="rect">
            <a:avLst/>
          </a:prstGeom>
        </p:spPr>
        <p:txBody>
          <a:bodyPr wrap="square">
            <a:spAutoFit/>
          </a:bodyPr>
          <a:lstStyle/>
          <a:p>
            <a:r>
              <a:rPr lang="en-GB" sz="2000" dirty="0"/>
              <a:t>Each activity group has the same group leader for all 15 activity sessions. Robinwood group leaders are able to tailor your course to develop the key qualities that you feel are most important for your group and for each individual child in your group. Group leaders spend around 30 hours, over 3 days, with their group. </a:t>
            </a:r>
          </a:p>
          <a:p>
            <a:endParaRPr lang="en-GB" sz="2000" dirty="0"/>
          </a:p>
          <a:p>
            <a:r>
              <a:rPr lang="en-GB" sz="2000" dirty="0"/>
              <a:t>Within this time, they get to know the children so well, that they can work to develop each child as an individual, helping them to gain the most possible from their </a:t>
            </a:r>
            <a:r>
              <a:rPr lang="en-GB" sz="2000" dirty="0" err="1"/>
              <a:t>Robinwood</a:t>
            </a:r>
            <a:r>
              <a:rPr lang="en-GB" sz="2000" dirty="0"/>
              <a:t> experience. Teachers have grouped the children to get the best experience. Each group will have at least 1 member of staff from St John’s.</a:t>
            </a:r>
          </a:p>
          <a:p>
            <a:endParaRPr lang="en-GB" sz="2000" dirty="0"/>
          </a:p>
          <a:p>
            <a:r>
              <a:rPr lang="en-GB" sz="2000" dirty="0"/>
              <a:t>Staff attending</a:t>
            </a:r>
          </a:p>
          <a:p>
            <a:r>
              <a:rPr lang="en-GB" sz="2000" dirty="0"/>
              <a:t>Miss Wainwright (Group leader), Mrs Campbell, </a:t>
            </a:r>
            <a:r>
              <a:rPr lang="en-GB" sz="2000"/>
              <a:t>Miss Coldwell, </a:t>
            </a:r>
            <a:r>
              <a:rPr lang="en-GB" sz="2000" dirty="0"/>
              <a:t>Mr Heath, Mr Utley, Miss Plant and Mrs Holley. </a:t>
            </a:r>
          </a:p>
          <a:p>
            <a:endParaRPr lang="en-GB" sz="2000" dirty="0"/>
          </a:p>
          <a:p>
            <a:r>
              <a:rPr lang="en-GB" sz="2000" dirty="0"/>
              <a:t>They will be in a group with a familiar adult, some groups will have two St John’s staff members with it.   </a:t>
            </a:r>
          </a:p>
          <a:p>
            <a:r>
              <a:rPr lang="en-GB" sz="2000" dirty="0"/>
              <a:t> </a:t>
            </a:r>
          </a:p>
          <a:p>
            <a:endParaRPr lang="en-GB" sz="2000" dirty="0"/>
          </a:p>
          <a:p>
            <a:endParaRPr lang="en-GB" dirty="0"/>
          </a:p>
          <a:p>
            <a:endParaRPr lang="en-GB" dirty="0"/>
          </a:p>
          <a:p>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8440" y="152075"/>
            <a:ext cx="2363469" cy="2916192"/>
          </a:xfrm>
          <a:prstGeom prst="rect">
            <a:avLst/>
          </a:prstGeom>
        </p:spPr>
      </p:pic>
      <p:pic>
        <p:nvPicPr>
          <p:cNvPr id="1026" name="Picture 2" descr="8a51e40b-a944-4446-a1e7-1f408c07d0c8@GBRP1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561433">
            <a:off x="8625135" y="3572563"/>
            <a:ext cx="3550078" cy="2662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8898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1428" y="1779374"/>
            <a:ext cx="2363469" cy="2916192"/>
          </a:xfrm>
          <a:prstGeom prst="rect">
            <a:avLst/>
          </a:prstGeom>
        </p:spPr>
      </p:pic>
      <p:sp>
        <p:nvSpPr>
          <p:cNvPr id="5" name="Rectangle 4"/>
          <p:cNvSpPr/>
          <p:nvPr/>
        </p:nvSpPr>
        <p:spPr>
          <a:xfrm>
            <a:off x="271848" y="82379"/>
            <a:ext cx="11318790" cy="7478970"/>
          </a:xfrm>
          <a:prstGeom prst="rect">
            <a:avLst/>
          </a:prstGeom>
        </p:spPr>
        <p:txBody>
          <a:bodyPr wrap="square">
            <a:spAutoFit/>
          </a:bodyPr>
          <a:lstStyle/>
          <a:p>
            <a:r>
              <a:rPr lang="en-GB" sz="2400" dirty="0"/>
              <a:t>After we have input all the information from your medical/dietary forms we will be informed of the dormitories we have been allocated </a:t>
            </a:r>
          </a:p>
          <a:p>
            <a:endParaRPr lang="en-GB" sz="2400" dirty="0"/>
          </a:p>
          <a:p>
            <a:r>
              <a:rPr lang="en-GB" sz="2400" dirty="0"/>
              <a:t>• Dormitories are heated, have toilets and call buttons for emergencies </a:t>
            </a:r>
          </a:p>
          <a:p>
            <a:endParaRPr lang="en-GB" sz="2400" dirty="0"/>
          </a:p>
          <a:p>
            <a:r>
              <a:rPr lang="en-GB" sz="2400" dirty="0"/>
              <a:t>• There are separate dormitories for boys and girls </a:t>
            </a:r>
          </a:p>
          <a:p>
            <a:endParaRPr lang="en-GB" sz="2400" dirty="0"/>
          </a:p>
          <a:p>
            <a:r>
              <a:rPr lang="en-GB" sz="2400" dirty="0"/>
              <a:t>• Dormitories sleep 4 – 12 children in bunk beds </a:t>
            </a:r>
          </a:p>
          <a:p>
            <a:endParaRPr lang="en-GB" sz="2400" dirty="0"/>
          </a:p>
          <a:p>
            <a:r>
              <a:rPr lang="en-GB" sz="2400" dirty="0"/>
              <a:t>• All the bedding is provided</a:t>
            </a:r>
          </a:p>
          <a:p>
            <a:endParaRPr lang="en-GB" sz="2400" dirty="0"/>
          </a:p>
          <a:p>
            <a:pPr marL="342900" indent="-342900">
              <a:buFont typeface="Arial" panose="020B0604020202020204" pitchFamily="34" charset="0"/>
              <a:buChar char="•"/>
            </a:pPr>
            <a:r>
              <a:rPr lang="en-GB" sz="2400" dirty="0"/>
              <a:t>Staff bedrooms on the same corridor </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Teachers will allocate dormitories </a:t>
            </a:r>
          </a:p>
          <a:p>
            <a:endParaRPr lang="en-GB" sz="2400" dirty="0"/>
          </a:p>
          <a:p>
            <a:r>
              <a:rPr lang="en-GB" sz="2400" dirty="0"/>
              <a:t>• Night shift on duty throughout the night and is in constant contact with group leader</a:t>
            </a:r>
          </a:p>
          <a:p>
            <a:endParaRPr lang="en-GB" sz="2400" dirty="0"/>
          </a:p>
          <a:p>
            <a:endParaRPr lang="en-GB" sz="2400" dirty="0"/>
          </a:p>
          <a:p>
            <a:endParaRPr lang="en-GB" sz="2400" dirty="0"/>
          </a:p>
        </p:txBody>
      </p:sp>
    </p:spTree>
    <p:extLst>
      <p:ext uri="{BB962C8B-B14F-4D97-AF65-F5344CB8AC3E}">
        <p14:creationId xmlns:p14="http://schemas.microsoft.com/office/powerpoint/2010/main" val="2479278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4027" y="243279"/>
            <a:ext cx="1952958" cy="2409679"/>
          </a:xfrm>
          <a:prstGeom prst="rect">
            <a:avLst/>
          </a:prstGeom>
        </p:spPr>
      </p:pic>
      <p:sp>
        <p:nvSpPr>
          <p:cNvPr id="5" name="Rectangle 4"/>
          <p:cNvSpPr/>
          <p:nvPr/>
        </p:nvSpPr>
        <p:spPr>
          <a:xfrm>
            <a:off x="616401" y="172995"/>
            <a:ext cx="9819503" cy="5570756"/>
          </a:xfrm>
          <a:prstGeom prst="rect">
            <a:avLst/>
          </a:prstGeom>
        </p:spPr>
        <p:txBody>
          <a:bodyPr wrap="square">
            <a:spAutoFit/>
          </a:bodyPr>
          <a:lstStyle/>
          <a:p>
            <a:pPr algn="ctr"/>
            <a:r>
              <a:rPr lang="en-GB" sz="4000" b="1" dirty="0"/>
              <a:t>FOOD</a:t>
            </a:r>
          </a:p>
          <a:p>
            <a:endParaRPr lang="en-GB" sz="2800" dirty="0"/>
          </a:p>
          <a:p>
            <a:r>
              <a:rPr lang="en-GB" sz="2800" dirty="0"/>
              <a:t>•Breakfast – cooked breakfast, toast, fruit and cereal </a:t>
            </a:r>
          </a:p>
          <a:p>
            <a:r>
              <a:rPr lang="en-GB" sz="2800" dirty="0"/>
              <a:t>•Lunch choice of sandwiches/wraps, fruit, pudding</a:t>
            </a:r>
          </a:p>
          <a:p>
            <a:r>
              <a:rPr lang="en-GB" sz="2800" dirty="0"/>
              <a:t>•Evening meal choice 2 – 3 options </a:t>
            </a:r>
          </a:p>
          <a:p>
            <a:r>
              <a:rPr lang="en-GB" sz="2800" dirty="0"/>
              <a:t>•Cater for dietary requirements</a:t>
            </a:r>
          </a:p>
          <a:p>
            <a:r>
              <a:rPr lang="en-GB" sz="2800" dirty="0"/>
              <a:t>•Snacks such as pieces of fruit and drinks of juice/ water throughout the day as and when needed.</a:t>
            </a:r>
          </a:p>
          <a:p>
            <a:pPr marL="457200" indent="-457200">
              <a:buFont typeface="Arial" panose="020B0604020202020204" pitchFamily="34" charset="0"/>
              <a:buChar char="•"/>
            </a:pPr>
            <a:r>
              <a:rPr lang="en-GB" sz="2800" dirty="0"/>
              <a:t>Allowed to bring a SMALL bag of sweets/choc – nothing containing nuts.</a:t>
            </a:r>
          </a:p>
          <a:p>
            <a:pPr marL="457200" indent="-457200">
              <a:buFont typeface="Arial" panose="020B0604020202020204" pitchFamily="34" charset="0"/>
              <a:buChar char="•"/>
            </a:pPr>
            <a:r>
              <a:rPr lang="en-GB" sz="2800" dirty="0"/>
              <a:t>Bring a water bottle with name on </a:t>
            </a:r>
            <a:endParaRPr lang="en-GB" dirty="0"/>
          </a:p>
          <a:p>
            <a:endParaRPr lang="en-GB" dirty="0"/>
          </a:p>
          <a:p>
            <a:endParaRPr lang="en-GB"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8663" y="4323763"/>
            <a:ext cx="3148322" cy="2361242"/>
          </a:xfrm>
          <a:prstGeom prst="rect">
            <a:avLst/>
          </a:prstGeom>
        </p:spPr>
      </p:pic>
    </p:spTree>
    <p:extLst>
      <p:ext uri="{BB962C8B-B14F-4D97-AF65-F5344CB8AC3E}">
        <p14:creationId xmlns:p14="http://schemas.microsoft.com/office/powerpoint/2010/main" val="1385323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9451222" y="3514695"/>
            <a:ext cx="2911168" cy="2183375"/>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0628" y="172995"/>
            <a:ext cx="2363469" cy="2916192"/>
          </a:xfrm>
          <a:prstGeom prst="rect">
            <a:avLst/>
          </a:prstGeom>
        </p:spPr>
      </p:pic>
      <p:sp>
        <p:nvSpPr>
          <p:cNvPr id="6" name="Content Placeholder 2"/>
          <p:cNvSpPr txBox="1">
            <a:spLocks/>
          </p:cNvSpPr>
          <p:nvPr/>
        </p:nvSpPr>
        <p:spPr>
          <a:xfrm>
            <a:off x="0" y="2527299"/>
            <a:ext cx="9815119" cy="4177155"/>
          </a:xfrm>
          <a:prstGeom prst="rect">
            <a:avLst/>
          </a:prstGeom>
        </p:spPr>
        <p:txBody>
          <a:bodyPr vert="horz" lIns="91440" tIns="45720" rIns="91440" bIns="45720" rtlCol="0" anchor="ctr">
            <a:normAutofit fontScale="25000" lnSpcReduction="2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None/>
            </a:pPr>
            <a:r>
              <a:rPr lang="en-GB" sz="9600" b="1" dirty="0">
                <a:solidFill>
                  <a:schemeClr val="tx1"/>
                </a:solidFill>
              </a:rPr>
              <a:t>Clothing </a:t>
            </a:r>
          </a:p>
          <a:p>
            <a:r>
              <a:rPr lang="en-US" sz="8000" dirty="0">
                <a:solidFill>
                  <a:schemeClr val="tx1"/>
                </a:solidFill>
              </a:rPr>
              <a:t>Drying room and a laundry facility for children’s clothing at Robinwood. Wet and/or dirty clothing will be washed on a 30 degree cycle and dried in a tumble drier. Please do not bring any new or expensive items, or any items which cannot be tumble dried. Please note that on the last day we cannot always offer this service. </a:t>
            </a:r>
            <a:endParaRPr lang="en-GB" sz="8000" dirty="0">
              <a:solidFill>
                <a:schemeClr val="tx1"/>
              </a:solidFill>
            </a:endParaRPr>
          </a:p>
          <a:p>
            <a:r>
              <a:rPr lang="en-US" sz="8000" dirty="0">
                <a:solidFill>
                  <a:schemeClr val="tx1"/>
                </a:solidFill>
              </a:rPr>
              <a:t>As a result of the provision of specialist Robinwood clothing and the laundry facility offered, children do not need to bring much additional clothing with them. Keeping the clothing brought by children to a minimum helps us to reduce lost property. </a:t>
            </a:r>
          </a:p>
          <a:p>
            <a:r>
              <a:rPr lang="en-US" sz="8000" dirty="0">
                <a:solidFill>
                  <a:schemeClr val="tx1"/>
                </a:solidFill>
              </a:rPr>
              <a:t>Due to the nature of the activities it is possible that clothes may occasionally get damaged. All clothing should be suitable for use in an outdoor, and often muddy, environment. Old clothes are best, not new or expensive clothing. </a:t>
            </a:r>
            <a:endParaRPr lang="en-GB" sz="8000" dirty="0">
              <a:solidFill>
                <a:schemeClr val="tx1"/>
              </a:solidFill>
            </a:endParaRPr>
          </a:p>
          <a:p>
            <a:r>
              <a:rPr lang="en-US" sz="8000" dirty="0">
                <a:solidFill>
                  <a:schemeClr val="tx1"/>
                </a:solidFill>
              </a:rPr>
              <a:t>Outdoor shoes/boots. Walking boots are great for this, but a strong pair of shoes would be suitable and trainers would be O.K. in fine, dry weather. You definitely don’t need to buy walking boots especially for the </a:t>
            </a:r>
            <a:r>
              <a:rPr lang="en-US" sz="8000" dirty="0" err="1">
                <a:solidFill>
                  <a:schemeClr val="tx1"/>
                </a:solidFill>
              </a:rPr>
              <a:t>Robinwood</a:t>
            </a:r>
            <a:r>
              <a:rPr lang="en-US" sz="8000" dirty="0">
                <a:solidFill>
                  <a:schemeClr val="tx1"/>
                </a:solidFill>
              </a:rPr>
              <a:t> trip. </a:t>
            </a:r>
            <a:endParaRPr lang="en-GB" sz="8000" dirty="0">
              <a:solidFill>
                <a:schemeClr val="tx1"/>
              </a:solidFill>
            </a:endParaRPr>
          </a:p>
          <a:p>
            <a:r>
              <a:rPr lang="en-US" sz="8000" dirty="0">
                <a:solidFill>
                  <a:schemeClr val="tx1"/>
                </a:solidFill>
              </a:rPr>
              <a:t>Jeans are not suitable for our activities, they are cold and restrictive when wet and difficult to dry. Tracksuits or jogging bottoms are Ideal, but other trousers would also be fine. </a:t>
            </a:r>
            <a:endParaRPr lang="en-GB" sz="8000" dirty="0">
              <a:solidFill>
                <a:schemeClr val="tx1"/>
              </a:solidFill>
            </a:endParaRPr>
          </a:p>
          <a:p>
            <a:endParaRPr lang="en-GB" sz="7200"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dirty="0"/>
              <a:t>Medicals</a:t>
            </a:r>
          </a:p>
          <a:p>
            <a:endParaRPr lang="en-GB" dirty="0"/>
          </a:p>
          <a:p>
            <a:endParaRPr lang="en-GB" dirty="0"/>
          </a:p>
          <a:p>
            <a:r>
              <a:rPr lang="en-GB" dirty="0"/>
              <a:t>Food </a:t>
            </a:r>
          </a:p>
        </p:txBody>
      </p:sp>
    </p:spTree>
    <p:extLst>
      <p:ext uri="{BB962C8B-B14F-4D97-AF65-F5344CB8AC3E}">
        <p14:creationId xmlns:p14="http://schemas.microsoft.com/office/powerpoint/2010/main" val="3395016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0628" y="172995"/>
            <a:ext cx="2363469" cy="2916192"/>
          </a:xfrm>
          <a:prstGeom prst="rect">
            <a:avLst/>
          </a:prstGeom>
        </p:spPr>
      </p:pic>
      <p:sp>
        <p:nvSpPr>
          <p:cNvPr id="8" name="Rectangle 7"/>
          <p:cNvSpPr/>
          <p:nvPr/>
        </p:nvSpPr>
        <p:spPr>
          <a:xfrm>
            <a:off x="362465" y="172995"/>
            <a:ext cx="9061622" cy="7355860"/>
          </a:xfrm>
          <a:prstGeom prst="rect">
            <a:avLst/>
          </a:prstGeom>
        </p:spPr>
        <p:txBody>
          <a:bodyPr wrap="square">
            <a:spAutoFit/>
          </a:bodyPr>
          <a:lstStyle/>
          <a:p>
            <a:endParaRPr lang="en-US" sz="2000" dirty="0"/>
          </a:p>
          <a:p>
            <a:r>
              <a:rPr lang="en-US" sz="2000" dirty="0">
                <a:solidFill>
                  <a:schemeClr val="tx1"/>
                </a:solidFill>
              </a:rPr>
              <a:t>In cold weather it would be good idea to bring some warm gloves and a warm hat. </a:t>
            </a:r>
            <a:endParaRPr lang="en-GB" sz="2000" dirty="0">
              <a:solidFill>
                <a:schemeClr val="tx1"/>
              </a:solidFill>
            </a:endParaRPr>
          </a:p>
          <a:p>
            <a:endParaRPr lang="en-US" sz="2000" dirty="0"/>
          </a:p>
          <a:p>
            <a:r>
              <a:rPr lang="en-US" sz="2000" dirty="0">
                <a:solidFill>
                  <a:schemeClr val="tx1"/>
                </a:solidFill>
              </a:rPr>
              <a:t>Please ensure, wherever possible, that ALL items brought to Robinwood are marked with the child’s name. It is really helpful if the school name can also be indicated. We do our very best to return all property to the children that it belongs to. This is made much easier if items are named. </a:t>
            </a:r>
            <a:endParaRPr lang="en-GB" sz="2000" dirty="0">
              <a:solidFill>
                <a:schemeClr val="tx1"/>
              </a:solidFill>
            </a:endParaRPr>
          </a:p>
          <a:p>
            <a:endParaRPr lang="en-US" sz="2000" dirty="0"/>
          </a:p>
          <a:p>
            <a:r>
              <a:rPr lang="en-US" sz="2000" dirty="0"/>
              <a:t>Bobbles – children with long hair are required to tie it back for some activities. </a:t>
            </a:r>
          </a:p>
          <a:p>
            <a:endParaRPr lang="en-US" sz="2000" dirty="0"/>
          </a:p>
          <a:p>
            <a:r>
              <a:rPr lang="en-US" sz="2000" dirty="0"/>
              <a:t>Allowed to bring a small cuddly toy, a book, magazines, comics, etc. </a:t>
            </a:r>
            <a:endParaRPr lang="en-US" sz="2000" kern="1400" dirty="0"/>
          </a:p>
          <a:p>
            <a:endParaRPr lang="en-US" sz="2000" kern="1400" dirty="0">
              <a:ea typeface="Times New Roman" panose="02020603050405020304" pitchFamily="18" charset="0"/>
            </a:endParaRPr>
          </a:p>
          <a:p>
            <a:pPr>
              <a:spcAft>
                <a:spcPts val="0"/>
              </a:spcAft>
            </a:pPr>
            <a:r>
              <a:rPr lang="en-US" sz="2000" kern="1400" dirty="0">
                <a:ea typeface="Times New Roman" panose="02020603050405020304" pitchFamily="18" charset="0"/>
              </a:rPr>
              <a:t>Please do not bring valuable items such as cameras, mobile phones, computer games, personal stereos, mp3 players etc. A good rule is: Don’t bring anything with a battery. It is Robinwood’s policy that children are not allowed to bring any cameras or phones. </a:t>
            </a:r>
            <a:endParaRPr lang="en-GB" sz="2000" kern="1400" dirty="0">
              <a:ea typeface="Times New Roman" panose="02020603050405020304" pitchFamily="18" charset="0"/>
            </a:endParaRPr>
          </a:p>
          <a:p>
            <a:pPr>
              <a:spcAft>
                <a:spcPts val="0"/>
              </a:spcAft>
            </a:pPr>
            <a:endParaRPr lang="en-US" sz="2000" kern="1400" dirty="0">
              <a:ea typeface="Times New Roman" panose="02020603050405020304" pitchFamily="18" charset="0"/>
            </a:endParaRPr>
          </a:p>
          <a:p>
            <a:pPr>
              <a:spcAft>
                <a:spcPts val="0"/>
              </a:spcAft>
            </a:pPr>
            <a:r>
              <a:rPr lang="en-US" sz="2000" kern="1400" dirty="0">
                <a:ea typeface="Times New Roman" panose="02020603050405020304" pitchFamily="18" charset="0"/>
              </a:rPr>
              <a:t>Please do not bring any aerosol sprays. Fire alarms are sensitive. </a:t>
            </a:r>
          </a:p>
          <a:p>
            <a:pPr>
              <a:spcAft>
                <a:spcPts val="0"/>
              </a:spcAft>
            </a:pPr>
            <a:endParaRPr lang="en-US" kern="1400" dirty="0">
              <a:ea typeface="Times New Roman" panose="02020603050405020304" pitchFamily="18" charset="0"/>
            </a:endParaRPr>
          </a:p>
          <a:p>
            <a:pPr>
              <a:spcAft>
                <a:spcPts val="0"/>
              </a:spcAft>
            </a:pPr>
            <a:endParaRPr lang="en-US" kern="1400" dirty="0">
              <a:ea typeface="Times New Roman" panose="02020603050405020304" pitchFamily="18" charset="0"/>
            </a:endParaRPr>
          </a:p>
          <a:p>
            <a:pPr>
              <a:spcAft>
                <a:spcPts val="0"/>
              </a:spcAft>
            </a:pPr>
            <a:r>
              <a:rPr lang="en-US" kern="1400" dirty="0">
                <a:ea typeface="Times New Roman" panose="02020603050405020304" pitchFamily="18" charset="0"/>
              </a:rPr>
              <a:t>  </a:t>
            </a:r>
            <a:endParaRPr lang="en-GB" kern="1400" dirty="0">
              <a:ea typeface="Times New Roman" panose="02020603050405020304" pitchFamily="18" charset="0"/>
            </a:endParaRPr>
          </a:p>
          <a:p>
            <a:pPr>
              <a:spcAft>
                <a:spcPts val="0"/>
              </a:spcAft>
            </a:pPr>
            <a:r>
              <a:rPr lang="en-US" kern="1400" dirty="0">
                <a:ea typeface="Times New Roman" panose="02020603050405020304" pitchFamily="18" charset="0"/>
              </a:rPr>
              <a:t>  </a:t>
            </a:r>
            <a:endParaRPr lang="en-GB" kern="1400" dirty="0">
              <a:effectLst/>
              <a:ea typeface="Times New Roman" panose="02020603050405020304" pitchFamily="18" charset="0"/>
            </a:endParaRPr>
          </a:p>
        </p:txBody>
      </p:sp>
    </p:spTree>
    <p:extLst>
      <p:ext uri="{BB962C8B-B14F-4D97-AF65-F5344CB8AC3E}">
        <p14:creationId xmlns:p14="http://schemas.microsoft.com/office/powerpoint/2010/main" val="2424546524"/>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435</TotalTime>
  <Words>1107</Words>
  <Application>Microsoft Office PowerPoint</Application>
  <PresentationFormat>Widescreen</PresentationFormat>
  <Paragraphs>102</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Century Gothic</vt:lpstr>
      <vt:lpstr>VAGRoundedStd</vt:lpstr>
      <vt:lpstr>Wingdings 3</vt:lpstr>
      <vt:lpstr>Slice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 Nixon</dc:creator>
  <cp:lastModifiedBy>Lydia Crossley</cp:lastModifiedBy>
  <cp:revision>36</cp:revision>
  <dcterms:created xsi:type="dcterms:W3CDTF">2022-01-07T09:22:18Z</dcterms:created>
  <dcterms:modified xsi:type="dcterms:W3CDTF">2025-09-04T15:36:17Z</dcterms:modified>
</cp:coreProperties>
</file>