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1" r:id="rId6"/>
    <p:sldId id="261" r:id="rId7"/>
    <p:sldId id="260" r:id="rId8"/>
    <p:sldId id="276" r:id="rId9"/>
    <p:sldId id="262" r:id="rId10"/>
    <p:sldId id="277" r:id="rId11"/>
    <p:sldId id="263" r:id="rId12"/>
    <p:sldId id="279" r:id="rId13"/>
    <p:sldId id="264" r:id="rId14"/>
    <p:sldId id="266" r:id="rId15"/>
    <p:sldId id="267" r:id="rId16"/>
    <p:sldId id="268" r:id="rId17"/>
    <p:sldId id="274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0D3A-6324-48DD-BB72-E324BBAAC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845C5-BE88-453C-9EEF-770027BC4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36A3F-3F8B-4460-AB4C-C8FF8A64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ACCA6-3B4F-4271-91D0-3E4359B5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D48D5-2152-4907-8756-28ED72DD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31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8761F-533E-49CB-9C95-F35D3666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E03A2-9FC4-4C80-BAAC-3ABE9B6CE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7C99A-8615-4530-A7FB-4DC03B99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475B5-1C2A-44BB-8F92-DE131312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73BC5-A7DB-432A-94D0-3965F87F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01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F128-CB17-4AF4-861A-A6457B105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031BA-0A4C-44F0-9BDB-E8BA71519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44C9A-1FBE-4DBA-923F-7DEFA5915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F31E8-BE23-4169-9DAF-A7B6EECE3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17132-34BD-433D-AA7D-E73E2B1D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70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2D2D-EB33-40E4-8085-06BEF3666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4346D-6140-49A5-9900-A94AC56F5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951534-9278-45E6-9256-640DDD522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CEEB5-13AB-4553-BBDC-5FE6CB80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4A7EE-B944-49D1-A483-B83375C7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BCE56-465B-4DC2-9045-7564C3D9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617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7640F-E133-4C25-9B10-ACDEEFB6C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D7AD7-C502-4F8E-8AA4-231B514D5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7F9D7C-8C9E-4282-9A1A-D167E2E15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553640-8036-4247-B077-BC4EEDBBFC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74AE53-AC30-4659-973A-62A3EF889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FA9138-A8BD-4080-BA4D-DAFE11D5C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ED441-A5D9-42D8-A549-61246F47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DB505-2353-4357-A2A9-EBD165A1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4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53439-2CF4-4B40-9819-80E947AA1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7F469F-78EF-468D-8610-D9999B9CD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18DADF-7D2C-4B5C-832E-42C309DE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290C7-7483-4BEA-BACC-5F1B3788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04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527FB-B251-45ED-90E2-0F0BDC43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2C5DAE-1616-443D-81F5-0B59495AA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AEFE9-8704-4BB5-8115-DF6B91F60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09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C62CF-5564-4B5B-8378-535DC7B6D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10E6B-9361-406B-A688-11497B0C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E0BE7-AFCA-45F0-A8C1-E6F86AA75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5BDC9-39AE-4AC6-B717-5560C78E8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0793B-6641-453C-8339-7C703533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C68D2-6E2F-4CF0-A369-C0C59346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769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20B5-064C-4BBF-87F1-E7FE6EE18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51AB61-A8B8-4731-947A-714094466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9830E-2BD6-4F82-9B11-0446233BD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B08BE-441F-4184-8999-353963BB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D2A25-11C3-4FDD-BFF6-B8B50DBD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E02DB-76EA-4428-8FAF-C278ED5AC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140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4451-A1B1-44EC-884E-AC30E9B85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6AF7BB-85C7-4646-97E0-213A2EDB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6F4D5-43F8-451A-A3A8-E5DCF7D5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567E2-2AF8-4D7B-8465-8BFAC933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75320-2889-4B2B-9C12-11C72FD8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439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ED5569-B9B1-4DC3-8F0B-8C269496A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701E1-1DB6-4D8E-B431-E8C26C41A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E55BC-E274-4752-B4E8-0AFC2AF18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865C-C4C6-4899-AF96-C1D6BBB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77A54-988D-4774-A028-03EFBD17F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434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FF19A6-3EC4-4556-B18E-87E5BE3A6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9A67E-1D71-4E90-B203-D549C79A5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DCB18-47F0-4020-87FB-2EE583B4A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26008-7975-4F48-837C-B728CE9568A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B1B93-2EB7-485E-BCD7-FDF63311F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49E55-08C8-4257-97AE-54790168F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C172C-67E2-49D8-82FC-A5392B9D9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28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9DAFA450-134B-4359-A47B-658E695CDBE6}"/>
              </a:ext>
            </a:extLst>
          </p:cNvPr>
          <p:cNvSpPr/>
          <p:nvPr/>
        </p:nvSpPr>
        <p:spPr>
          <a:xfrm rot="10800000">
            <a:off x="7892249" y="3231471"/>
            <a:ext cx="4175463" cy="3546705"/>
          </a:xfrm>
          <a:prstGeom prst="flowChartDelay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Delay 17">
            <a:extLst>
              <a:ext uri="{FF2B5EF4-FFF2-40B4-BE49-F238E27FC236}">
                <a16:creationId xmlns:a16="http://schemas.microsoft.com/office/drawing/2014/main" id="{E1E98FE3-F22D-451D-8B2A-06AD18FECEC8}"/>
              </a:ext>
            </a:extLst>
          </p:cNvPr>
          <p:cNvSpPr/>
          <p:nvPr/>
        </p:nvSpPr>
        <p:spPr>
          <a:xfrm>
            <a:off x="124287" y="97654"/>
            <a:ext cx="5610688" cy="661386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900BE0-2F49-48F4-851F-1CB17CCDA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4346" y="239888"/>
            <a:ext cx="6193654" cy="2165961"/>
          </a:xfrm>
        </p:spPr>
        <p:txBody>
          <a:bodyPr anchor="ctr"/>
          <a:lstStyle/>
          <a:p>
            <a:r>
              <a:rPr lang="en-GB" dirty="0">
                <a:latin typeface="OpenDyslexic" panose="00000500000000000000" pitchFamily="50" charset="0"/>
              </a:rPr>
              <a:t>Year 2</a:t>
            </a:r>
            <a:br>
              <a:rPr lang="en-GB" dirty="0">
                <a:latin typeface="OpenDyslexic" panose="00000500000000000000" pitchFamily="50" charset="0"/>
              </a:rPr>
            </a:br>
            <a:r>
              <a:rPr lang="en-GB" dirty="0">
                <a:latin typeface="OpenDyslexic" panose="00000500000000000000" pitchFamily="50" charset="0"/>
              </a:rPr>
              <a:t>Handbook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D2EF2-1FC4-41C1-9E98-7C1160D27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3713" y="2405849"/>
            <a:ext cx="9144000" cy="1655762"/>
          </a:xfrm>
        </p:spPr>
        <p:txBody>
          <a:bodyPr>
            <a:normAutofit/>
          </a:bodyPr>
          <a:lstStyle/>
          <a:p>
            <a:r>
              <a:rPr lang="en-GB" sz="3000" dirty="0">
                <a:latin typeface="OpenDyslexic" panose="00000500000000000000" pitchFamily="50" charset="0"/>
              </a:rPr>
              <a:t>2026-2027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F0EE2-577C-4C39-96A3-47F210990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56" y="294521"/>
            <a:ext cx="3162807" cy="1916019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33D30-D82D-47AF-84C8-A7B347F7C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200" y="5257800"/>
            <a:ext cx="2607599" cy="132480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71586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Contents…all you need to know about your child’s year group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79834077-6170-4290-AE5B-AE70D02CA78D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_ </a:t>
            </a:r>
          </a:p>
        </p:txBody>
      </p:sp>
      <p:sp>
        <p:nvSpPr>
          <p:cNvPr id="5" name="Flowchart: Delay 4">
            <a:extLst>
              <a:ext uri="{FF2B5EF4-FFF2-40B4-BE49-F238E27FC236}">
                <a16:creationId xmlns:a16="http://schemas.microsoft.com/office/drawing/2014/main" id="{B7FE0E70-D0AE-4FDE-B86E-B4E1B7C80DB8}"/>
              </a:ext>
            </a:extLst>
          </p:cNvPr>
          <p:cNvSpPr/>
          <p:nvPr/>
        </p:nvSpPr>
        <p:spPr>
          <a:xfrm>
            <a:off x="3249226" y="1825625"/>
            <a:ext cx="6658253" cy="476730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Meet the Team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Daily Routine &amp; Timetable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Attendance &amp; Punctuality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Ready to learn…uniform &amp; equipment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Our Golden Values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Behaviour Expectations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Keeping Safe &amp; Being Happy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Learning at Home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A Typical Day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Brilliant Learners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Reading, Writing, Maths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Curriculum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Trips &amp; Experiences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Unique to Year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  <a:latin typeface="OpenDyslexic" panose="00000500000000000000" pitchFamily="50" charset="0"/>
              </a:rPr>
              <a:t>How to contact us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4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Meet the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329111-0640-475D-AE4C-DA698E919D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23396" y="1913924"/>
            <a:ext cx="1526931" cy="1980238"/>
          </a:xfrm>
          <a:prstGeom prst="rect">
            <a:avLst/>
          </a:prstGeom>
        </p:spPr>
      </p:pic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A44ECEB9-0316-4DC2-B9D8-028A523FA930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E37F1E-B307-44F1-97DE-87FF8FB13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13924"/>
            <a:ext cx="1523260" cy="1980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E109CC-E0DC-4807-AEA4-D6CE5EEA2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93" y="1913924"/>
            <a:ext cx="1479488" cy="1980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45C01C-8536-4AB8-9E86-BCD4CB82A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1149" y="1913924"/>
            <a:ext cx="1654223" cy="1980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5C7240-AB99-46C8-9B83-5E5EEE7A78C4}"/>
              </a:ext>
            </a:extLst>
          </p:cNvPr>
          <p:cNvSpPr txBox="1"/>
          <p:nvPr/>
        </p:nvSpPr>
        <p:spPr>
          <a:xfrm>
            <a:off x="838200" y="4287915"/>
            <a:ext cx="15637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Miss Hopkins</a:t>
            </a:r>
          </a:p>
          <a:p>
            <a:r>
              <a:rPr lang="en-GB" dirty="0"/>
              <a:t>Year 2 teacher</a:t>
            </a:r>
          </a:p>
          <a:p>
            <a:r>
              <a:rPr lang="en-GB" dirty="0"/>
              <a:t>Assistant 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ECAF56-A27F-4902-8F49-DA31ECBA6352}"/>
              </a:ext>
            </a:extLst>
          </p:cNvPr>
          <p:cNvSpPr/>
          <p:nvPr/>
        </p:nvSpPr>
        <p:spPr>
          <a:xfrm>
            <a:off x="3048000" y="428791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Mrs Dhaliwal               Mrs Abbas</a:t>
            </a:r>
          </a:p>
          <a:p>
            <a:r>
              <a:rPr lang="en-GB" dirty="0"/>
              <a:t>Year 2 teacher             Year 2 teacher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87DB29-0DC4-421E-8B43-C74050B5D83A}"/>
              </a:ext>
            </a:extLst>
          </p:cNvPr>
          <p:cNvSpPr txBox="1"/>
          <p:nvPr/>
        </p:nvSpPr>
        <p:spPr>
          <a:xfrm>
            <a:off x="7592931" y="4117398"/>
            <a:ext cx="43942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Ms </a:t>
            </a:r>
            <a:r>
              <a:rPr lang="en-GB" dirty="0" err="1"/>
              <a:t>Pfitzman</a:t>
            </a:r>
            <a:r>
              <a:rPr lang="en-GB" dirty="0"/>
              <a:t>                       Mrs </a:t>
            </a:r>
            <a:r>
              <a:rPr lang="en-GB" dirty="0" err="1"/>
              <a:t>Cloake</a:t>
            </a:r>
            <a:endParaRPr lang="en-GB" dirty="0"/>
          </a:p>
          <a:p>
            <a:r>
              <a:rPr lang="en-GB" dirty="0"/>
              <a:t>Teaching Assistant             Teaching Assistant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A0ED6-DBF3-45A2-8567-292719874D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584" y="1913924"/>
            <a:ext cx="1980238" cy="19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6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Daily Routine &amp; Timetable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3A91D5C1-1425-4347-A057-0966F71F0A9E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2MD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38B4DC-8789-45DC-9837-489FFF235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274" y="1803656"/>
            <a:ext cx="7469772" cy="493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52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Daily Routine &amp; Timetable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3A91D5C1-1425-4347-A057-0966F71F0A9E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2SH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D1430F-052C-41C1-8DCF-3E821E797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513" y="1690688"/>
            <a:ext cx="8008490" cy="519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614"/>
            <a:ext cx="10515600" cy="1325563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Attendance &amp; Punctuality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24" y="2130241"/>
            <a:ext cx="6967490" cy="448322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OpenDyslexic" panose="00000500000000000000" pitchFamily="50" charset="0"/>
              </a:rPr>
              <a:t>Please arrive on time (8.35 gates open, register is at 8.40am) this can have an impact on learning time and how children feel about the start of the day. </a:t>
            </a:r>
          </a:p>
          <a:p>
            <a:r>
              <a:rPr lang="en-GB" sz="2000" dirty="0">
                <a:latin typeface="OpenDyslexic" panose="00000500000000000000" pitchFamily="50" charset="0"/>
              </a:rPr>
              <a:t>All information and our Attendance Policy is on our website</a:t>
            </a:r>
          </a:p>
          <a:p>
            <a:r>
              <a:rPr lang="en-GB" altLang="en-US" sz="2000" dirty="0">
                <a:latin typeface="OpenDyslexicAlta" panose="00000500000000000000" pitchFamily="50" charset="0"/>
              </a:rPr>
              <a:t>You must inform us if your child is going to be absent from school for any reason- school office before 9am on 0161 445 1815, option 1. </a:t>
            </a:r>
          </a:p>
          <a:p>
            <a:r>
              <a:rPr lang="en-GB" sz="2000" dirty="0">
                <a:latin typeface="OpenDyslexic" panose="00000500000000000000" pitchFamily="50" charset="0"/>
              </a:rPr>
              <a:t>If attendance were to drop below 90%, this may trigger contact from school, where we would be asking how we could support you in improving attendance for your child. </a:t>
            </a:r>
            <a:endParaRPr lang="en-GB" sz="2400" dirty="0">
              <a:latin typeface="OpenDyslexic" panose="00000500000000000000" pitchFamily="50" charset="0"/>
            </a:endParaRP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CD2B5CC1-08EB-4398-9478-96709CFA0FB4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pic>
        <p:nvPicPr>
          <p:cNvPr id="3074" name="Picture 2" descr="Attendance at School and Absences - Chellaston Infant School">
            <a:extLst>
              <a:ext uri="{FF2B5EF4-FFF2-40B4-BE49-F238E27FC236}">
                <a16:creationId xmlns:a16="http://schemas.microsoft.com/office/drawing/2014/main" id="{5F1E9AB4-F069-4B80-A125-451F867A79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6"/>
          <a:stretch/>
        </p:blipFill>
        <p:spPr bwMode="auto">
          <a:xfrm>
            <a:off x="7011580" y="2056074"/>
            <a:ext cx="5148204" cy="473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AB50FA-9AF4-4901-B699-C0B345F9C6A7}"/>
              </a:ext>
            </a:extLst>
          </p:cNvPr>
          <p:cNvSpPr/>
          <p:nvPr/>
        </p:nvSpPr>
        <p:spPr>
          <a:xfrm>
            <a:off x="1793225" y="1708043"/>
            <a:ext cx="9170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OpenDyslexic" panose="00000500000000000000" pitchFamily="50" charset="0"/>
              </a:rPr>
              <a:t>ATTENDANCE MEANS ACHIEVEMENT GREAT DEVELOPMENT </a:t>
            </a:r>
          </a:p>
        </p:txBody>
      </p:sp>
    </p:spTree>
    <p:extLst>
      <p:ext uri="{BB962C8B-B14F-4D97-AF65-F5344CB8AC3E}">
        <p14:creationId xmlns:p14="http://schemas.microsoft.com/office/powerpoint/2010/main" val="128070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Ready to Learn… </a:t>
            </a:r>
            <a:br>
              <a:rPr lang="en-GB" dirty="0">
                <a:latin typeface="OpenDyslexic" panose="00000500000000000000" pitchFamily="50" charset="0"/>
              </a:rPr>
            </a:br>
            <a:r>
              <a:rPr lang="en-GB" dirty="0">
                <a:latin typeface="OpenDyslexic" panose="00000500000000000000" pitchFamily="50" charset="0"/>
              </a:rPr>
              <a:t>Uniform &amp;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24" y="1809152"/>
            <a:ext cx="4623785" cy="2361831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GB" sz="1600" dirty="0">
                <a:latin typeface="OpenDyslexic" panose="00000500000000000000" pitchFamily="50" charset="0"/>
              </a:rPr>
              <a:t>Red sweatshirt or jumper, with or without logo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plain white school shirt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grey or black school trousers, shorts or skirt, 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red &amp; white school summer dress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Black shoes (sensible!) – these can be plain black trainers if preferred.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F2E9E9F8-4361-496D-8087-6DB37A59ADAA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90D504-F586-43BF-B7C5-29B296CEE409}"/>
              </a:ext>
            </a:extLst>
          </p:cNvPr>
          <p:cNvSpPr txBox="1">
            <a:spLocks/>
          </p:cNvSpPr>
          <p:nvPr/>
        </p:nvSpPr>
        <p:spPr>
          <a:xfrm>
            <a:off x="223420" y="4492576"/>
            <a:ext cx="4357457" cy="115262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 dirty="0">
                <a:latin typeface="OpenDyslexic" panose="00000500000000000000" pitchFamily="50" charset="0"/>
              </a:rPr>
              <a:t>P.E. uniform </a:t>
            </a:r>
            <a:endParaRPr lang="en-GB" sz="3600" dirty="0">
              <a:latin typeface="OpenDyslexic" panose="00000500000000000000" pitchFamily="50" charset="0"/>
            </a:endParaRPr>
          </a:p>
          <a:p>
            <a:r>
              <a:rPr lang="en-GB" sz="3600" dirty="0">
                <a:latin typeface="OpenDyslexic" panose="00000500000000000000" pitchFamily="50" charset="0"/>
              </a:rPr>
              <a:t>Black shorts/leggings/tracksuit bottoms</a:t>
            </a:r>
          </a:p>
          <a:p>
            <a:r>
              <a:rPr lang="en-GB" sz="3600" dirty="0">
                <a:latin typeface="OpenDyslexic" panose="00000500000000000000" pitchFamily="50" charset="0"/>
              </a:rPr>
              <a:t>Plain white t-shirt</a:t>
            </a:r>
          </a:p>
          <a:p>
            <a:r>
              <a:rPr lang="en-GB" sz="3600" dirty="0">
                <a:latin typeface="OpenDyslexic" panose="00000500000000000000" pitchFamily="50" charset="0"/>
              </a:rPr>
              <a:t>Plimsolls/trainers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7B1D84-B711-4DA5-8BE1-FFBF14DDF0FC}"/>
              </a:ext>
            </a:extLst>
          </p:cNvPr>
          <p:cNvSpPr txBox="1">
            <a:spLocks/>
          </p:cNvSpPr>
          <p:nvPr/>
        </p:nvSpPr>
        <p:spPr>
          <a:xfrm>
            <a:off x="8744505" y="1809152"/>
            <a:ext cx="3303969" cy="359735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500" b="1" dirty="0">
                <a:latin typeface="OpenDyslexic" panose="00000500000000000000" pitchFamily="50" charset="0"/>
              </a:rPr>
              <a:t>Other uniform reminders -</a:t>
            </a:r>
            <a:endParaRPr lang="en-GB" sz="1500" dirty="0">
              <a:latin typeface="OpenDyslexic" panose="00000500000000000000" pitchFamily="50" charset="0"/>
            </a:endParaRPr>
          </a:p>
          <a:p>
            <a:r>
              <a:rPr lang="en-GB" sz="1500" dirty="0">
                <a:latin typeface="OpenDyslexic" panose="00000500000000000000" pitchFamily="50" charset="0"/>
              </a:rPr>
              <a:t>Sensible hair bands/slides/scrunchies</a:t>
            </a:r>
          </a:p>
          <a:p>
            <a:r>
              <a:rPr lang="en-GB" sz="1500" dirty="0">
                <a:latin typeface="OpenDyslexic" panose="00000500000000000000" pitchFamily="50" charset="0"/>
              </a:rPr>
              <a:t>Plain headwear for religious or medical reasons (black, grey, white, navy) – </a:t>
            </a:r>
            <a:r>
              <a:rPr lang="en-GB" sz="1500" dirty="0" err="1">
                <a:latin typeface="OpenDyslexic" panose="00000500000000000000" pitchFamily="50" charset="0"/>
              </a:rPr>
              <a:t>eg</a:t>
            </a:r>
            <a:r>
              <a:rPr lang="en-GB" sz="1500" dirty="0">
                <a:latin typeface="OpenDyslexic" panose="00000500000000000000" pitchFamily="50" charset="0"/>
              </a:rPr>
              <a:t> hijab, </a:t>
            </a:r>
            <a:r>
              <a:rPr lang="en-GB" sz="1500" dirty="0" err="1">
                <a:latin typeface="OpenDyslexic" panose="00000500000000000000" pitchFamily="50" charset="0"/>
              </a:rPr>
              <a:t>topi</a:t>
            </a:r>
            <a:r>
              <a:rPr lang="en-GB" sz="1500" dirty="0">
                <a:latin typeface="OpenDyslexic" panose="00000500000000000000" pitchFamily="50" charset="0"/>
              </a:rPr>
              <a:t>, bandana</a:t>
            </a:r>
          </a:p>
          <a:p>
            <a:r>
              <a:rPr lang="en-GB" sz="1500" dirty="0">
                <a:latin typeface="OpenDyslexic" panose="00000500000000000000" pitchFamily="50" charset="0"/>
              </a:rPr>
              <a:t>No jewellery except small stud earrings – these must be removed for all P.E. activities. </a:t>
            </a:r>
          </a:p>
          <a:p>
            <a:r>
              <a:rPr lang="en-GB" sz="1500" dirty="0">
                <a:latin typeface="OpenDyslexic" panose="00000500000000000000" pitchFamily="50" charset="0"/>
              </a:rPr>
              <a:t>No make up or nail varnish</a:t>
            </a:r>
          </a:p>
          <a:p>
            <a:r>
              <a:rPr lang="en-GB" sz="1500" dirty="0">
                <a:latin typeface="OpenDyslexic" panose="00000500000000000000" pitchFamily="50" charset="0"/>
              </a:rPr>
              <a:t>No heeled shoes or sandals/flip flops/crocs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E9C06-886A-4773-8F98-F323531D410A}"/>
              </a:ext>
            </a:extLst>
          </p:cNvPr>
          <p:cNvSpPr/>
          <p:nvPr/>
        </p:nvSpPr>
        <p:spPr>
          <a:xfrm>
            <a:off x="1580224" y="5966790"/>
            <a:ext cx="10414985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latin typeface="OpenDyslexic" panose="00000500000000000000" pitchFamily="50" charset="0"/>
              </a:rPr>
              <a:t>Please ensure that all uniform is clearly labelled with your child’s name and class. </a:t>
            </a:r>
          </a:p>
          <a:p>
            <a:r>
              <a:rPr lang="en-GB" dirty="0">
                <a:latin typeface="OpenDyslexic" panose="00000500000000000000" pitchFamily="50" charset="0"/>
              </a:rPr>
              <a:t>This enables us to sort out lost property more quickly and effectively.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BC0DE3-EF3F-4004-8D8F-CBA42FC3F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992" y="1809151"/>
            <a:ext cx="2514797" cy="397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2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Ready to Learn… </a:t>
            </a:r>
            <a:br>
              <a:rPr lang="en-GB" dirty="0">
                <a:latin typeface="OpenDyslexic" panose="00000500000000000000" pitchFamily="50" charset="0"/>
              </a:rPr>
            </a:br>
            <a:r>
              <a:rPr lang="en-GB" dirty="0">
                <a:latin typeface="OpenDyslexic" panose="00000500000000000000" pitchFamily="50" charset="0"/>
              </a:rPr>
              <a:t>Uniform &amp;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24" y="1809152"/>
            <a:ext cx="4472864" cy="303805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>
                <a:latin typeface="OpenDyslexic" panose="00000500000000000000" pitchFamily="50" charset="0"/>
              </a:rPr>
              <a:t>Equipment for the day -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Labelled water bottle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School bag 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Coat (even if it is not forecast for rain)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Reading diary and reading book</a:t>
            </a:r>
          </a:p>
          <a:p>
            <a:endParaRPr lang="en-GB" sz="1600" dirty="0">
              <a:latin typeface="OpenDyslexic" panose="00000500000000000000" pitchFamily="50" charset="0"/>
            </a:endParaRPr>
          </a:p>
          <a:p>
            <a:endParaRPr lang="en-GB" sz="1600" dirty="0">
              <a:latin typeface="OpenDyslexic" panose="00000500000000000000" pitchFamily="50" charset="0"/>
            </a:endParaRPr>
          </a:p>
          <a:p>
            <a:endParaRPr lang="en-GB" sz="1600" dirty="0">
              <a:latin typeface="OpenDyslexic" panose="00000500000000000000" pitchFamily="50" charset="0"/>
            </a:endParaRP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F2E9E9F8-4361-496D-8087-6DB37A59ADAA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7B1D84-B711-4DA5-8BE1-FFBF14DDF0FC}"/>
              </a:ext>
            </a:extLst>
          </p:cNvPr>
          <p:cNvSpPr txBox="1">
            <a:spLocks/>
          </p:cNvSpPr>
          <p:nvPr/>
        </p:nvSpPr>
        <p:spPr>
          <a:xfrm>
            <a:off x="7111014" y="1835786"/>
            <a:ext cx="4884195" cy="303805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OpenDyslexic" panose="00000500000000000000" pitchFamily="50" charset="0"/>
              </a:rPr>
              <a:t>Other reminders -</a:t>
            </a:r>
            <a:endParaRPr lang="en-GB" sz="1600" dirty="0">
              <a:latin typeface="OpenDyslexic" panose="00000500000000000000" pitchFamily="50" charset="0"/>
            </a:endParaRPr>
          </a:p>
          <a:p>
            <a:r>
              <a:rPr lang="en-GB" sz="1600" dirty="0">
                <a:latin typeface="OpenDyslexic" panose="00000500000000000000" pitchFamily="50" charset="0"/>
              </a:rPr>
              <a:t>No smart watches – wristwatches only please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School provide all stationery equipment and resources, no need for the children to bring their own from home</a:t>
            </a:r>
          </a:p>
          <a:p>
            <a:r>
              <a:rPr lang="en-GB" sz="1600" dirty="0">
                <a:latin typeface="OpenDyslexic" panose="00000500000000000000" pitchFamily="50" charset="0"/>
              </a:rPr>
              <a:t>We ask that the children leave personal toys and items at home as this is difficult for staff to monitor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E9C06-886A-4773-8F98-F323531D410A}"/>
              </a:ext>
            </a:extLst>
          </p:cNvPr>
          <p:cNvSpPr/>
          <p:nvPr/>
        </p:nvSpPr>
        <p:spPr>
          <a:xfrm>
            <a:off x="1580224" y="5966790"/>
            <a:ext cx="10414985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latin typeface="OpenDyslexic" panose="00000500000000000000" pitchFamily="50" charset="0"/>
              </a:rPr>
              <a:t>Please ensure that all items are clearly labelled with your child’s name and class. </a:t>
            </a:r>
          </a:p>
          <a:p>
            <a:r>
              <a:rPr lang="en-GB" dirty="0">
                <a:latin typeface="OpenDyslexic" panose="00000500000000000000" pitchFamily="50" charset="0"/>
              </a:rPr>
              <a:t>This enables us to sort out lost property more quickly and effectively.</a:t>
            </a:r>
          </a:p>
        </p:txBody>
      </p:sp>
      <p:pic>
        <p:nvPicPr>
          <p:cNvPr id="2050" name="Picture 2" descr="Red Water Bottle">
            <a:extLst>
              <a:ext uri="{FF2B5EF4-FFF2-40B4-BE49-F238E27FC236}">
                <a16:creationId xmlns:a16="http://schemas.microsoft.com/office/drawing/2014/main" id="{5349F0CC-C054-44A6-97FA-2B05288F4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311" y="1835786"/>
            <a:ext cx="2122780" cy="287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4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Our Golden Values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ABD655D7-1E76-401A-97D0-F47F90745FFC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0A9088-9795-45C0-AA40-1550C89BB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736" y="1905524"/>
            <a:ext cx="8650527" cy="4722310"/>
          </a:xfrm>
          <a:prstGeom prst="rect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70838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Behaviour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23" y="1825625"/>
            <a:ext cx="11930107" cy="3758429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Children are praised and rewarded in lots of ways…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 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A50E90BA-0980-456A-AEF6-EF950EEAF940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DA953BA-E283-4297-825C-2D94719CC32D}"/>
              </a:ext>
            </a:extLst>
          </p:cNvPr>
          <p:cNvSpPr/>
          <p:nvPr/>
        </p:nvSpPr>
        <p:spPr>
          <a:xfrm>
            <a:off x="9121602" y="3047685"/>
            <a:ext cx="2790794" cy="2557518"/>
          </a:xfrm>
          <a:prstGeom prst="roundRect">
            <a:avLst/>
          </a:prstGeom>
          <a:solidFill>
            <a:srgbClr val="E7F0F9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1600" u="sng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CLASS CHARTERS</a:t>
            </a:r>
            <a:endParaRPr lang="en-GB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Rights of the Child</a:t>
            </a:r>
            <a:endParaRPr lang="en-GB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AC529A-1721-4706-9AB9-DFF21664E29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980" y="3935970"/>
            <a:ext cx="1042510" cy="13465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F81A7C-C92B-4962-BCDB-2208C1B0AD9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872" y="3952904"/>
            <a:ext cx="1026142" cy="136488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7D754E-92E7-49F2-B19B-49765F736279}"/>
              </a:ext>
            </a:extLst>
          </p:cNvPr>
          <p:cNvSpPr/>
          <p:nvPr/>
        </p:nvSpPr>
        <p:spPr>
          <a:xfrm>
            <a:off x="4168652" y="2555992"/>
            <a:ext cx="4694524" cy="408300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Dojos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Class Compliments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Good to be Gold treats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Class wall chart with GOLD cards – RIGHT CHOICES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Right Choices recognised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 Awards (lunchtime)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Brilliant Citizen &amp; Learner Award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Postcard Home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Class mascot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Disney The Muppets - Kermit 40cm Soft Plush Toy : Amazon.co.uk: Toys &amp; Games">
            <a:extLst>
              <a:ext uri="{FF2B5EF4-FFF2-40B4-BE49-F238E27FC236}">
                <a16:creationId xmlns:a16="http://schemas.microsoft.com/office/drawing/2014/main" id="{6480ACE5-38DC-46CA-9D34-A475707CA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86" y="4687281"/>
            <a:ext cx="1031710" cy="103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5BF0A5-5A97-4FD5-9947-5BF6381AC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2336">
            <a:off x="1744541" y="4601059"/>
            <a:ext cx="2119985" cy="1004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8EE40F-F5E6-448A-9D31-B416F585465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61612">
            <a:off x="1812845" y="5670964"/>
            <a:ext cx="2040046" cy="9021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153936-C368-4BAD-B1D2-FCCDB17D08C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r="19684"/>
          <a:stretch/>
        </p:blipFill>
        <p:spPr>
          <a:xfrm rot="5400000">
            <a:off x="2495498" y="2988566"/>
            <a:ext cx="1396911" cy="14325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2623C9-B9D1-4D9F-8537-B54211109C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8" b="11515"/>
          <a:stretch/>
        </p:blipFill>
        <p:spPr>
          <a:xfrm>
            <a:off x="279604" y="2805344"/>
            <a:ext cx="1974735" cy="17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8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Behaviour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384" y="1798359"/>
            <a:ext cx="10687232" cy="3830083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8000" u="sng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Cavendish Approach to Behaviour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Child focused - child at the heart of decisions, reflects the needs &amp; views of the Children’s Rights, children are heard with respect &amp; dignity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Relationship focused approach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Restorative Practice – balanced boundaries and support with reflection as a learning tool for behaviour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Fostering a sense of belonging – inclusion &amp; equality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Emotional Regulation strategies utilised as well as co-regulation opportunities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0" dirty="0">
                <a:solidFill>
                  <a:srgbClr val="000000"/>
                </a:solidFill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Values based – Cavendish Golden Values</a:t>
            </a:r>
            <a:endParaRPr lang="en-GB" sz="8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OpenDyslexic" panose="00000500000000000000" pitchFamily="50" charset="0"/>
            </a:endParaRPr>
          </a:p>
          <a:p>
            <a:pPr marL="0" indent="0">
              <a:buNone/>
            </a:pPr>
            <a:endParaRPr lang="en-GB" dirty="0">
              <a:latin typeface="OpenDyslexic" panose="00000500000000000000" pitchFamily="50" charset="0"/>
            </a:endParaRP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  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A50E90BA-0980-456A-AEF6-EF950EEAF940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BC5B80-3C88-4598-8756-416FC266A9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64" y="5114871"/>
            <a:ext cx="1117108" cy="1666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F2DF5D-92FA-49EC-A5CE-CB78E97B95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703" y="5114870"/>
            <a:ext cx="1117107" cy="166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16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Behaviour Expectations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A50E90BA-0980-456A-AEF6-EF950EEAF940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CFC15F-9CF8-41E7-B450-F81731DB3FC1}"/>
              </a:ext>
            </a:extLst>
          </p:cNvPr>
          <p:cNvSpPr/>
          <p:nvPr/>
        </p:nvSpPr>
        <p:spPr>
          <a:xfrm>
            <a:off x="5078027" y="2008996"/>
            <a:ext cx="6782540" cy="4280960"/>
          </a:xfrm>
          <a:prstGeom prst="roundRect">
            <a:avLst/>
          </a:prstGeom>
          <a:solidFill>
            <a:srgbClr val="FFFF99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Cavendish’s approach to behaviour is in accordance with the school’s 6 Golden Values: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FF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EQUALITY</a:t>
            </a:r>
            <a:r>
              <a:rPr lang="en-GB" sz="15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we treat everyone fairly, acknowledge and celebrate our differences and stand up for what is right.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FF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KINDNESS</a:t>
            </a:r>
            <a:r>
              <a:rPr lang="en-GB" sz="15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we are thoughtful towards others, care for our school community and value ourselves. 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FF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RESPECT</a:t>
            </a:r>
            <a:r>
              <a:rPr lang="en-GB" sz="15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we show everyone politeness, use our manners and listen carefully.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FF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POSITIVITY</a:t>
            </a:r>
            <a:r>
              <a:rPr lang="en-GB" sz="15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we work hard, encourage others, show effort and persevere when faced with a challenge. 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FF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COURAGE</a:t>
            </a:r>
            <a:r>
              <a:rPr lang="en-GB" sz="15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we are honest, make good choices and enjoy challenging ourselves so that we grow.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500" u="sng" dirty="0">
                <a:solidFill>
                  <a:srgbClr val="FF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RESPONSIBILITY</a:t>
            </a:r>
            <a:r>
              <a:rPr lang="en-GB" sz="1500" dirty="0">
                <a:solidFill>
                  <a:srgbClr val="000000"/>
                </a:solidFill>
                <a:effectLst/>
                <a:latin typeface="OpenDyslexic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we look after our school environment, think about our actions and know we can make a difference.</a:t>
            </a:r>
            <a:endParaRPr lang="en-GB" sz="1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3BC4FC-397A-4FFE-A320-095FA6DDF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597" y="1797982"/>
            <a:ext cx="3515430" cy="49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88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Keeping Safe &amp; Being Happy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42" y="1834502"/>
            <a:ext cx="5874058" cy="42555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u="sng" dirty="0">
                <a:latin typeface="OpenDyslexic" panose="00000500000000000000" pitchFamily="50" charset="0"/>
              </a:rPr>
              <a:t>Wellbeing at Cavendish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Meditation Masters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PSHE (personal, social, health &amp; economic) curriculum 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Check in boards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Drop in sessions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Other 1:1 interventions </a:t>
            </a:r>
          </a:p>
          <a:p>
            <a:pPr marL="0" indent="0">
              <a:buNone/>
            </a:pPr>
            <a:endParaRPr lang="en-GB" dirty="0">
              <a:latin typeface="OpenDyslexic" panose="00000500000000000000" pitchFamily="50" charset="0"/>
            </a:endParaRP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Miss Childs 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(Wellbeing Mentor)</a:t>
            </a:r>
          </a:p>
          <a:p>
            <a:pPr>
              <a:buFontTx/>
              <a:buChar char="-"/>
            </a:pPr>
            <a:endParaRPr lang="en-GB" dirty="0">
              <a:latin typeface="OpenDyslexic" panose="00000500000000000000" pitchFamily="50" charset="0"/>
            </a:endParaRP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25140304-5187-4FF2-B172-AE9448D3EA39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358349-819E-4A75-BAFE-ABD0C4949DDF}"/>
              </a:ext>
            </a:extLst>
          </p:cNvPr>
          <p:cNvSpPr txBox="1">
            <a:spLocks/>
          </p:cNvSpPr>
          <p:nvPr/>
        </p:nvSpPr>
        <p:spPr>
          <a:xfrm>
            <a:off x="6345316" y="1834502"/>
            <a:ext cx="5703160" cy="4344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>
                <a:latin typeface="OpenDyslexic" panose="00000500000000000000" pitchFamily="50" charset="0"/>
              </a:rPr>
              <a:t>Learning about safety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Online Safety lessons &amp; assemblies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Safety assemblies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Anti Bullying Pledge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Safety Protectors</a:t>
            </a:r>
          </a:p>
          <a:p>
            <a:pPr marL="0" indent="0">
              <a:buNone/>
            </a:pPr>
            <a:endParaRPr lang="en-GB" dirty="0">
              <a:latin typeface="OpenDyslexic" panose="00000500000000000000" pitchFamily="50" charset="0"/>
            </a:endParaRPr>
          </a:p>
          <a:p>
            <a:pPr>
              <a:buFontTx/>
              <a:buChar char="-"/>
            </a:pPr>
            <a:endParaRPr lang="en-GB" dirty="0">
              <a:latin typeface="OpenDyslexic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1CDC8E-203F-4CE0-B774-101D3D248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81" y="4879943"/>
            <a:ext cx="1117105" cy="143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4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Learning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6" y="1825625"/>
            <a:ext cx="11034204" cy="371404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Expectations…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Reading (library book </a:t>
            </a:r>
            <a:r>
              <a:rPr lang="en-GB">
                <a:latin typeface="OpenDyslexic" panose="00000500000000000000" pitchFamily="50" charset="0"/>
              </a:rPr>
              <a:t>+ SFA)  </a:t>
            </a:r>
            <a:endParaRPr lang="en-GB" dirty="0">
              <a:latin typeface="OpenDyslexic" panose="00000500000000000000" pitchFamily="50" charset="0"/>
            </a:endParaRP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Times Tables Rock Stars (passwords to come for this)</a:t>
            </a:r>
          </a:p>
          <a:p>
            <a:pPr>
              <a:buFontTx/>
              <a:buChar char="-"/>
            </a:pPr>
            <a:r>
              <a:rPr lang="en-GB" dirty="0" err="1">
                <a:latin typeface="OpenDyslexic" panose="00000500000000000000" pitchFamily="50" charset="0"/>
              </a:rPr>
              <a:t>Mymaths</a:t>
            </a:r>
            <a:r>
              <a:rPr lang="en-GB" dirty="0">
                <a:latin typeface="OpenDyslexic" panose="00000500000000000000" pitchFamily="50" charset="0"/>
              </a:rPr>
              <a:t> </a:t>
            </a:r>
          </a:p>
          <a:p>
            <a:pPr>
              <a:buFontTx/>
              <a:buChar char="-"/>
            </a:pPr>
            <a:r>
              <a:rPr lang="en-GB" dirty="0">
                <a:latin typeface="OpenDyslexic" panose="00000500000000000000" pitchFamily="50" charset="0"/>
              </a:rPr>
              <a:t>Spellings</a:t>
            </a:r>
          </a:p>
          <a:p>
            <a:pPr marL="0" indent="0">
              <a:buNone/>
            </a:pPr>
            <a:endParaRPr lang="en-GB" dirty="0">
              <a:latin typeface="OpenDyslexic" panose="00000500000000000000" pitchFamily="50" charset="0"/>
            </a:endParaRPr>
          </a:p>
          <a:p>
            <a:pPr marL="0" indent="0">
              <a:buNone/>
            </a:pPr>
            <a:endParaRPr lang="en-GB" dirty="0">
              <a:latin typeface="OpenDyslexic" panose="00000500000000000000" pitchFamily="50" charset="0"/>
            </a:endParaRP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We also encourage any additional learning done at home, is shared with the class teacher and class so that we can celebrate achievements and a love of learning. 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797DACE9-3253-40C8-A687-23112595B3DA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</p:spTree>
    <p:extLst>
      <p:ext uri="{BB962C8B-B14F-4D97-AF65-F5344CB8AC3E}">
        <p14:creationId xmlns:p14="http://schemas.microsoft.com/office/powerpoint/2010/main" val="3791587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A typical day in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714" y="1825625"/>
            <a:ext cx="917951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Arrive 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Morning Activity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Sessions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Break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Sessions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Lunch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Meditation Masters/handwriting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Sessions</a:t>
            </a:r>
          </a:p>
          <a:p>
            <a:pPr marL="0" indent="0">
              <a:buNone/>
            </a:pPr>
            <a:r>
              <a:rPr lang="en-GB" dirty="0">
                <a:latin typeface="OpenDyslexic" panose="00000500000000000000" pitchFamily="50" charset="0"/>
              </a:rPr>
              <a:t>Home time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B6F4399A-2D99-4044-AB48-AF02F58E7072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</a:t>
            </a:r>
          </a:p>
        </p:txBody>
      </p:sp>
    </p:spTree>
    <p:extLst>
      <p:ext uri="{BB962C8B-B14F-4D97-AF65-F5344CB8AC3E}">
        <p14:creationId xmlns:p14="http://schemas.microsoft.com/office/powerpoint/2010/main" val="2618903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BRILLIANT LEARNERS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9E40D5-7CFF-4D84-A664-32A9086F6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539" y="1825626"/>
            <a:ext cx="2210587" cy="2133816"/>
          </a:xfrm>
        </p:spPr>
      </p:pic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D43BF1FC-E455-4E7B-9F2B-C5A777AE6AD0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9CA4B0-BDE2-4756-BA03-6F7D7FE4061A}"/>
              </a:ext>
            </a:extLst>
          </p:cNvPr>
          <p:cNvSpPr/>
          <p:nvPr/>
        </p:nvSpPr>
        <p:spPr>
          <a:xfrm>
            <a:off x="1" y="1690688"/>
            <a:ext cx="121919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OpenDyslexic" panose="00000500000000000000" pitchFamily="50" charset="0"/>
              </a:rPr>
              <a:t>We remind the children that…</a:t>
            </a:r>
          </a:p>
          <a:p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learning is a life long</a:t>
            </a:r>
          </a:p>
          <a:p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everyone is on a learning journey</a:t>
            </a:r>
          </a:p>
          <a:p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everyone is different and learns differently </a:t>
            </a:r>
          </a:p>
          <a:p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learning skills are key to life long success</a:t>
            </a:r>
          </a:p>
          <a:p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learning how to be a BRILLIANT citizen is just as important as all other areas of learning</a:t>
            </a:r>
          </a:p>
          <a:p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all brains are different, we respectfully learn alongside each other </a:t>
            </a:r>
          </a:p>
          <a:p>
            <a:pPr marL="857250" indent="-857250">
              <a:buFontTx/>
              <a:buChar char="-"/>
            </a:pPr>
            <a:endParaRPr lang="en-GB" b="1" dirty="0">
              <a:solidFill>
                <a:srgbClr val="FF0000"/>
              </a:solidFill>
              <a:latin typeface="OpenDyslexic" panose="00000500000000000000" pitchFamily="50" charset="0"/>
            </a:endParaRPr>
          </a:p>
          <a:p>
            <a:r>
              <a:rPr lang="en-GB" b="1" dirty="0">
                <a:solidFill>
                  <a:srgbClr val="FF0000"/>
                </a:solidFill>
                <a:latin typeface="OpenDyslexic" panose="00000500000000000000" pitchFamily="50" charset="0"/>
              </a:rPr>
              <a:t>- being a good friend and classmate is important by showing, reminding &amp; supporting each other</a:t>
            </a:r>
          </a:p>
        </p:txBody>
      </p:sp>
    </p:spTree>
    <p:extLst>
      <p:ext uri="{BB962C8B-B14F-4D97-AF65-F5344CB8AC3E}">
        <p14:creationId xmlns:p14="http://schemas.microsoft.com/office/powerpoint/2010/main" val="84534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Trips &amp; Experiences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OpenDyslexic" panose="00000500000000000000" pitchFamily="50" charset="0"/>
              </a:rPr>
              <a:t>Autumn- Manchester linked to geography.</a:t>
            </a:r>
          </a:p>
          <a:p>
            <a:r>
              <a:rPr lang="en-GB" dirty="0">
                <a:latin typeface="OpenDyslexic" panose="00000500000000000000" pitchFamily="50" charset="0"/>
              </a:rPr>
              <a:t>Spring- Great Fire of London workshop - Lowry</a:t>
            </a:r>
          </a:p>
          <a:p>
            <a:r>
              <a:rPr lang="en-GB" dirty="0">
                <a:latin typeface="OpenDyslexic" panose="00000500000000000000" pitchFamily="50" charset="0"/>
              </a:rPr>
              <a:t>Summer 1- The Lake District linked to geography.</a:t>
            </a:r>
          </a:p>
          <a:p>
            <a:r>
              <a:rPr lang="en-GB" dirty="0">
                <a:latin typeface="OpenDyslexic" panose="00000500000000000000" pitchFamily="50" charset="0"/>
              </a:rPr>
              <a:t>Summer 2- Wythenshawe Park – science </a:t>
            </a: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EC2EE214-5F19-4F4A-8D3B-4AFF7606AC82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</p:spTree>
    <p:extLst>
      <p:ext uri="{BB962C8B-B14F-4D97-AF65-F5344CB8AC3E}">
        <p14:creationId xmlns:p14="http://schemas.microsoft.com/office/powerpoint/2010/main" val="3302291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BAF5-2DF0-4452-8E73-88F055F6D3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OpenDyslexic" panose="00000500000000000000" pitchFamily="50" charset="0"/>
              </a:rPr>
              <a:t>How to contact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5F58-4DAA-47EA-B1CB-88A8C5E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2630"/>
            <a:ext cx="12192000" cy="386496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1800" dirty="0">
                <a:latin typeface="OpenDyslexic" panose="00000500000000000000" pitchFamily="50" charset="0"/>
              </a:rPr>
              <a:t>We are always happy to communicate with families and will try to be available, when possible, at drop off and pick up times for a face to face chat.</a:t>
            </a:r>
          </a:p>
          <a:p>
            <a:pPr marL="0" indent="0" algn="ctr">
              <a:buNone/>
            </a:pPr>
            <a:endParaRPr lang="en-GB" sz="800" dirty="0">
              <a:latin typeface="OpenDyslexic" panose="00000500000000000000" pitchFamily="50" charset="0"/>
            </a:endParaRP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Otherwise, please contact our school office who are happy to help with questions or queries.</a:t>
            </a: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Tel: 0161 445 1815          Email: office@cavendish.manchester.sch.uk</a:t>
            </a:r>
          </a:p>
          <a:p>
            <a:pPr marL="0" indent="0" algn="r">
              <a:buNone/>
            </a:pPr>
            <a:endParaRPr lang="en-GB" sz="1800" dirty="0">
              <a:latin typeface="OpenDyslexic" panose="00000500000000000000" pitchFamily="50" charset="0"/>
            </a:endParaRPr>
          </a:p>
          <a:p>
            <a:pPr marL="0" indent="0" algn="ctr">
              <a:buNone/>
            </a:pPr>
            <a:r>
              <a:rPr lang="en-GB" sz="1800" u="sng" dirty="0">
                <a:latin typeface="OpenDyslexic" panose="00000500000000000000" pitchFamily="50" charset="0"/>
              </a:rPr>
              <a:t>CLASS DOJO </a:t>
            </a:r>
            <a:r>
              <a:rPr lang="en-GB" sz="1800" dirty="0">
                <a:latin typeface="OpenDyslexic" panose="00000500000000000000" pitchFamily="50" charset="0"/>
              </a:rPr>
              <a:t>– this is a great way of sharing learning, updates and messages.</a:t>
            </a: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This should be kept just for brief, non-urgent messaging. </a:t>
            </a: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                   Please be mindful that teachers are not able to monitor Dojo messages when they are teaching. </a:t>
            </a: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Teachers will aim to reply within working hours. </a:t>
            </a: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If it is urgent please call the school office. </a:t>
            </a:r>
          </a:p>
          <a:p>
            <a:pPr marL="0" indent="0" algn="ctr">
              <a:buNone/>
            </a:pPr>
            <a:r>
              <a:rPr lang="en-GB" sz="1800" dirty="0">
                <a:latin typeface="OpenDyslexic" panose="00000500000000000000" pitchFamily="50" charset="0"/>
              </a:rPr>
              <a:t>              Please arrange to have a meeting with class teacher if you wish to discuss something.  </a:t>
            </a:r>
          </a:p>
          <a:p>
            <a:pPr marL="0" indent="0">
              <a:buNone/>
            </a:pPr>
            <a:endParaRPr lang="en-GB" sz="1600" dirty="0">
              <a:latin typeface="OpenDyslexic" panose="00000500000000000000" pitchFamily="50" charset="0"/>
            </a:endParaRPr>
          </a:p>
        </p:txBody>
      </p:sp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1907D0E5-2852-46E3-B01C-A8D243068A86}"/>
              </a:ext>
            </a:extLst>
          </p:cNvPr>
          <p:cNvSpPr/>
          <p:nvPr/>
        </p:nvSpPr>
        <p:spPr>
          <a:xfrm>
            <a:off x="143524" y="5841507"/>
            <a:ext cx="1117106" cy="89689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OpenDyslexic" panose="00000500000000000000" pitchFamily="50" charset="0"/>
              </a:rPr>
              <a:t>Year 2 </a:t>
            </a:r>
          </a:p>
        </p:txBody>
      </p:sp>
      <p:pic>
        <p:nvPicPr>
          <p:cNvPr id="1030" name="Picture 6" descr="classdojoicon.png">
            <a:extLst>
              <a:ext uri="{FF2B5EF4-FFF2-40B4-BE49-F238E27FC236}">
                <a16:creationId xmlns:a16="http://schemas.microsoft.com/office/drawing/2014/main" id="{F6C449CE-E425-4C0C-9080-2E318CD82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6" y="3727147"/>
            <a:ext cx="1574647" cy="123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042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1181</Words>
  <Application>Microsoft Office PowerPoint</Application>
  <PresentationFormat>Widescreen</PresentationFormat>
  <Paragraphs>183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OpenDyslexic</vt:lpstr>
      <vt:lpstr>OpenDyslexicAlta</vt:lpstr>
      <vt:lpstr>Symbol</vt:lpstr>
      <vt:lpstr>Times New Roman</vt:lpstr>
      <vt:lpstr>Office Theme</vt:lpstr>
      <vt:lpstr>Year 2 Handbook</vt:lpstr>
      <vt:lpstr>Contents…all you need to know about your child’s year group</vt:lpstr>
      <vt:lpstr>Meet the Team</vt:lpstr>
      <vt:lpstr>Daily Routine &amp; Timetable</vt:lpstr>
      <vt:lpstr>Daily Routine &amp; Timetable</vt:lpstr>
      <vt:lpstr>Attendance &amp; Punctuality</vt:lpstr>
      <vt:lpstr>Ready to Learn…  Uniform &amp; Equipment</vt:lpstr>
      <vt:lpstr>Ready to Learn…  Uniform &amp; Equipment</vt:lpstr>
      <vt:lpstr>Our Golden Values</vt:lpstr>
      <vt:lpstr>Behaviour Expectations</vt:lpstr>
      <vt:lpstr>Behaviour Expectations</vt:lpstr>
      <vt:lpstr>Behaviour Expectations</vt:lpstr>
      <vt:lpstr>Keeping Safe &amp; Being Happy</vt:lpstr>
      <vt:lpstr>Learning at Home</vt:lpstr>
      <vt:lpstr>A typical day in Year 2</vt:lpstr>
      <vt:lpstr>BRILLIANT LEARNERS</vt:lpstr>
      <vt:lpstr>Trips &amp; Experiences </vt:lpstr>
      <vt:lpstr>How to contact us…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___ Handbook</dc:title>
  <dc:creator>s.evans</dc:creator>
  <cp:lastModifiedBy>Ms S.Hopkins</cp:lastModifiedBy>
  <cp:revision>48</cp:revision>
  <dcterms:created xsi:type="dcterms:W3CDTF">2026-08-13T16:06:25Z</dcterms:created>
  <dcterms:modified xsi:type="dcterms:W3CDTF">2026-09-15T13:00:35Z</dcterms:modified>
</cp:coreProperties>
</file>