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handoutMasterIdLst>
    <p:handoutMasterId r:id="rId34"/>
  </p:handoutMasterIdLst>
  <p:sldIdLst>
    <p:sldId id="256" r:id="rId5"/>
    <p:sldId id="257" r:id="rId6"/>
    <p:sldId id="291" r:id="rId7"/>
    <p:sldId id="268" r:id="rId8"/>
    <p:sldId id="273" r:id="rId9"/>
    <p:sldId id="274" r:id="rId10"/>
    <p:sldId id="279" r:id="rId11"/>
    <p:sldId id="259" r:id="rId12"/>
    <p:sldId id="294" r:id="rId13"/>
    <p:sldId id="293" r:id="rId14"/>
    <p:sldId id="260" r:id="rId15"/>
    <p:sldId id="275" r:id="rId16"/>
    <p:sldId id="276" r:id="rId17"/>
    <p:sldId id="280" r:id="rId18"/>
    <p:sldId id="264" r:id="rId19"/>
    <p:sldId id="269" r:id="rId20"/>
    <p:sldId id="284" r:id="rId21"/>
    <p:sldId id="267" r:id="rId22"/>
    <p:sldId id="297" r:id="rId23"/>
    <p:sldId id="296" r:id="rId24"/>
    <p:sldId id="272" r:id="rId25"/>
    <p:sldId id="285" r:id="rId26"/>
    <p:sldId id="295" r:id="rId27"/>
    <p:sldId id="287" r:id="rId28"/>
    <p:sldId id="290" r:id="rId29"/>
    <p:sldId id="283" r:id="rId30"/>
    <p:sldId id="281" r:id="rId31"/>
    <p:sldId id="265" r:id="rId3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5992BB-F968-1AE6-6C09-3A5FB616637E}" v="209" dt="2026-09-23T11:05:57.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590"/>
  </p:normalViewPr>
  <p:slideViewPr>
    <p:cSldViewPr>
      <p:cViewPr varScale="1">
        <p:scale>
          <a:sx n="48" d="100"/>
          <a:sy n="48" d="100"/>
        </p:scale>
        <p:origin x="1450" y="2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55FA290-F7BA-4520-8A10-70C419B3A0E6}" type="datetimeFigureOut">
              <a:rPr lang="en-GB" smtClean="0"/>
              <a:t>23/09/2026</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91B013EC-0D80-4BD2-9762-C93A70E57CE3}" type="slidenum">
              <a:rPr lang="en-GB" smtClean="0"/>
              <a:t>‹#›</a:t>
            </a:fld>
            <a:endParaRPr lang="en-GB"/>
          </a:p>
        </p:txBody>
      </p:sp>
    </p:spTree>
    <p:extLst>
      <p:ext uri="{BB962C8B-B14F-4D97-AF65-F5344CB8AC3E}">
        <p14:creationId xmlns:p14="http://schemas.microsoft.com/office/powerpoint/2010/main" val="607620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BA70773-3773-47E7-BB0F-5E0B544924CA}" type="datetimeFigureOut">
              <a:rPr lang="en-GB" smtClean="0"/>
              <a:t>23/09/2026</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F516A02C-D844-4FAB-9E1C-25C56636D95A}" type="slidenum">
              <a:rPr lang="en-GB" smtClean="0"/>
              <a:t>‹#›</a:t>
            </a:fld>
            <a:endParaRPr lang="en-GB"/>
          </a:p>
        </p:txBody>
      </p:sp>
    </p:spTree>
    <p:extLst>
      <p:ext uri="{BB962C8B-B14F-4D97-AF65-F5344CB8AC3E}">
        <p14:creationId xmlns:p14="http://schemas.microsoft.com/office/powerpoint/2010/main" val="1639631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two reception classes in our school, a Reception class and a Reception Year One mixed class. Mrs Devereux teaches Reception, Miss </a:t>
            </a:r>
            <a:r>
              <a:rPr lang="en-GB" dirty="0" err="1"/>
              <a:t>Kilgallon</a:t>
            </a:r>
            <a:r>
              <a:rPr lang="en-GB" dirty="0"/>
              <a:t> and Mrs Barton teach Reception/Y1.</a:t>
            </a:r>
          </a:p>
        </p:txBody>
      </p:sp>
      <p:sp>
        <p:nvSpPr>
          <p:cNvPr id="4" name="Slide Number Placeholder 3"/>
          <p:cNvSpPr>
            <a:spLocks noGrp="1"/>
          </p:cNvSpPr>
          <p:nvPr>
            <p:ph type="sldNum" sz="quarter" idx="5"/>
          </p:nvPr>
        </p:nvSpPr>
        <p:spPr/>
        <p:txBody>
          <a:bodyPr/>
          <a:lstStyle/>
          <a:p>
            <a:fld id="{F516A02C-D844-4FAB-9E1C-25C56636D95A}" type="slidenum">
              <a:rPr lang="en-GB" smtClean="0"/>
              <a:t>5</a:t>
            </a:fld>
            <a:endParaRPr lang="en-GB"/>
          </a:p>
        </p:txBody>
      </p:sp>
    </p:spTree>
    <p:extLst>
      <p:ext uri="{BB962C8B-B14F-4D97-AF65-F5344CB8AC3E}">
        <p14:creationId xmlns:p14="http://schemas.microsoft.com/office/powerpoint/2010/main" val="1389981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Also – no nail varnish, hoop earrings, tattoos etc</a:t>
            </a:r>
          </a:p>
        </p:txBody>
      </p:sp>
      <p:sp>
        <p:nvSpPr>
          <p:cNvPr id="4" name="Slide Number Placeholder 3"/>
          <p:cNvSpPr>
            <a:spLocks noGrp="1"/>
          </p:cNvSpPr>
          <p:nvPr>
            <p:ph type="sldNum" sz="quarter" idx="5"/>
          </p:nvPr>
        </p:nvSpPr>
        <p:spPr/>
        <p:txBody>
          <a:bodyPr/>
          <a:lstStyle/>
          <a:p>
            <a:fld id="{F516A02C-D844-4FAB-9E1C-25C56636D95A}" type="slidenum">
              <a:rPr lang="en-GB" smtClean="0"/>
              <a:t>11</a:t>
            </a:fld>
            <a:endParaRPr lang="en-GB"/>
          </a:p>
        </p:txBody>
      </p:sp>
    </p:spTree>
    <p:extLst>
      <p:ext uri="{BB962C8B-B14F-4D97-AF65-F5344CB8AC3E}">
        <p14:creationId xmlns:p14="http://schemas.microsoft.com/office/powerpoint/2010/main" val="2243303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1FE4EDD-362E-4A41-AC01-4DF2E435EE75}"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1458871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1FE4EDD-362E-4A41-AC01-4DF2E435EE75}"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3738475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FE4EDD-362E-4A41-AC01-4DF2E435EE75}"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2897898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1FE4EDD-362E-4A41-AC01-4DF2E435EE75}"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367642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1FE4EDD-362E-4A41-AC01-4DF2E435EE75}"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2504398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1FE4EDD-362E-4A41-AC01-4DF2E435EE75}"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3516291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FE4EDD-362E-4A41-AC01-4DF2E435EE75}"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1126936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FE4EDD-362E-4A41-AC01-4DF2E435EE75}"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3435559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FE4EDD-362E-4A41-AC01-4DF2E435EE75}"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1255338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1FE4EDD-362E-4A41-AC01-4DF2E435EE75}"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3960027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1FE4EDD-362E-4A41-AC01-4DF2E435EE75}"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DCE7B7-90B6-48DC-93B6-1766A4410AD7}" type="slidenum">
              <a:rPr lang="en-GB" smtClean="0"/>
              <a:t>‹#›</a:t>
            </a:fld>
            <a:endParaRPr lang="en-GB"/>
          </a:p>
        </p:txBody>
      </p:sp>
    </p:spTree>
    <p:extLst>
      <p:ext uri="{BB962C8B-B14F-4D97-AF65-F5344CB8AC3E}">
        <p14:creationId xmlns:p14="http://schemas.microsoft.com/office/powerpoint/2010/main" val="313942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FE4EDD-362E-4A41-AC01-4DF2E435EE75}" type="datetimeFigureOut">
              <a:rPr lang="en-GB" smtClean="0"/>
              <a:t>23/09/2026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DCE7B7-90B6-48DC-93B6-1766A4410AD7}" type="slidenum">
              <a:rPr lang="en-GB" smtClean="0"/>
              <a:t>‹#›</a:t>
            </a:fld>
            <a:endParaRPr lang="en-GB"/>
          </a:p>
        </p:txBody>
      </p:sp>
      <p:sp>
        <p:nvSpPr>
          <p:cNvPr id="7" name="Rectangle 6"/>
          <p:cNvSpPr/>
          <p:nvPr userDrawn="1"/>
        </p:nvSpPr>
        <p:spPr>
          <a:xfrm>
            <a:off x="13500" y="6093296"/>
            <a:ext cx="9130500" cy="76470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5496" y="6093296"/>
            <a:ext cx="755708" cy="764704"/>
          </a:xfrm>
          <a:prstGeom prst="rect">
            <a:avLst/>
          </a:prstGeom>
        </p:spPr>
      </p:pic>
      <p:sp>
        <p:nvSpPr>
          <p:cNvPr id="9" name="TextBox 8"/>
          <p:cNvSpPr txBox="1"/>
          <p:nvPr userDrawn="1"/>
        </p:nvSpPr>
        <p:spPr>
          <a:xfrm>
            <a:off x="827584" y="6309320"/>
            <a:ext cx="8316416" cy="646331"/>
          </a:xfrm>
          <a:prstGeom prst="rect">
            <a:avLst/>
          </a:prstGeom>
          <a:noFill/>
        </p:spPr>
        <p:txBody>
          <a:bodyPr wrap="square" rtlCol="0">
            <a:spAutoFit/>
          </a:bodyPr>
          <a:lstStyle/>
          <a:p>
            <a:r>
              <a:rPr lang="en-GB" b="1" i="1" dirty="0"/>
              <a:t>Sutton Oak C.E Primary School 		Believe, Achieve and Grow</a:t>
            </a:r>
            <a:r>
              <a:rPr lang="en-GB" b="1" i="1" baseline="0" dirty="0"/>
              <a:t> Together</a:t>
            </a:r>
            <a:r>
              <a:rPr lang="en-GB" b="1" i="1" dirty="0"/>
              <a:t>		</a:t>
            </a:r>
          </a:p>
        </p:txBody>
      </p:sp>
    </p:spTree>
    <p:extLst>
      <p:ext uri="{BB962C8B-B14F-4D97-AF65-F5344CB8AC3E}">
        <p14:creationId xmlns:p14="http://schemas.microsoft.com/office/powerpoint/2010/main" val="8721801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childrenscentres@sthelens.gov.u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mailto:suttonoak@sthelens.org.uk" TargetMode="External"/><Relationship Id="rId2" Type="http://schemas.openxmlformats.org/officeDocument/2006/relationships/hyperlink" Target="http://www.suttonoak.co.uk/"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6.png"/><Relationship Id="rId18" Type="http://schemas.microsoft.com/office/2007/relationships/hdphoto" Target="../media/hdphoto8.wdp"/><Relationship Id="rId3" Type="http://schemas.openxmlformats.org/officeDocument/2006/relationships/image" Target="../media/image11.png"/><Relationship Id="rId7" Type="http://schemas.openxmlformats.org/officeDocument/2006/relationships/image" Target="../media/image13.png"/><Relationship Id="rId12" Type="http://schemas.microsoft.com/office/2007/relationships/hdphoto" Target="../media/hdphoto5.wdp"/><Relationship Id="rId17" Type="http://schemas.openxmlformats.org/officeDocument/2006/relationships/image" Target="../media/image18.png"/><Relationship Id="rId2" Type="http://schemas.openxmlformats.org/officeDocument/2006/relationships/notesSlide" Target="../notesSlides/notesSlide2.xml"/><Relationship Id="rId16" Type="http://schemas.microsoft.com/office/2007/relationships/hdphoto" Target="../media/hdphoto7.wdp"/><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7.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4.png"/><Relationship Id="rId1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suttonoak.co.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TextBox 3"/>
          <p:cNvSpPr txBox="1"/>
          <p:nvPr/>
        </p:nvSpPr>
        <p:spPr>
          <a:xfrm>
            <a:off x="158918" y="404664"/>
            <a:ext cx="8733562" cy="3785652"/>
          </a:xfrm>
          <a:prstGeom prst="rect">
            <a:avLst/>
          </a:prstGeom>
          <a:noFill/>
        </p:spPr>
        <p:txBody>
          <a:bodyPr wrap="square" lIns="91440" tIns="45720" rIns="91440" bIns="45720" rtlCol="0" anchor="t">
            <a:spAutoFit/>
          </a:bodyPr>
          <a:lstStyle/>
          <a:p>
            <a:pPr algn="ctr"/>
            <a:r>
              <a:rPr lang="en-GB" sz="8000" dirty="0">
                <a:solidFill>
                  <a:schemeClr val="bg1"/>
                </a:solidFill>
              </a:rPr>
              <a:t>Welcome to Reception</a:t>
            </a:r>
            <a:endParaRPr lang="en-US" dirty="0">
              <a:solidFill>
                <a:schemeClr val="bg1"/>
              </a:solidFill>
            </a:endParaRPr>
          </a:p>
          <a:p>
            <a:pPr algn="ctr"/>
            <a:r>
              <a:rPr lang="en-GB" sz="8000">
                <a:solidFill>
                  <a:schemeClr val="bg1"/>
                </a:solidFill>
                <a:ea typeface="Calibri"/>
                <a:cs typeface="Calibri"/>
              </a:rPr>
              <a:t> 2026</a:t>
            </a:r>
            <a:endParaRPr lang="en-GB" dirty="0">
              <a:solidFill>
                <a:schemeClr val="bg1"/>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8463" y="4120634"/>
            <a:ext cx="1360200" cy="1351387"/>
          </a:xfrm>
          <a:prstGeom prst="rect">
            <a:avLst/>
          </a:prstGeom>
        </p:spPr>
      </p:pic>
      <p:sp>
        <p:nvSpPr>
          <p:cNvPr id="5" name="AutoShape 6" descr="S:\17)Foundation Stage\Photos for Advert\IMG_9608.JPG"/>
          <p:cNvSpPr>
            <a:spLocks noChangeAspect="1" noChangeArrowheads="1"/>
          </p:cNvSpPr>
          <p:nvPr/>
        </p:nvSpPr>
        <p:spPr bwMode="auto">
          <a:xfrm>
            <a:off x="155575" y="-243407"/>
            <a:ext cx="304800" cy="40374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 name="AutoShape 8" descr="S:\17)Foundation Stage\Photos for Advert\IMG_9608.JPG"/>
          <p:cNvSpPr>
            <a:spLocks noChangeAspect="1" noChangeArrowheads="1"/>
          </p:cNvSpPr>
          <p:nvPr/>
        </p:nvSpPr>
        <p:spPr bwMode="auto">
          <a:xfrm>
            <a:off x="683568" y="1972428"/>
            <a:ext cx="3312368" cy="445257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0" name="AutoShape 10" descr="C:\Users\Lucy.Devereux\Downloads\image2 (3).jpe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 name="AutoShape 12" descr="C:\Users\Lucy.Devereux\Downloads\image2 (3).jpe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375" y="1728103"/>
            <a:ext cx="1735361" cy="1844933"/>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375" y="4221088"/>
            <a:ext cx="2125244" cy="1587374"/>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6373" y="1714713"/>
            <a:ext cx="2262091" cy="1689586"/>
          </a:xfrm>
          <a:prstGeom prst="rect">
            <a:avLst/>
          </a:prstGeom>
        </p:spPr>
      </p:pic>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20412" y="4120715"/>
            <a:ext cx="2394012" cy="1788120"/>
          </a:xfrm>
          <a:prstGeom prst="rect">
            <a:avLst/>
          </a:prstGeom>
        </p:spPr>
      </p:pic>
    </p:spTree>
    <p:extLst>
      <p:ext uri="{BB962C8B-B14F-4D97-AF65-F5344CB8AC3E}">
        <p14:creationId xmlns:p14="http://schemas.microsoft.com/office/powerpoint/2010/main" val="3150980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rPr>
              <a:t>Our Mission</a:t>
            </a:r>
          </a:p>
        </p:txBody>
      </p:sp>
      <p:sp>
        <p:nvSpPr>
          <p:cNvPr id="3" name="Content Placeholder 2"/>
          <p:cNvSpPr>
            <a:spLocks noGrp="1"/>
          </p:cNvSpPr>
          <p:nvPr>
            <p:ph idx="1"/>
          </p:nvPr>
        </p:nvSpPr>
        <p:spPr>
          <a:xfrm>
            <a:off x="457200" y="1600201"/>
            <a:ext cx="8229600" cy="1252736"/>
          </a:xfrm>
        </p:spPr>
        <p:txBody>
          <a:bodyPr/>
          <a:lstStyle/>
          <a:p>
            <a:pPr marL="0" indent="0" algn="ctr">
              <a:buNone/>
            </a:pPr>
            <a:r>
              <a:rPr lang="en-GB" dirty="0"/>
              <a:t>Inspiring a love of learning, love for one another and faith in God.</a:t>
            </a:r>
          </a:p>
        </p:txBody>
      </p:sp>
      <p:sp>
        <p:nvSpPr>
          <p:cNvPr id="4" name="Title 1"/>
          <p:cNvSpPr txBox="1">
            <a:spLocks/>
          </p:cNvSpPr>
          <p:nvPr/>
        </p:nvSpPr>
        <p:spPr>
          <a:xfrm>
            <a:off x="446856" y="279005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solidFill>
                  <a:srgbClr val="C00000"/>
                </a:solidFill>
              </a:rPr>
              <a:t>Our Vision</a:t>
            </a:r>
          </a:p>
        </p:txBody>
      </p:sp>
      <p:sp>
        <p:nvSpPr>
          <p:cNvPr id="5" name="Content Placeholder 2"/>
          <p:cNvSpPr txBox="1">
            <a:spLocks/>
          </p:cNvSpPr>
          <p:nvPr/>
        </p:nvSpPr>
        <p:spPr>
          <a:xfrm>
            <a:off x="456339" y="3933056"/>
            <a:ext cx="8229600" cy="983795"/>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dirty="0"/>
              <a:t>Believe, achieve and grow together in Christ.</a:t>
            </a:r>
          </a:p>
          <a:p>
            <a:pPr marL="0" indent="0" algn="ctr">
              <a:buNone/>
            </a:pPr>
            <a:endParaRPr lang="en-GB" dirty="0">
              <a:ea typeface="Calibri"/>
              <a:cs typeface="Calibri"/>
            </a:endParaRPr>
          </a:p>
        </p:txBody>
      </p:sp>
    </p:spTree>
    <p:extLst>
      <p:ext uri="{BB962C8B-B14F-4D97-AF65-F5344CB8AC3E}">
        <p14:creationId xmlns:p14="http://schemas.microsoft.com/office/powerpoint/2010/main" val="2519549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FD5B337-38F2-489B-9C46-5271B56E9AE9}"/>
              </a:ext>
            </a:extLst>
          </p:cNvPr>
          <p:cNvSpPr>
            <a:spLocks noGrp="1"/>
          </p:cNvSpPr>
          <p:nvPr>
            <p:ph type="title"/>
          </p:nvPr>
        </p:nvSpPr>
        <p:spPr>
          <a:xfrm>
            <a:off x="457200" y="274638"/>
            <a:ext cx="8229600" cy="1143000"/>
          </a:xfrm>
        </p:spPr>
        <p:txBody>
          <a:bodyPr anchor="ctr">
            <a:normAutofit/>
          </a:bodyPr>
          <a:lstStyle/>
          <a:p>
            <a:pPr>
              <a:lnSpc>
                <a:spcPct val="90000"/>
              </a:lnSpc>
            </a:pPr>
            <a:r>
              <a:rPr lang="en-GB" sz="3700" b="0" i="0">
                <a:effectLst/>
              </a:rPr>
              <a:t>Telephone: 01744 671788</a:t>
            </a:r>
            <a:br>
              <a:rPr lang="en-GB" sz="3700"/>
            </a:br>
            <a:r>
              <a:rPr lang="en-GB" sz="3700" b="0" i="0">
                <a:effectLst/>
              </a:rPr>
              <a:t>Email: </a:t>
            </a:r>
            <a:r>
              <a:rPr lang="en-GB" sz="3700" b="0" i="0" u="sng">
                <a:effectLst/>
                <a:hlinkClick r:id="rId2"/>
              </a:rPr>
              <a:t>childrenscentres@sthelens.gov.uk</a:t>
            </a:r>
            <a:endParaRPr lang="en-GB" sz="3700"/>
          </a:p>
        </p:txBody>
      </p:sp>
      <p:pic>
        <p:nvPicPr>
          <p:cNvPr id="4" name="Picture 3" descr="A group of people standing together&#10;&#10;Description automatically generated">
            <a:extLst>
              <a:ext uri="{FF2B5EF4-FFF2-40B4-BE49-F238E27FC236}">
                <a16:creationId xmlns:a16="http://schemas.microsoft.com/office/drawing/2014/main" id="{C0A941B7-A5CB-4BBD-9B2A-8CCDF0E580CF}"/>
              </a:ext>
            </a:extLst>
          </p:cNvPr>
          <p:cNvPicPr>
            <a:picLocks noChangeAspect="1"/>
          </p:cNvPicPr>
          <p:nvPr/>
        </p:nvPicPr>
        <p:blipFill>
          <a:blip r:embed="rId3"/>
          <a:stretch>
            <a:fillRect/>
          </a:stretch>
        </p:blipFill>
        <p:spPr>
          <a:xfrm>
            <a:off x="457200" y="2052670"/>
            <a:ext cx="8229600" cy="3621023"/>
          </a:xfrm>
          <a:prstGeom prst="rect">
            <a:avLst/>
          </a:prstGeom>
          <a:noFill/>
        </p:spPr>
      </p:pic>
    </p:spTree>
    <p:extLst>
      <p:ext uri="{BB962C8B-B14F-4D97-AF65-F5344CB8AC3E}">
        <p14:creationId xmlns:p14="http://schemas.microsoft.com/office/powerpoint/2010/main" val="1175934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rPr>
              <a:t>Reception</a:t>
            </a:r>
          </a:p>
        </p:txBody>
      </p:sp>
      <p:sp>
        <p:nvSpPr>
          <p:cNvPr id="3" name="Content Placeholder 2"/>
          <p:cNvSpPr>
            <a:spLocks noGrp="1"/>
          </p:cNvSpPr>
          <p:nvPr>
            <p:ph idx="1"/>
          </p:nvPr>
        </p:nvSpPr>
        <p:spPr/>
        <p:txBody>
          <a:bodyPr>
            <a:normAutofit/>
          </a:bodyPr>
          <a:lstStyle/>
          <a:p>
            <a:pPr marL="0" indent="0" algn="ctr">
              <a:buNone/>
            </a:pPr>
            <a:r>
              <a:rPr lang="en-GB" dirty="0">
                <a:latin typeface="+mj-lt"/>
              </a:rPr>
              <a:t>Our Reception Unit is a happy, safe and stimulating environment where children are cared for, nurtured and encouraged to learn and reach their full potential. We work in partnership with parents to enable our children to learn in a fun and exciting way through their play.</a:t>
            </a:r>
          </a:p>
        </p:txBody>
      </p:sp>
    </p:spTree>
    <p:extLst>
      <p:ext uri="{BB962C8B-B14F-4D97-AF65-F5344CB8AC3E}">
        <p14:creationId xmlns:p14="http://schemas.microsoft.com/office/powerpoint/2010/main" val="331715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a:t>Reception Class Teachers</a:t>
            </a:r>
          </a:p>
        </p:txBody>
      </p:sp>
      <p:pic>
        <p:nvPicPr>
          <p:cNvPr id="7" name="Content Placeholder 6"/>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rot="5400000">
            <a:off x="791581" y="2325618"/>
            <a:ext cx="2376263" cy="1782197"/>
          </a:xfrm>
        </p:spPr>
      </p:pic>
      <p:sp>
        <p:nvSpPr>
          <p:cNvPr id="8" name="TextBox 7"/>
          <p:cNvSpPr txBox="1"/>
          <p:nvPr/>
        </p:nvSpPr>
        <p:spPr>
          <a:xfrm>
            <a:off x="539553" y="1412776"/>
            <a:ext cx="2880320" cy="523220"/>
          </a:xfrm>
          <a:prstGeom prst="rect">
            <a:avLst/>
          </a:prstGeom>
          <a:noFill/>
        </p:spPr>
        <p:txBody>
          <a:bodyPr wrap="square" rtlCol="0">
            <a:spAutoFit/>
          </a:bodyPr>
          <a:lstStyle/>
          <a:p>
            <a:pPr algn="ctr"/>
            <a:r>
              <a:rPr lang="en-GB" sz="2800" dirty="0"/>
              <a:t>Mrs Devereux</a:t>
            </a:r>
          </a:p>
        </p:txBody>
      </p:sp>
      <p:sp>
        <p:nvSpPr>
          <p:cNvPr id="9" name="TextBox 8"/>
          <p:cNvSpPr txBox="1"/>
          <p:nvPr/>
        </p:nvSpPr>
        <p:spPr>
          <a:xfrm>
            <a:off x="3156460" y="1381742"/>
            <a:ext cx="3024336" cy="523220"/>
          </a:xfrm>
          <a:prstGeom prst="rect">
            <a:avLst/>
          </a:prstGeom>
          <a:noFill/>
        </p:spPr>
        <p:txBody>
          <a:bodyPr wrap="square" lIns="91440" tIns="45720" rIns="91440" bIns="45720" rtlCol="0" anchor="t">
            <a:spAutoFit/>
          </a:bodyPr>
          <a:lstStyle/>
          <a:p>
            <a:pPr algn="ctr"/>
            <a:r>
              <a:rPr lang="en-GB" sz="2800"/>
              <a:t>Mrs Griffiths</a:t>
            </a:r>
            <a:endParaRPr lang="en-GB" sz="2800" dirty="0"/>
          </a:p>
        </p:txBody>
      </p:sp>
      <p:pic>
        <p:nvPicPr>
          <p:cNvPr id="3" name="Picture 2"/>
          <p:cNvPicPr>
            <a:picLocks noChangeAspect="1"/>
          </p:cNvPicPr>
          <p:nvPr/>
        </p:nvPicPr>
        <p:blipFill>
          <a:blip r:embed="rId4"/>
          <a:stretch>
            <a:fillRect/>
          </a:stretch>
        </p:blipFill>
        <p:spPr>
          <a:xfrm>
            <a:off x="6423413" y="1990147"/>
            <a:ext cx="1810483" cy="2413977"/>
          </a:xfrm>
          <a:prstGeom prst="rect">
            <a:avLst/>
          </a:prstGeom>
        </p:spPr>
      </p:pic>
      <p:sp>
        <p:nvSpPr>
          <p:cNvPr id="5" name="TextBox 4"/>
          <p:cNvSpPr txBox="1"/>
          <p:nvPr/>
        </p:nvSpPr>
        <p:spPr>
          <a:xfrm>
            <a:off x="6423413" y="1412776"/>
            <a:ext cx="1965011" cy="523220"/>
          </a:xfrm>
          <a:prstGeom prst="rect">
            <a:avLst/>
          </a:prstGeom>
          <a:noFill/>
        </p:spPr>
        <p:txBody>
          <a:bodyPr wrap="square" lIns="91440" tIns="45720" rIns="91440" bIns="45720" rtlCol="0" anchor="t">
            <a:spAutoFit/>
          </a:bodyPr>
          <a:lstStyle/>
          <a:p>
            <a:pPr algn="ctr"/>
            <a:r>
              <a:rPr lang="en-GB" sz="2800"/>
              <a:t>Mrs </a:t>
            </a:r>
            <a:r>
              <a:rPr lang="en-GB" sz="2800" dirty="0"/>
              <a:t>Barton</a:t>
            </a:r>
          </a:p>
        </p:txBody>
      </p:sp>
      <p:sp>
        <p:nvSpPr>
          <p:cNvPr id="4" name="TextBox 3">
            <a:extLst>
              <a:ext uri="{FF2B5EF4-FFF2-40B4-BE49-F238E27FC236}">
                <a16:creationId xmlns:a16="http://schemas.microsoft.com/office/drawing/2014/main" id="{EE3886F5-80D7-4121-B40C-F959C630F307}"/>
              </a:ext>
            </a:extLst>
          </p:cNvPr>
          <p:cNvSpPr txBox="1"/>
          <p:nvPr/>
        </p:nvSpPr>
        <p:spPr>
          <a:xfrm>
            <a:off x="1259632" y="4766631"/>
            <a:ext cx="6624736" cy="923330"/>
          </a:xfrm>
          <a:prstGeom prst="rect">
            <a:avLst/>
          </a:prstGeom>
          <a:noFill/>
        </p:spPr>
        <p:txBody>
          <a:bodyPr wrap="square" lIns="91440" tIns="45720" rIns="91440" bIns="45720" rtlCol="0" anchor="t">
            <a:spAutoFit/>
          </a:bodyPr>
          <a:lstStyle/>
          <a:p>
            <a:pPr algn="ctr"/>
            <a:r>
              <a:rPr lang="en-GB" dirty="0"/>
              <a:t>Headteacher: Mr. I. Williams </a:t>
            </a:r>
          </a:p>
          <a:p>
            <a:pPr algn="ctr"/>
            <a:endParaRPr lang="en-GB" dirty="0"/>
          </a:p>
          <a:p>
            <a:pPr algn="ctr"/>
            <a:r>
              <a:rPr lang="en-GB"/>
              <a:t>Assistant Headteacher: Mrs. S. Green</a:t>
            </a:r>
            <a:endParaRPr lang="en-GB">
              <a:ea typeface="Calibri"/>
              <a:cs typeface="Calibri"/>
            </a:endParaRPr>
          </a:p>
        </p:txBody>
      </p:sp>
      <p:pic>
        <p:nvPicPr>
          <p:cNvPr id="6" name="Picture 5" descr="A person smiling in a gym&#10;&#10;AI-generated content may be incorrect.">
            <a:extLst>
              <a:ext uri="{FF2B5EF4-FFF2-40B4-BE49-F238E27FC236}">
                <a16:creationId xmlns:a16="http://schemas.microsoft.com/office/drawing/2014/main" id="{0C61F1E7-5E11-02F0-2ACE-AAED95F75656}"/>
              </a:ext>
            </a:extLst>
          </p:cNvPr>
          <p:cNvPicPr>
            <a:picLocks noChangeAspect="1"/>
          </p:cNvPicPr>
          <p:nvPr/>
        </p:nvPicPr>
        <p:blipFill>
          <a:blip r:embed="rId5"/>
          <a:stretch>
            <a:fillRect/>
          </a:stretch>
        </p:blipFill>
        <p:spPr>
          <a:xfrm>
            <a:off x="3838966" y="2017604"/>
            <a:ext cx="1674834" cy="2373942"/>
          </a:xfrm>
          <a:prstGeom prst="rect">
            <a:avLst/>
          </a:prstGeom>
        </p:spPr>
      </p:pic>
    </p:spTree>
    <p:extLst>
      <p:ext uri="{BB962C8B-B14F-4D97-AF65-F5344CB8AC3E}">
        <p14:creationId xmlns:p14="http://schemas.microsoft.com/office/powerpoint/2010/main" val="3642384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Transition	</a:t>
            </a:r>
          </a:p>
        </p:txBody>
      </p:sp>
      <p:sp>
        <p:nvSpPr>
          <p:cNvPr id="3" name="Content Placeholder 2"/>
          <p:cNvSpPr>
            <a:spLocks noGrp="1"/>
          </p:cNvSpPr>
          <p:nvPr>
            <p:ph idx="1"/>
          </p:nvPr>
        </p:nvSpPr>
        <p:spPr/>
        <p:txBody>
          <a:bodyPr vert="horz" lIns="91440" tIns="45720" rIns="91440" bIns="45720" rtlCol="0" anchor="t">
            <a:normAutofit/>
          </a:bodyPr>
          <a:lstStyle/>
          <a:p>
            <a:r>
              <a:rPr lang="en-GB" sz="2200" dirty="0"/>
              <a:t>Transition begins with calls, chats, visits in your child’s current Nursery setting. </a:t>
            </a:r>
          </a:p>
          <a:p>
            <a:r>
              <a:rPr lang="en-GB" sz="2200" dirty="0"/>
              <a:t>During the final Summer term we will hold transition visits for your children to have a ‘Stay and Play’ in their new classrooms. </a:t>
            </a:r>
          </a:p>
          <a:p>
            <a:r>
              <a:rPr lang="en-GB" sz="2200" dirty="0"/>
              <a:t>If your child already attends our School Nursery these will be within their normal Nursery sessions. </a:t>
            </a:r>
            <a:endParaRPr lang="en-GB" sz="2200" dirty="0">
              <a:ea typeface="Calibri"/>
              <a:cs typeface="Calibri"/>
            </a:endParaRPr>
          </a:p>
          <a:p>
            <a:r>
              <a:rPr lang="en-GB" sz="2200" dirty="0"/>
              <a:t>If they currently attend a different provision your letter will state a date and time for their visit. If they cannot make this date please speak to one of our team. </a:t>
            </a:r>
          </a:p>
          <a:p>
            <a:r>
              <a:rPr lang="en-GB" sz="2200" dirty="0">
                <a:ea typeface="Calibri"/>
                <a:cs typeface="Calibri"/>
              </a:rPr>
              <a:t>Packs – All about me – complete with child/ Information to help staff – complete and return to school</a:t>
            </a:r>
          </a:p>
          <a:p>
            <a:endParaRPr lang="en-GB" sz="2200" dirty="0">
              <a:ea typeface="Calibri"/>
              <a:cs typeface="Calibri"/>
            </a:endParaRPr>
          </a:p>
        </p:txBody>
      </p:sp>
    </p:spTree>
    <p:extLst>
      <p:ext uri="{BB962C8B-B14F-4D97-AF65-F5344CB8AC3E}">
        <p14:creationId xmlns:p14="http://schemas.microsoft.com/office/powerpoint/2010/main" val="2689021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1165"/>
          </a:xfrm>
        </p:spPr>
        <p:txBody>
          <a:bodyPr/>
          <a:lstStyle/>
          <a:p>
            <a:r>
              <a:rPr lang="en-GB" dirty="0"/>
              <a:t>Starting in September</a:t>
            </a:r>
          </a:p>
        </p:txBody>
      </p:sp>
      <p:sp>
        <p:nvSpPr>
          <p:cNvPr id="3" name="Content Placeholder 2"/>
          <p:cNvSpPr>
            <a:spLocks noGrp="1"/>
          </p:cNvSpPr>
          <p:nvPr>
            <p:ph idx="1"/>
          </p:nvPr>
        </p:nvSpPr>
        <p:spPr>
          <a:xfrm>
            <a:off x="457200" y="1120036"/>
            <a:ext cx="8229600" cy="5006127"/>
          </a:xfrm>
        </p:spPr>
        <p:txBody>
          <a:bodyPr vert="horz" lIns="91440" tIns="45720" rIns="91440" bIns="45720" rtlCol="0" anchor="t">
            <a:normAutofit fontScale="92500" lnSpcReduction="20000"/>
          </a:bodyPr>
          <a:lstStyle/>
          <a:p>
            <a:r>
              <a:rPr lang="en-GB" sz="2200" dirty="0">
                <a:solidFill>
                  <a:prstClr val="black"/>
                </a:solidFill>
              </a:rPr>
              <a:t>The children will have a ‘staggered’ start in September. They will start school over the first few days in September between the 2nd and the 4th of September. This allows the staff to spend quality time with individual children to help them settle into their new environment. </a:t>
            </a:r>
          </a:p>
          <a:p>
            <a:r>
              <a:rPr lang="en-GB" sz="2200" dirty="0">
                <a:solidFill>
                  <a:prstClr val="black"/>
                </a:solidFill>
              </a:rPr>
              <a:t>The children will begin the staggered days, and their first full week by attending until 1pm. They will stay for lunch and be collected at the Reception Class entrance. </a:t>
            </a:r>
            <a:endParaRPr lang="en-GB" sz="2200" dirty="0">
              <a:solidFill>
                <a:prstClr val="black"/>
              </a:solidFill>
              <a:ea typeface="Calibri"/>
              <a:cs typeface="Calibri"/>
            </a:endParaRPr>
          </a:p>
          <a:p>
            <a:r>
              <a:rPr lang="en-GB" sz="2200" dirty="0">
                <a:solidFill>
                  <a:prstClr val="black"/>
                </a:solidFill>
              </a:rPr>
              <a:t>Most children will start full time from Monday 14</a:t>
            </a:r>
            <a:r>
              <a:rPr lang="en-GB" sz="2200" baseline="30000" dirty="0">
                <a:solidFill>
                  <a:prstClr val="black"/>
                </a:solidFill>
              </a:rPr>
              <a:t>th</a:t>
            </a:r>
            <a:r>
              <a:rPr lang="en-GB" sz="2200" dirty="0">
                <a:solidFill>
                  <a:prstClr val="black"/>
                </a:solidFill>
              </a:rPr>
              <a:t> September. </a:t>
            </a:r>
            <a:endParaRPr lang="en-GB" sz="2200" dirty="0">
              <a:solidFill>
                <a:prstClr val="black"/>
              </a:solidFill>
              <a:ea typeface="Calibri"/>
              <a:cs typeface="Calibri"/>
            </a:endParaRPr>
          </a:p>
          <a:p>
            <a:r>
              <a:rPr lang="en-GB" sz="2200" dirty="0">
                <a:solidFill>
                  <a:prstClr val="black"/>
                </a:solidFill>
                <a:ea typeface="Calibri"/>
                <a:cs typeface="Calibri"/>
              </a:rPr>
              <a:t>We understand not all our families will be able to support this transition, please see a member of the team if your child has accessed 30 hour provision in Nursery and you are a working parent unable to facilitate this at the end of the meeting. </a:t>
            </a:r>
          </a:p>
          <a:p>
            <a:r>
              <a:rPr lang="en-GB" sz="2200" dirty="0">
                <a:solidFill>
                  <a:prstClr val="black"/>
                </a:solidFill>
              </a:rPr>
              <a:t>Some children will require a more personalised transition plan that will take longer and cater to their individual needs. If you feel your child would benefit from this please speak to a member of the Reception team.</a:t>
            </a:r>
            <a:endParaRPr lang="en-GB" sz="2200" dirty="0">
              <a:solidFill>
                <a:prstClr val="black"/>
              </a:solidFill>
              <a:ea typeface="Calibri"/>
              <a:cs typeface="Calibri"/>
            </a:endParaRPr>
          </a:p>
          <a:p>
            <a:pPr lvl="0"/>
            <a:r>
              <a:rPr lang="en-GB" sz="2200" dirty="0">
                <a:solidFill>
                  <a:prstClr val="black"/>
                </a:solidFill>
              </a:rPr>
              <a:t>Please see your child’s individual welcome pack for their individual start and visit dates. </a:t>
            </a:r>
          </a:p>
          <a:p>
            <a:endParaRPr lang="en-GB" dirty="0"/>
          </a:p>
        </p:txBody>
      </p:sp>
    </p:spTree>
    <p:extLst>
      <p:ext uri="{BB962C8B-B14F-4D97-AF65-F5344CB8AC3E}">
        <p14:creationId xmlns:p14="http://schemas.microsoft.com/office/powerpoint/2010/main" val="31117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rPr>
              <a:t>Starting our school day</a:t>
            </a:r>
          </a:p>
        </p:txBody>
      </p:sp>
      <p:sp>
        <p:nvSpPr>
          <p:cNvPr id="3" name="Content Placeholder 2"/>
          <p:cNvSpPr>
            <a:spLocks noGrp="1"/>
          </p:cNvSpPr>
          <p:nvPr>
            <p:ph idx="1"/>
          </p:nvPr>
        </p:nvSpPr>
        <p:spPr/>
        <p:txBody>
          <a:bodyPr vert="horz" lIns="91440" tIns="45720" rIns="91440" bIns="45720" rtlCol="0" anchor="t">
            <a:normAutofit fontScale="92500" lnSpcReduction="10000"/>
          </a:bodyPr>
          <a:lstStyle/>
          <a:p>
            <a:pPr marL="0" indent="0" algn="ctr">
              <a:buNone/>
            </a:pPr>
            <a:r>
              <a:rPr lang="en-GB" sz="2400"/>
              <a:t>Reception children start at 8.45am. Your child enters school through </a:t>
            </a:r>
            <a:r>
              <a:rPr lang="en-GB" sz="2400" dirty="0"/>
              <a:t>the Green Reception Gate near the KS1 entrance. </a:t>
            </a:r>
          </a:p>
          <a:p>
            <a:pPr marL="0" indent="0" algn="ctr">
              <a:buNone/>
            </a:pPr>
            <a:endParaRPr lang="en-GB" sz="2400" dirty="0"/>
          </a:p>
          <a:p>
            <a:pPr marL="0" indent="0" algn="ctr">
              <a:buNone/>
            </a:pPr>
            <a:r>
              <a:rPr lang="en-GB" sz="2400" dirty="0"/>
              <a:t>Please bring a suitable coat, bookbag, </a:t>
            </a:r>
            <a:r>
              <a:rPr lang="en-GB" sz="2400" dirty="0" err="1"/>
              <a:t>waterbottle</a:t>
            </a:r>
            <a:r>
              <a:rPr lang="en-GB" sz="2400" dirty="0"/>
              <a:t>, spare clothing if you think they need it and your completed ‘All about Me’ Booklet. </a:t>
            </a:r>
          </a:p>
          <a:p>
            <a:pPr marL="0" indent="0" algn="ctr">
              <a:buNone/>
            </a:pPr>
            <a:endParaRPr lang="en-GB" sz="2400" dirty="0"/>
          </a:p>
          <a:p>
            <a:pPr marL="0" indent="0" algn="ctr">
              <a:buNone/>
            </a:pPr>
            <a:r>
              <a:rPr lang="en-GB" sz="2400" dirty="0"/>
              <a:t>All children have their own tray and peg in the classroom for their things. </a:t>
            </a:r>
          </a:p>
          <a:p>
            <a:pPr marL="0" indent="0" algn="ctr">
              <a:buNone/>
            </a:pPr>
            <a:endParaRPr lang="en-GB" sz="2400" dirty="0"/>
          </a:p>
          <a:p>
            <a:pPr marL="0" indent="0" algn="ctr">
              <a:buNone/>
            </a:pPr>
            <a:r>
              <a:rPr lang="en-GB" sz="2400" dirty="0"/>
              <a:t>We understand it can be a worrying time but we strongly encourage you to leave the children come into the class independently. If they are upset we will contact you via seesaw or </a:t>
            </a:r>
            <a:r>
              <a:rPr lang="en-GB" sz="2400" dirty="0" err="1"/>
              <a:t>phonecall</a:t>
            </a:r>
            <a:r>
              <a:rPr lang="en-GB" sz="2400" dirty="0"/>
              <a:t> to reassure you they are settled. </a:t>
            </a:r>
          </a:p>
          <a:p>
            <a:pPr marL="0" indent="0" algn="ctr">
              <a:buNone/>
            </a:pPr>
            <a:endParaRPr lang="en-GB" dirty="0"/>
          </a:p>
          <a:p>
            <a:pPr marL="0" indent="0" algn="ctr">
              <a:buNone/>
            </a:pPr>
            <a:endParaRPr lang="en-GB" sz="2400" b="1" dirty="0">
              <a:solidFill>
                <a:srgbClr val="C00000"/>
              </a:solidFill>
            </a:endParaRPr>
          </a:p>
        </p:txBody>
      </p:sp>
    </p:spTree>
    <p:extLst>
      <p:ext uri="{BB962C8B-B14F-4D97-AF65-F5344CB8AC3E}">
        <p14:creationId xmlns:p14="http://schemas.microsoft.com/office/powerpoint/2010/main" val="1688011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9F8F7-BF92-4B99-88BA-B76CD6250D6C}"/>
              </a:ext>
            </a:extLst>
          </p:cNvPr>
          <p:cNvSpPr>
            <a:spLocks noGrp="1"/>
          </p:cNvSpPr>
          <p:nvPr>
            <p:ph type="ctrTitle"/>
          </p:nvPr>
        </p:nvSpPr>
        <p:spPr>
          <a:xfrm>
            <a:off x="827584" y="476672"/>
            <a:ext cx="7772400" cy="841375"/>
          </a:xfrm>
        </p:spPr>
        <p:txBody>
          <a:bodyPr>
            <a:normAutofit fontScale="90000"/>
          </a:bodyPr>
          <a:lstStyle/>
          <a:p>
            <a:r>
              <a:rPr lang="en-GB" dirty="0">
                <a:solidFill>
                  <a:srgbClr val="FF0000"/>
                </a:solidFill>
              </a:rPr>
              <a:t>Our Rhythm of the Day </a:t>
            </a:r>
            <a:br>
              <a:rPr lang="en-GB" dirty="0"/>
            </a:br>
            <a:endParaRPr lang="en-GB" dirty="0"/>
          </a:p>
        </p:txBody>
      </p:sp>
      <p:sp>
        <p:nvSpPr>
          <p:cNvPr id="3" name="Subtitle 2">
            <a:extLst>
              <a:ext uri="{FF2B5EF4-FFF2-40B4-BE49-F238E27FC236}">
                <a16:creationId xmlns:a16="http://schemas.microsoft.com/office/drawing/2014/main" id="{A43F097A-4D49-453F-93FF-DC747CE6264E}"/>
              </a:ext>
            </a:extLst>
          </p:cNvPr>
          <p:cNvSpPr>
            <a:spLocks noGrp="1"/>
          </p:cNvSpPr>
          <p:nvPr>
            <p:ph type="subTitle" idx="1"/>
          </p:nvPr>
        </p:nvSpPr>
        <p:spPr>
          <a:xfrm>
            <a:off x="1371600" y="1052736"/>
            <a:ext cx="6400800" cy="4586064"/>
          </a:xfrm>
        </p:spPr>
        <p:txBody>
          <a:bodyPr vert="horz" lIns="91440" tIns="45720" rIns="91440" bIns="45720" rtlCol="0" anchor="t">
            <a:normAutofit fontScale="92500" lnSpcReduction="20000"/>
          </a:bodyPr>
          <a:lstStyle/>
          <a:p>
            <a:pPr algn="l"/>
            <a:r>
              <a:rPr lang="en-GB" sz="2000" dirty="0"/>
              <a:t>8.50-9.10am– Register/Morning Challenge </a:t>
            </a:r>
          </a:p>
          <a:p>
            <a:pPr algn="l"/>
            <a:r>
              <a:rPr lang="en-GB" sz="2000" dirty="0"/>
              <a:t>9.10-9.25am – Whole Class Literacy</a:t>
            </a:r>
            <a:endParaRPr lang="en-GB" sz="2000">
              <a:ea typeface="Calibri"/>
              <a:cs typeface="Calibri"/>
            </a:endParaRPr>
          </a:p>
          <a:p>
            <a:pPr algn="l"/>
            <a:r>
              <a:rPr lang="en-GB" sz="2000" dirty="0">
                <a:ea typeface="Calibri"/>
                <a:cs typeface="Calibri"/>
              </a:rPr>
              <a:t>9.25-10.20am - Continuous Provision Indoor and Outdoor and Focused Group Learning</a:t>
            </a:r>
          </a:p>
          <a:p>
            <a:pPr algn="l"/>
            <a:r>
              <a:rPr lang="en-GB" sz="2000" dirty="0">
                <a:ea typeface="Calibri"/>
                <a:cs typeface="Calibri"/>
              </a:rPr>
              <a:t>10.20-10.40 - Phonics and Snack</a:t>
            </a:r>
            <a:endParaRPr lang="en-GB" sz="2000" dirty="0"/>
          </a:p>
          <a:p>
            <a:pPr algn="l"/>
            <a:r>
              <a:rPr lang="en-GB" sz="2000" dirty="0"/>
              <a:t>10.35-11.30am – Continuous Provision Indoor and Outdoor and Focused Group Learning </a:t>
            </a:r>
          </a:p>
          <a:p>
            <a:pPr algn="l"/>
            <a:r>
              <a:rPr lang="en-GB" sz="2000" dirty="0"/>
              <a:t>11.30-11.45am – Story time</a:t>
            </a:r>
            <a:endParaRPr lang="en-GB" sz="2000">
              <a:ea typeface="Calibri"/>
              <a:cs typeface="Calibri"/>
            </a:endParaRPr>
          </a:p>
          <a:p>
            <a:pPr algn="l"/>
            <a:r>
              <a:rPr lang="en-GB" sz="2000" dirty="0"/>
              <a:t>11.45am-1pm – Lunch and Outdoor Provision</a:t>
            </a:r>
          </a:p>
          <a:p>
            <a:pPr algn="l"/>
            <a:r>
              <a:rPr lang="en-GB" sz="2000" dirty="0"/>
              <a:t>1-1.20 pm– Whole Class Maths</a:t>
            </a:r>
            <a:endParaRPr lang="en-GB" sz="2000">
              <a:ea typeface="Calibri"/>
              <a:cs typeface="Calibri"/>
            </a:endParaRPr>
          </a:p>
          <a:p>
            <a:pPr algn="l"/>
            <a:r>
              <a:rPr lang="en-GB" sz="2000" dirty="0"/>
              <a:t>1.20-2.30pm – Continuous Provision Indoor and Outdoor and Focused Group Learning plus interventions including Speech therapy and language groups</a:t>
            </a:r>
            <a:endParaRPr lang="en-GB" sz="2000" dirty="0">
              <a:ea typeface="Calibri"/>
              <a:cs typeface="Calibri"/>
            </a:endParaRPr>
          </a:p>
          <a:p>
            <a:pPr algn="l"/>
            <a:r>
              <a:rPr lang="en-GB" sz="2000" dirty="0"/>
              <a:t>2.30-3pm – Whole Class </a:t>
            </a:r>
            <a:r>
              <a:rPr lang="en-GB" sz="2000" dirty="0" err="1"/>
              <a:t>Undertstanding</a:t>
            </a:r>
            <a:r>
              <a:rPr lang="en-GB" sz="2000" dirty="0"/>
              <a:t> of the World/ RE/ Topic/ Expressive Arts and Design </a:t>
            </a:r>
          </a:p>
          <a:p>
            <a:pPr algn="l"/>
            <a:r>
              <a:rPr lang="en-GB" sz="2000" dirty="0"/>
              <a:t>3pm – Hometime Routines. </a:t>
            </a:r>
          </a:p>
          <a:p>
            <a:pPr algn="l"/>
            <a:endParaRPr lang="en-GB" dirty="0"/>
          </a:p>
        </p:txBody>
      </p:sp>
    </p:spTree>
    <p:extLst>
      <p:ext uri="{BB962C8B-B14F-4D97-AF65-F5344CB8AC3E}">
        <p14:creationId xmlns:p14="http://schemas.microsoft.com/office/powerpoint/2010/main" val="3985887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28592-5F4C-40E9-A299-C8E91498A68E}"/>
              </a:ext>
            </a:extLst>
          </p:cNvPr>
          <p:cNvSpPr>
            <a:spLocks noGrp="1"/>
          </p:cNvSpPr>
          <p:nvPr>
            <p:ph type="title"/>
          </p:nvPr>
        </p:nvSpPr>
        <p:spPr/>
        <p:txBody>
          <a:bodyPr/>
          <a:lstStyle/>
          <a:p>
            <a:r>
              <a:rPr lang="en-GB" dirty="0"/>
              <a:t>Attendance</a:t>
            </a:r>
          </a:p>
        </p:txBody>
      </p:sp>
      <p:sp>
        <p:nvSpPr>
          <p:cNvPr id="3" name="Content Placeholder 2">
            <a:extLst>
              <a:ext uri="{FF2B5EF4-FFF2-40B4-BE49-F238E27FC236}">
                <a16:creationId xmlns:a16="http://schemas.microsoft.com/office/drawing/2014/main" id="{6C2230A2-9FAF-4BA9-ABD9-7477FA9073F2}"/>
              </a:ext>
            </a:extLst>
          </p:cNvPr>
          <p:cNvSpPr>
            <a:spLocks noGrp="1"/>
          </p:cNvSpPr>
          <p:nvPr>
            <p:ph idx="1"/>
          </p:nvPr>
        </p:nvSpPr>
        <p:spPr>
          <a:xfrm>
            <a:off x="457200" y="1234858"/>
            <a:ext cx="8229600" cy="4891305"/>
          </a:xfrm>
        </p:spPr>
        <p:txBody>
          <a:bodyPr vert="horz" lIns="91440" tIns="45720" rIns="91440" bIns="45720" rtlCol="0" anchor="t">
            <a:normAutofit/>
          </a:bodyPr>
          <a:lstStyle/>
          <a:p>
            <a:pPr marL="0" indent="0" algn="ctr">
              <a:buNone/>
            </a:pPr>
            <a:endParaRPr lang="en-GB" dirty="0"/>
          </a:p>
          <a:p>
            <a:pPr marL="0" indent="0" algn="ctr">
              <a:buNone/>
            </a:pPr>
            <a:r>
              <a:rPr lang="en-GB" dirty="0"/>
              <a:t>We aim for </a:t>
            </a:r>
            <a:r>
              <a:rPr lang="en-GB" b="1">
                <a:solidFill>
                  <a:srgbClr val="00B050"/>
                </a:solidFill>
              </a:rPr>
              <a:t>96%</a:t>
            </a:r>
            <a:r>
              <a:rPr lang="en-GB" b="1"/>
              <a:t>! </a:t>
            </a:r>
            <a:endParaRPr lang="en-GB" b="1">
              <a:ea typeface="Calibri"/>
              <a:cs typeface="Calibri"/>
            </a:endParaRPr>
          </a:p>
          <a:p>
            <a:pPr marL="0" indent="0" algn="ctr">
              <a:buNone/>
            </a:pPr>
            <a:endParaRPr lang="en-GB" b="1" dirty="0">
              <a:ea typeface="Calibri"/>
              <a:cs typeface="Calibri"/>
            </a:endParaRPr>
          </a:p>
          <a:p>
            <a:pPr marL="0" indent="0" algn="ctr">
              <a:buNone/>
            </a:pPr>
            <a:endParaRPr lang="en-GB" b="1" dirty="0">
              <a:ea typeface="Calibri"/>
              <a:cs typeface="Calibri"/>
            </a:endParaRPr>
          </a:p>
          <a:p>
            <a:pPr marL="0" indent="0" algn="ctr">
              <a:buNone/>
            </a:pPr>
            <a:endParaRPr lang="en-GB" b="1" dirty="0"/>
          </a:p>
          <a:p>
            <a:pPr marL="0" indent="0" algn="ctr">
              <a:buNone/>
            </a:pPr>
            <a:endParaRPr lang="en-GB" b="1" dirty="0"/>
          </a:p>
          <a:p>
            <a:pPr marL="0" indent="0" algn="ctr">
              <a:buNone/>
            </a:pPr>
            <a:r>
              <a:rPr lang="en-GB" sz="2000" dirty="0"/>
              <a:t>If your child is unwell please contact the school on </a:t>
            </a:r>
            <a:r>
              <a:rPr lang="en-GB" sz="2000" dirty="0">
                <a:solidFill>
                  <a:srgbClr val="C00000"/>
                </a:solidFill>
              </a:rPr>
              <a:t>01744 678690 </a:t>
            </a:r>
            <a:r>
              <a:rPr lang="en-GB" sz="2000" dirty="0"/>
              <a:t>on the first day of absence </a:t>
            </a:r>
            <a:r>
              <a:rPr lang="en-GB" sz="2000" b="1" dirty="0"/>
              <a:t>before 9am. </a:t>
            </a:r>
            <a:r>
              <a:rPr lang="en-GB" sz="2000" dirty="0"/>
              <a:t>You can also report your child’s absence on our school website, </a:t>
            </a:r>
            <a:r>
              <a:rPr lang="en-GB" sz="2000" dirty="0">
                <a:solidFill>
                  <a:srgbClr val="C00000"/>
                </a:solidFill>
                <a:hlinkClick r:id="rId2"/>
              </a:rPr>
              <a:t>www.suttonoak.co.uk</a:t>
            </a:r>
            <a:r>
              <a:rPr lang="en-GB" sz="2000" dirty="0">
                <a:solidFill>
                  <a:srgbClr val="C00000"/>
                </a:solidFill>
              </a:rPr>
              <a:t> or via email </a:t>
            </a:r>
            <a:r>
              <a:rPr lang="en-GB" sz="2000" dirty="0">
                <a:solidFill>
                  <a:srgbClr val="C00000"/>
                </a:solidFill>
                <a:hlinkClick r:id="rId3"/>
              </a:rPr>
              <a:t>suttonoak@sthelens.org.uk</a:t>
            </a:r>
            <a:endParaRPr lang="en-GB" sz="2000" dirty="0">
              <a:solidFill>
                <a:srgbClr val="C00000"/>
              </a:solidFill>
            </a:endParaRPr>
          </a:p>
          <a:p>
            <a:endParaRPr lang="en-GB" dirty="0"/>
          </a:p>
        </p:txBody>
      </p:sp>
      <p:pic>
        <p:nvPicPr>
          <p:cNvPr id="4" name="Picture 3" descr="A group of emojis with different expressions&#10;&#10;AI-generated content may be incorrect.">
            <a:extLst>
              <a:ext uri="{FF2B5EF4-FFF2-40B4-BE49-F238E27FC236}">
                <a16:creationId xmlns:a16="http://schemas.microsoft.com/office/drawing/2014/main" id="{586CF0BB-11FC-9325-F047-73E2F652C1E8}"/>
              </a:ext>
            </a:extLst>
          </p:cNvPr>
          <p:cNvPicPr>
            <a:picLocks noChangeAspect="1"/>
          </p:cNvPicPr>
          <p:nvPr/>
        </p:nvPicPr>
        <p:blipFill>
          <a:blip r:embed="rId4"/>
          <a:stretch>
            <a:fillRect/>
          </a:stretch>
        </p:blipFill>
        <p:spPr>
          <a:xfrm>
            <a:off x="2881312" y="2781300"/>
            <a:ext cx="3381375" cy="1295400"/>
          </a:xfrm>
          <a:prstGeom prst="rect">
            <a:avLst/>
          </a:prstGeom>
        </p:spPr>
      </p:pic>
    </p:spTree>
    <p:extLst>
      <p:ext uri="{BB962C8B-B14F-4D97-AF65-F5344CB8AC3E}">
        <p14:creationId xmlns:p14="http://schemas.microsoft.com/office/powerpoint/2010/main" val="1682861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rPr>
              <a:t>School Uniform</a:t>
            </a:r>
          </a:p>
        </p:txBody>
      </p:sp>
      <p:sp>
        <p:nvSpPr>
          <p:cNvPr id="3" name="Content Placeholder 2"/>
          <p:cNvSpPr>
            <a:spLocks noGrp="1"/>
          </p:cNvSpPr>
          <p:nvPr>
            <p:ph idx="1"/>
          </p:nvPr>
        </p:nvSpPr>
        <p:spPr>
          <a:xfrm>
            <a:off x="457200" y="1124744"/>
            <a:ext cx="8229600" cy="5001419"/>
          </a:xfrm>
        </p:spPr>
        <p:txBody>
          <a:bodyPr>
            <a:normAutofit/>
          </a:bodyPr>
          <a:lstStyle/>
          <a:p>
            <a:pPr marL="0" indent="0">
              <a:buNone/>
            </a:pPr>
            <a:r>
              <a:rPr lang="en-GB" sz="2800" dirty="0"/>
              <a:t>It is expected that your child comes to school every day wearing the correct uniform. Please label ALL items with permanent marker (biro will wash out!)</a:t>
            </a:r>
          </a:p>
        </p:txBody>
      </p:sp>
      <p:sp>
        <p:nvSpPr>
          <p:cNvPr id="7" name="Rounded Rectangle 6"/>
          <p:cNvSpPr/>
          <p:nvPr/>
        </p:nvSpPr>
        <p:spPr>
          <a:xfrm>
            <a:off x="179512" y="2746550"/>
            <a:ext cx="3528392" cy="331236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
        <p:nvSpPr>
          <p:cNvPr id="8" name="Rounded Rectangle 7"/>
          <p:cNvSpPr/>
          <p:nvPr/>
        </p:nvSpPr>
        <p:spPr>
          <a:xfrm>
            <a:off x="3779912" y="2708920"/>
            <a:ext cx="3528392" cy="331236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a:p>
        </p:txBody>
      </p:sp>
      <p:sp>
        <p:nvSpPr>
          <p:cNvPr id="9" name="Rectangle 8"/>
          <p:cNvSpPr/>
          <p:nvPr/>
        </p:nvSpPr>
        <p:spPr>
          <a:xfrm>
            <a:off x="7452320" y="2784180"/>
            <a:ext cx="1584176" cy="323710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sp>
        <p:nvSpPr>
          <p:cNvPr id="12" name="TextBox 11"/>
          <p:cNvSpPr txBox="1"/>
          <p:nvPr/>
        </p:nvSpPr>
        <p:spPr>
          <a:xfrm>
            <a:off x="323528" y="2852936"/>
            <a:ext cx="3096344" cy="400110"/>
          </a:xfrm>
          <a:prstGeom prst="rect">
            <a:avLst/>
          </a:prstGeom>
          <a:noFill/>
        </p:spPr>
        <p:txBody>
          <a:bodyPr wrap="square" rtlCol="0">
            <a:spAutoFit/>
          </a:bodyPr>
          <a:lstStyle/>
          <a:p>
            <a:pPr algn="ctr"/>
            <a:r>
              <a:rPr lang="en-GB" sz="2000" b="1" dirty="0"/>
              <a:t>Boys</a:t>
            </a:r>
          </a:p>
        </p:txBody>
      </p:sp>
      <p:sp>
        <p:nvSpPr>
          <p:cNvPr id="13" name="TextBox 12"/>
          <p:cNvSpPr txBox="1"/>
          <p:nvPr/>
        </p:nvSpPr>
        <p:spPr>
          <a:xfrm>
            <a:off x="3995936" y="2852936"/>
            <a:ext cx="3096344" cy="400110"/>
          </a:xfrm>
          <a:prstGeom prst="rect">
            <a:avLst/>
          </a:prstGeom>
          <a:noFill/>
        </p:spPr>
        <p:txBody>
          <a:bodyPr wrap="square" rtlCol="0">
            <a:spAutoFit/>
          </a:bodyPr>
          <a:lstStyle/>
          <a:p>
            <a:pPr algn="ctr"/>
            <a:r>
              <a:rPr lang="en-GB" sz="2000" b="1" dirty="0"/>
              <a:t>Girls</a:t>
            </a:r>
          </a:p>
        </p:txBody>
      </p:sp>
      <p:sp>
        <p:nvSpPr>
          <p:cNvPr id="14" name="TextBox 13"/>
          <p:cNvSpPr txBox="1"/>
          <p:nvPr/>
        </p:nvSpPr>
        <p:spPr>
          <a:xfrm>
            <a:off x="7452320" y="2852936"/>
            <a:ext cx="1584176" cy="400110"/>
          </a:xfrm>
          <a:prstGeom prst="rect">
            <a:avLst/>
          </a:prstGeom>
          <a:noFill/>
        </p:spPr>
        <p:txBody>
          <a:bodyPr wrap="square" rtlCol="0">
            <a:spAutoFit/>
          </a:bodyPr>
          <a:lstStyle/>
          <a:p>
            <a:pPr algn="ctr"/>
            <a:r>
              <a:rPr lang="en-GB" sz="2000" b="1" dirty="0"/>
              <a:t>P.E Kit</a:t>
            </a:r>
          </a:p>
        </p:txBody>
      </p:sp>
      <p:pic>
        <p:nvPicPr>
          <p:cNvPr id="1026" name="Picture 2" descr="Debenhams - Children's red V neck jumpe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426" b="95492" l="0" r="100000"/>
                    </a14:imgEffect>
                  </a14:imgLayer>
                </a14:imgProps>
              </a:ext>
              <a:ext uri="{28A0092B-C50C-407E-A947-70E740481C1C}">
                <a14:useLocalDpi xmlns:a14="http://schemas.microsoft.com/office/drawing/2010/main" val="0"/>
              </a:ext>
            </a:extLst>
          </a:blip>
          <a:srcRect/>
          <a:stretch>
            <a:fillRect/>
          </a:stretch>
        </p:blipFill>
        <p:spPr bwMode="auto">
          <a:xfrm>
            <a:off x="297148" y="3068960"/>
            <a:ext cx="1584175" cy="158417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832099" y="4149080"/>
            <a:ext cx="1800200" cy="1938992"/>
          </a:xfrm>
          <a:prstGeom prst="rect">
            <a:avLst/>
          </a:prstGeom>
          <a:noFill/>
        </p:spPr>
        <p:txBody>
          <a:bodyPr wrap="square" rtlCol="0">
            <a:spAutoFit/>
          </a:bodyPr>
          <a:lstStyle/>
          <a:p>
            <a:pPr marL="171450" indent="-171450">
              <a:buFont typeface="Arial" panose="020B0604020202020204" pitchFamily="34" charset="0"/>
              <a:buChar char="•"/>
            </a:pPr>
            <a:r>
              <a:rPr lang="en-GB" sz="1200" dirty="0"/>
              <a:t>Red jumper with or without school emblem</a:t>
            </a:r>
          </a:p>
          <a:p>
            <a:pPr marL="171450" indent="-171450">
              <a:buFont typeface="Arial" panose="020B0604020202020204" pitchFamily="34" charset="0"/>
              <a:buChar char="•"/>
            </a:pPr>
            <a:r>
              <a:rPr lang="en-GB" sz="1200" dirty="0"/>
              <a:t>White polo shirt with or without school emblem or white shirt with a red tie</a:t>
            </a:r>
          </a:p>
          <a:p>
            <a:pPr marL="171450" indent="-171450">
              <a:buFont typeface="Arial" panose="020B0604020202020204" pitchFamily="34" charset="0"/>
              <a:buChar char="•"/>
            </a:pPr>
            <a:r>
              <a:rPr lang="en-GB" sz="1200" dirty="0"/>
              <a:t>Grey trousers</a:t>
            </a:r>
          </a:p>
          <a:p>
            <a:pPr marL="171450" indent="-171450">
              <a:buFont typeface="Arial" panose="020B0604020202020204" pitchFamily="34" charset="0"/>
              <a:buChar char="•"/>
            </a:pPr>
            <a:r>
              <a:rPr lang="en-GB" sz="1200" dirty="0"/>
              <a:t>Sensible black school shoes</a:t>
            </a:r>
          </a:p>
        </p:txBody>
      </p:sp>
      <p:pic>
        <p:nvPicPr>
          <p:cNvPr id="1028" name="Picture 4" descr="Debenhams - Pack of two children's white slim fit school polo shirts"/>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5738" b="95082" l="4098" r="93443"/>
                    </a14:imgEffect>
                  </a14:imgLayer>
                </a14:imgProps>
              </a:ext>
              <a:ext uri="{28A0092B-C50C-407E-A947-70E740481C1C}">
                <a14:useLocalDpi xmlns:a14="http://schemas.microsoft.com/office/drawing/2010/main" val="0"/>
              </a:ext>
            </a:extLst>
          </a:blip>
          <a:srcRect/>
          <a:stretch>
            <a:fillRect/>
          </a:stretch>
        </p:blipFill>
        <p:spPr bwMode="auto">
          <a:xfrm>
            <a:off x="2024066" y="2732437"/>
            <a:ext cx="1611830" cy="161183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ebenhams - Pack of two boys' grey flat front school trousers"/>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26362" y="4365104"/>
            <a:ext cx="1250516" cy="12505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ebenhams - Boys' black rip tape school shoes"/>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836" b="96311" l="9836" r="97131"/>
                    </a14:imgEffect>
                  </a14:imgLayer>
                </a14:imgProps>
              </a:ext>
              <a:ext uri="{28A0092B-C50C-407E-A947-70E740481C1C}">
                <a14:useLocalDpi xmlns:a14="http://schemas.microsoft.com/office/drawing/2010/main" val="0"/>
              </a:ext>
            </a:extLst>
          </a:blip>
          <a:srcRect/>
          <a:stretch>
            <a:fillRect/>
          </a:stretch>
        </p:blipFill>
        <p:spPr bwMode="auto">
          <a:xfrm>
            <a:off x="529119" y="4869159"/>
            <a:ext cx="1259632" cy="125963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Debenhams - Pack of two children's white slim fit school polo shirts"/>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5738" b="95082" l="4098" r="93443"/>
                    </a14:imgEffect>
                  </a14:imgLayer>
                </a14:imgProps>
              </a:ext>
              <a:ext uri="{28A0092B-C50C-407E-A947-70E740481C1C}">
                <a14:useLocalDpi xmlns:a14="http://schemas.microsoft.com/office/drawing/2010/main" val="0"/>
              </a:ext>
            </a:extLst>
          </a:blip>
          <a:srcRect/>
          <a:stretch>
            <a:fillRect/>
          </a:stretch>
        </p:blipFill>
        <p:spPr bwMode="auto">
          <a:xfrm>
            <a:off x="4760370" y="3068960"/>
            <a:ext cx="1611830" cy="161183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5436096" y="3789040"/>
            <a:ext cx="1800200" cy="2308324"/>
          </a:xfrm>
          <a:prstGeom prst="rect">
            <a:avLst/>
          </a:prstGeom>
          <a:noFill/>
        </p:spPr>
        <p:txBody>
          <a:bodyPr wrap="square" rtlCol="0">
            <a:spAutoFit/>
          </a:bodyPr>
          <a:lstStyle/>
          <a:p>
            <a:pPr marL="171450" indent="-171450">
              <a:buFont typeface="Arial" panose="020B0604020202020204" pitchFamily="34" charset="0"/>
              <a:buChar char="•"/>
            </a:pPr>
            <a:r>
              <a:rPr lang="en-GB" sz="1200" dirty="0"/>
              <a:t>Red cardigan or jumper with or without school emblem</a:t>
            </a:r>
          </a:p>
          <a:p>
            <a:pPr marL="171450" indent="-171450">
              <a:buFont typeface="Arial" panose="020B0604020202020204" pitchFamily="34" charset="0"/>
              <a:buChar char="•"/>
            </a:pPr>
            <a:r>
              <a:rPr lang="en-GB" sz="1200" dirty="0"/>
              <a:t>White polo shirt with or without school emblem or white shirt with a red tie</a:t>
            </a:r>
          </a:p>
          <a:p>
            <a:pPr marL="171450" indent="-171450">
              <a:buFont typeface="Arial" panose="020B0604020202020204" pitchFamily="34" charset="0"/>
              <a:buChar char="•"/>
            </a:pPr>
            <a:r>
              <a:rPr lang="en-GB" sz="1200" dirty="0"/>
              <a:t>Grey trousers or skirt</a:t>
            </a:r>
          </a:p>
          <a:p>
            <a:pPr marL="171450" indent="-171450">
              <a:buFont typeface="Arial" panose="020B0604020202020204" pitchFamily="34" charset="0"/>
              <a:buChar char="•"/>
            </a:pPr>
            <a:r>
              <a:rPr lang="en-GB" sz="1200" dirty="0"/>
              <a:t>White/grey socks or plain red/grey tights</a:t>
            </a:r>
          </a:p>
          <a:p>
            <a:pPr marL="171450" indent="-171450">
              <a:buFont typeface="Arial" panose="020B0604020202020204" pitchFamily="34" charset="0"/>
              <a:buChar char="•"/>
            </a:pPr>
            <a:r>
              <a:rPr lang="en-GB" sz="1200" dirty="0"/>
              <a:t>Sensible black school shoes</a:t>
            </a:r>
          </a:p>
        </p:txBody>
      </p:sp>
      <p:pic>
        <p:nvPicPr>
          <p:cNvPr id="1034" name="Picture 10" descr="Debenhams - Red V neck cardigan"/>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4508" b="95902" l="820" r="98770"/>
                    </a14:imgEffect>
                  </a14:imgLayer>
                </a14:imgProps>
              </a:ext>
              <a:ext uri="{28A0092B-C50C-407E-A947-70E740481C1C}">
                <a14:useLocalDpi xmlns:a14="http://schemas.microsoft.com/office/drawing/2010/main" val="0"/>
              </a:ext>
            </a:extLst>
          </a:blip>
          <a:srcRect/>
          <a:stretch>
            <a:fillRect/>
          </a:stretch>
        </p:blipFill>
        <p:spPr bwMode="auto">
          <a:xfrm>
            <a:off x="3995936" y="2924944"/>
            <a:ext cx="1440160" cy="144016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ebenhams - Girls' pack of two grey kilt school skirts"/>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99180" l="1230" r="98361"/>
                    </a14:imgEffect>
                  </a14:imgLayer>
                </a14:imgProps>
              </a:ext>
              <a:ext uri="{28A0092B-C50C-407E-A947-70E740481C1C}">
                <a14:useLocalDpi xmlns:a14="http://schemas.microsoft.com/office/drawing/2010/main" val="0"/>
              </a:ext>
            </a:extLst>
          </a:blip>
          <a:srcRect/>
          <a:stretch>
            <a:fillRect/>
          </a:stretch>
        </p:blipFill>
        <p:spPr bwMode="auto">
          <a:xfrm>
            <a:off x="4091268" y="4088875"/>
            <a:ext cx="1421902" cy="142190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debenhams.scene7.com/is/image/Debenhams/233010207880?$V7PdpLarge$"/>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0000" b="94255" l="10000" r="92340"/>
                    </a14:imgEffect>
                  </a14:imgLayer>
                </a14:imgProps>
              </a:ext>
              <a:ext uri="{28A0092B-C50C-407E-A947-70E740481C1C}">
                <a14:useLocalDpi xmlns:a14="http://schemas.microsoft.com/office/drawing/2010/main" val="0"/>
              </a:ext>
            </a:extLst>
          </a:blip>
          <a:srcRect/>
          <a:stretch>
            <a:fillRect/>
          </a:stretch>
        </p:blipFill>
        <p:spPr bwMode="auto">
          <a:xfrm>
            <a:off x="3665829" y="4869159"/>
            <a:ext cx="1250516" cy="125051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Debenhams - Girl's black leather brogue detail school shoes"/>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9836" b="98361" l="9836" r="93033"/>
                    </a14:imgEffect>
                  </a14:imgLayer>
                </a14:imgProps>
              </a:ext>
              <a:ext uri="{28A0092B-C50C-407E-A947-70E740481C1C}">
                <a14:useLocalDpi xmlns:a14="http://schemas.microsoft.com/office/drawing/2010/main" val="0"/>
              </a:ext>
            </a:extLst>
          </a:blip>
          <a:srcRect/>
          <a:stretch>
            <a:fillRect/>
          </a:stretch>
        </p:blipFill>
        <p:spPr bwMode="auto">
          <a:xfrm>
            <a:off x="4427984" y="4761655"/>
            <a:ext cx="1259632" cy="1259633"/>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7477791" y="3288143"/>
            <a:ext cx="1666209" cy="2492990"/>
          </a:xfrm>
          <a:prstGeom prst="rect">
            <a:avLst/>
          </a:prstGeom>
          <a:noFill/>
        </p:spPr>
        <p:txBody>
          <a:bodyPr wrap="square" rtlCol="0">
            <a:spAutoFit/>
          </a:bodyPr>
          <a:lstStyle/>
          <a:p>
            <a:pPr marL="171450" indent="-171450">
              <a:buFont typeface="Arial" panose="020B0604020202020204" pitchFamily="34" charset="0"/>
              <a:buChar char="•"/>
            </a:pPr>
            <a:r>
              <a:rPr lang="en-GB" sz="1200" dirty="0"/>
              <a:t>White t shirt </a:t>
            </a:r>
          </a:p>
          <a:p>
            <a:pPr marL="171450" indent="-171450">
              <a:buFont typeface="Arial" panose="020B0604020202020204" pitchFamily="34" charset="0"/>
              <a:buChar char="•"/>
            </a:pPr>
            <a:r>
              <a:rPr lang="en-GB" sz="1200" dirty="0"/>
              <a:t>Grey or black tracksuit</a:t>
            </a:r>
          </a:p>
          <a:p>
            <a:pPr marL="171450" indent="-171450">
              <a:buFont typeface="Arial" panose="020B0604020202020204" pitchFamily="34" charset="0"/>
              <a:buChar char="•"/>
            </a:pPr>
            <a:r>
              <a:rPr lang="en-GB" sz="1200" dirty="0"/>
              <a:t>Dark coloured or</a:t>
            </a:r>
          </a:p>
          <a:p>
            <a:r>
              <a:rPr lang="en-GB" sz="1200" dirty="0"/>
              <a:t>white trainers</a:t>
            </a:r>
          </a:p>
          <a:p>
            <a:endParaRPr lang="en-GB" sz="1200" dirty="0"/>
          </a:p>
          <a:p>
            <a:r>
              <a:rPr lang="en-GB" sz="1200" dirty="0"/>
              <a:t>Your child should come to school in their PE kit on their PE day. You will find this out in September. </a:t>
            </a:r>
          </a:p>
          <a:p>
            <a:endParaRPr lang="en-GB" sz="1200" dirty="0"/>
          </a:p>
          <a:p>
            <a:endParaRPr lang="en-GB" sz="1200" dirty="0"/>
          </a:p>
        </p:txBody>
      </p:sp>
    </p:spTree>
    <p:extLst>
      <p:ext uri="{BB962C8B-B14F-4D97-AF65-F5344CB8AC3E}">
        <p14:creationId xmlns:p14="http://schemas.microsoft.com/office/powerpoint/2010/main" val="1200727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descr="https://ukc-powerpoint.officeapps.live.com/pods/GetClipboardImage.ashx?Id=18beb31e-dff4-46ca-92bb-5f9f1f3039eb&amp;DC=GUK5&amp;pkey=45b14cdd-db96-450e-b364-07e335b42594&amp;wdwaccluster=GUK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350"/>
            <a:ext cx="9144000" cy="612281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5220072" y="1184870"/>
            <a:ext cx="864096" cy="50405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3"/>
          <a:stretch>
            <a:fillRect/>
          </a:stretch>
        </p:blipFill>
        <p:spPr>
          <a:xfrm>
            <a:off x="2160240" y="1688926"/>
            <a:ext cx="890093" cy="530398"/>
          </a:xfrm>
          <a:prstGeom prst="rect">
            <a:avLst/>
          </a:prstGeom>
        </p:spPr>
      </p:pic>
      <p:pic>
        <p:nvPicPr>
          <p:cNvPr id="6" name="Picture 5"/>
          <p:cNvPicPr>
            <a:picLocks noChangeAspect="1"/>
          </p:cNvPicPr>
          <p:nvPr/>
        </p:nvPicPr>
        <p:blipFill>
          <a:blip r:embed="rId3"/>
          <a:stretch>
            <a:fillRect/>
          </a:stretch>
        </p:blipFill>
        <p:spPr>
          <a:xfrm>
            <a:off x="3563888" y="3789040"/>
            <a:ext cx="890093" cy="530398"/>
          </a:xfrm>
          <a:prstGeom prst="rect">
            <a:avLst/>
          </a:prstGeom>
        </p:spPr>
      </p:pic>
      <p:pic>
        <p:nvPicPr>
          <p:cNvPr id="7" name="Picture 6"/>
          <p:cNvPicPr>
            <a:picLocks noChangeAspect="1"/>
          </p:cNvPicPr>
          <p:nvPr/>
        </p:nvPicPr>
        <p:blipFill>
          <a:blip r:embed="rId3"/>
          <a:stretch>
            <a:fillRect/>
          </a:stretch>
        </p:blipFill>
        <p:spPr>
          <a:xfrm>
            <a:off x="6723990" y="1413043"/>
            <a:ext cx="890093" cy="530398"/>
          </a:xfrm>
          <a:prstGeom prst="rect">
            <a:avLst/>
          </a:prstGeom>
        </p:spPr>
      </p:pic>
      <p:sp>
        <p:nvSpPr>
          <p:cNvPr id="9" name="Oval 8"/>
          <p:cNvSpPr/>
          <p:nvPr/>
        </p:nvSpPr>
        <p:spPr>
          <a:xfrm>
            <a:off x="2722595" y="1301254"/>
            <a:ext cx="864096" cy="50405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2173238" y="3668687"/>
            <a:ext cx="864096" cy="50405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613817" y="3750706"/>
            <a:ext cx="864096" cy="50405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7360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47" y="3946016"/>
            <a:ext cx="7290810" cy="957213"/>
          </a:xfrm>
        </p:spPr>
        <p:txBody>
          <a:bodyPr/>
          <a:lstStyle/>
          <a:p>
            <a:endParaRPr lang="en-GB" dirty="0"/>
          </a:p>
        </p:txBody>
      </p:sp>
      <p:sp>
        <p:nvSpPr>
          <p:cNvPr id="3" name="Content Placeholder 2"/>
          <p:cNvSpPr>
            <a:spLocks noGrp="1"/>
          </p:cNvSpPr>
          <p:nvPr>
            <p:ph idx="1"/>
          </p:nvPr>
        </p:nvSpPr>
        <p:spPr/>
        <p:txBody>
          <a:bodyPr/>
          <a:lstStyle/>
          <a:p>
            <a:endParaRPr lang="en-GB"/>
          </a:p>
        </p:txBody>
      </p:sp>
      <p:pic>
        <p:nvPicPr>
          <p:cNvPr id="2050" name="Picture 2" descr="https://ukc-powerpoint.officeapps.live.com/pods/GetClipboardImage.ashx?Id=b1f3e5e3-713c-49b4-bfdf-64d6110ba11b&amp;DC=GUK5&amp;pkey=39f6f2be-a8c6-45c0-b76f-061bf1d15a32&amp;wdwaccluster=GUK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0"/>
            <a:ext cx="9548939" cy="612616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2195736" y="1268760"/>
            <a:ext cx="432048" cy="33144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1403648" y="3237416"/>
            <a:ext cx="432048" cy="33144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1811608" y="3228976"/>
            <a:ext cx="648072" cy="534176"/>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6732240" y="4258902"/>
            <a:ext cx="432048" cy="33144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4716016" y="4366710"/>
            <a:ext cx="432048" cy="33144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5887542" y="4258902"/>
            <a:ext cx="432048" cy="33144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p:cNvSpPr/>
          <p:nvPr/>
        </p:nvSpPr>
        <p:spPr>
          <a:xfrm>
            <a:off x="5301779" y="4332046"/>
            <a:ext cx="432048" cy="33144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7668344" y="1916832"/>
            <a:ext cx="576064" cy="40344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73936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GB" dirty="0">
                <a:solidFill>
                  <a:srgbClr val="C00000"/>
                </a:solidFill>
              </a:rPr>
              <a:t>Outdoor Play</a:t>
            </a:r>
          </a:p>
        </p:txBody>
      </p:sp>
      <p:sp>
        <p:nvSpPr>
          <p:cNvPr id="3" name="Content Placeholder 2"/>
          <p:cNvSpPr>
            <a:spLocks noGrp="1"/>
          </p:cNvSpPr>
          <p:nvPr>
            <p:ph idx="1"/>
          </p:nvPr>
        </p:nvSpPr>
        <p:spPr>
          <a:xfrm>
            <a:off x="457200" y="764704"/>
            <a:ext cx="8229600" cy="4929411"/>
          </a:xfrm>
        </p:spPr>
        <p:txBody>
          <a:bodyPr>
            <a:normAutofit/>
          </a:bodyPr>
          <a:lstStyle/>
          <a:p>
            <a:pPr algn="just"/>
            <a:r>
              <a:rPr lang="en-GB" sz="1800" dirty="0">
                <a:latin typeface="Arial" panose="020B0604020202020204" pitchFamily="34" charset="0"/>
              </a:rPr>
              <a:t>The outdoor area is seen as an integral part of the early years provision and it has been planned to enable those children who prefer to learn outside for some or most of the time to engage in the same quality of learning as they would indoors.</a:t>
            </a:r>
          </a:p>
          <a:p>
            <a:pPr algn="just"/>
            <a:r>
              <a:rPr lang="en-GB" sz="1800" dirty="0">
                <a:latin typeface="Arial" panose="020B0604020202020204" pitchFamily="34" charset="0"/>
              </a:rPr>
              <a:t> We do provide a small number of wetsuits and wellies for playing outdoors and in our mud kitchen, but you are welcome to bring in an individual pair of wellies for your child to keep in school if you wish. </a:t>
            </a:r>
          </a:p>
          <a:p>
            <a:pPr algn="just"/>
            <a:r>
              <a:rPr lang="en-GB" sz="1800" dirty="0">
                <a:latin typeface="Arial" panose="020B0604020202020204" pitchFamily="34" charset="0"/>
              </a:rPr>
              <a:t>The children will play outside in all weathers, please make sure they have appropriate coats and footwear. They will need hats, gloves and scarves in cold weather, and </a:t>
            </a:r>
            <a:r>
              <a:rPr lang="en-GB" sz="1800" dirty="0" err="1">
                <a:latin typeface="Arial" panose="020B0604020202020204" pitchFamily="34" charset="0"/>
              </a:rPr>
              <a:t>suncream</a:t>
            </a:r>
            <a:r>
              <a:rPr lang="en-GB" sz="1800" dirty="0">
                <a:latin typeface="Arial" panose="020B0604020202020204" pitchFamily="34" charset="0"/>
              </a:rPr>
              <a:t> and sunhats in the hot weather. </a:t>
            </a:r>
            <a:endParaRPr lang="en-GB" sz="1800" dirty="0">
              <a:latin typeface="Montserrat"/>
            </a:endParaRPr>
          </a:p>
          <a:p>
            <a:endParaRPr lang="en-GB" dirty="0"/>
          </a:p>
        </p:txBody>
      </p:sp>
      <p:pic>
        <p:nvPicPr>
          <p:cNvPr id="4" name="Picture 3"/>
          <p:cNvPicPr>
            <a:picLocks noChangeAspect="1"/>
          </p:cNvPicPr>
          <p:nvPr/>
        </p:nvPicPr>
        <p:blipFill>
          <a:blip r:embed="rId2"/>
          <a:stretch>
            <a:fillRect/>
          </a:stretch>
        </p:blipFill>
        <p:spPr>
          <a:xfrm>
            <a:off x="5508104" y="3951545"/>
            <a:ext cx="2615756" cy="1958281"/>
          </a:xfrm>
          <a:prstGeom prst="rect">
            <a:avLst/>
          </a:prstGeom>
        </p:spPr>
      </p:pic>
      <p:pic>
        <p:nvPicPr>
          <p:cNvPr id="5" name="Picture 4"/>
          <p:cNvPicPr>
            <a:picLocks noChangeAspect="1"/>
          </p:cNvPicPr>
          <p:nvPr/>
        </p:nvPicPr>
        <p:blipFill>
          <a:blip r:embed="rId3"/>
          <a:stretch>
            <a:fillRect/>
          </a:stretch>
        </p:blipFill>
        <p:spPr>
          <a:xfrm>
            <a:off x="971600" y="3976945"/>
            <a:ext cx="2609314" cy="1950889"/>
          </a:xfrm>
          <a:prstGeom prst="rect">
            <a:avLst/>
          </a:prstGeom>
        </p:spPr>
      </p:pic>
    </p:spTree>
    <p:extLst>
      <p:ext uri="{BB962C8B-B14F-4D97-AF65-F5344CB8AC3E}">
        <p14:creationId xmlns:p14="http://schemas.microsoft.com/office/powerpoint/2010/main" val="1160491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rPr>
              <a:t>Prime Areas of Learning</a:t>
            </a:r>
          </a:p>
        </p:txBody>
      </p:sp>
      <p:sp>
        <p:nvSpPr>
          <p:cNvPr id="3" name="Content Placeholder 2"/>
          <p:cNvSpPr>
            <a:spLocks noGrp="1"/>
          </p:cNvSpPr>
          <p:nvPr>
            <p:ph idx="1"/>
          </p:nvPr>
        </p:nvSpPr>
        <p:spPr>
          <a:xfrm>
            <a:off x="457200" y="1166018"/>
            <a:ext cx="8229600" cy="4525963"/>
          </a:xfrm>
        </p:spPr>
        <p:txBody>
          <a:bodyPr>
            <a:normAutofit fontScale="25000" lnSpcReduction="20000"/>
          </a:bodyPr>
          <a:lstStyle/>
          <a:p>
            <a:pPr marL="0" indent="0">
              <a:buNone/>
            </a:pPr>
            <a:endParaRPr lang="en-GB" sz="6400" dirty="0">
              <a:latin typeface="+mj-lt"/>
            </a:endParaRPr>
          </a:p>
          <a:p>
            <a:pPr algn="just"/>
            <a:r>
              <a:rPr lang="en-GB" sz="6400" dirty="0">
                <a:latin typeface="+mj-lt"/>
              </a:rPr>
              <a:t>There are 7 areas of learning in the Early Years Foundation Stage. We deliver the curriculum through planned, purposeful play that is based upon the individual interests and learning needs of each individual child.</a:t>
            </a:r>
          </a:p>
          <a:p>
            <a:pPr marL="0" indent="0">
              <a:buNone/>
            </a:pPr>
            <a:r>
              <a:rPr lang="en-GB" sz="6400" dirty="0"/>
              <a:t> </a:t>
            </a:r>
          </a:p>
          <a:p>
            <a:r>
              <a:rPr lang="en-GB" sz="6400" b="1" dirty="0"/>
              <a:t>Personal, Social and Emotional Development</a:t>
            </a:r>
            <a:br>
              <a:rPr lang="en-GB" sz="6400" dirty="0"/>
            </a:br>
            <a:r>
              <a:rPr lang="en-GB" sz="6400" dirty="0"/>
              <a:t>This enables children to develop self-worth and respect for others, forming positive relationships with their peers and adults. Children learn to socialise, manage and identify their feelings, differentiate between choices in behaviour, understand appropriate behaviour and gain confidence in their approach.</a:t>
            </a:r>
          </a:p>
          <a:p>
            <a:pPr marL="0" indent="0">
              <a:buNone/>
            </a:pPr>
            <a:r>
              <a:rPr lang="en-GB" sz="6400" dirty="0"/>
              <a:t> </a:t>
            </a:r>
          </a:p>
          <a:p>
            <a:r>
              <a:rPr lang="en-GB" sz="6400" b="1" dirty="0"/>
              <a:t>Communication and Language</a:t>
            </a:r>
            <a:br>
              <a:rPr lang="en-GB" sz="6400" dirty="0"/>
            </a:br>
            <a:r>
              <a:rPr lang="en-GB" sz="6400" dirty="0"/>
              <a:t>Children are given opportunities which enable them to develop skills in expressing themselves confidently, listen to others and speak in a range of situations. A range of activities are initiated which support vocabulary extension.</a:t>
            </a:r>
          </a:p>
          <a:p>
            <a:pPr marL="0" indent="0">
              <a:buNone/>
            </a:pPr>
            <a:endParaRPr lang="en-GB" sz="6400" dirty="0"/>
          </a:p>
          <a:p>
            <a:r>
              <a:rPr lang="en-GB" sz="6400" b="1" dirty="0"/>
              <a:t>Physical Development</a:t>
            </a:r>
            <a:br>
              <a:rPr lang="en-GB" sz="6400" dirty="0"/>
            </a:br>
            <a:r>
              <a:rPr lang="en-GB" sz="6400" dirty="0"/>
              <a:t>This involves developing a range of fine and gross motor skills, co-ordination, control and movement, through the provision of opportunities for children to be active and interactive. The children are supported to understand the importance of keeping healthy by being physically active and choosing foods which promote health.</a:t>
            </a:r>
          </a:p>
          <a:p>
            <a:pPr marL="0" indent="0" algn="just">
              <a:buNone/>
            </a:pPr>
            <a:endParaRPr lang="en-GB" sz="6400" dirty="0">
              <a:latin typeface="+mj-lt"/>
            </a:endParaRPr>
          </a:p>
          <a:p>
            <a:pPr marL="0" indent="0">
              <a:buNone/>
            </a:pPr>
            <a:br>
              <a:rPr lang="en-GB" dirty="0"/>
            </a:br>
            <a:endParaRPr lang="en-GB" dirty="0"/>
          </a:p>
        </p:txBody>
      </p:sp>
    </p:spTree>
    <p:extLst>
      <p:ext uri="{BB962C8B-B14F-4D97-AF65-F5344CB8AC3E}">
        <p14:creationId xmlns:p14="http://schemas.microsoft.com/office/powerpoint/2010/main" val="206136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rPr>
              <a:t>Specific Areas of Learning</a:t>
            </a:r>
          </a:p>
        </p:txBody>
      </p:sp>
      <p:sp>
        <p:nvSpPr>
          <p:cNvPr id="3" name="Content Placeholder 2"/>
          <p:cNvSpPr>
            <a:spLocks noGrp="1"/>
          </p:cNvSpPr>
          <p:nvPr>
            <p:ph idx="1"/>
          </p:nvPr>
        </p:nvSpPr>
        <p:spPr>
          <a:xfrm>
            <a:off x="457200" y="1268760"/>
            <a:ext cx="8229600" cy="4857403"/>
          </a:xfrm>
        </p:spPr>
        <p:txBody>
          <a:bodyPr>
            <a:normAutofit fontScale="70000" lnSpcReduction="20000"/>
          </a:bodyPr>
          <a:lstStyle/>
          <a:p>
            <a:pPr marL="0" lvl="0" indent="0" algn="just">
              <a:buNone/>
            </a:pPr>
            <a:r>
              <a:rPr lang="en-GB" sz="1900" b="1" i="1" dirty="0">
                <a:latin typeface="+mj-lt"/>
              </a:rPr>
              <a:t>Literacy</a:t>
            </a:r>
            <a:endParaRPr lang="en-GB" sz="1900" dirty="0">
              <a:latin typeface="+mj-lt"/>
            </a:endParaRPr>
          </a:p>
          <a:p>
            <a:pPr lvl="0" algn="just"/>
            <a:r>
              <a:rPr lang="en-GB" sz="1900" dirty="0">
                <a:latin typeface="+mj-lt"/>
              </a:rPr>
              <a:t>Children begin to learn to read and write. Through our daily Read Write </a:t>
            </a:r>
            <a:r>
              <a:rPr lang="en-GB" sz="1900" dirty="0" err="1">
                <a:latin typeface="+mj-lt"/>
              </a:rPr>
              <a:t>Inc</a:t>
            </a:r>
            <a:r>
              <a:rPr lang="en-GB" sz="1900" dirty="0">
                <a:latin typeface="+mj-lt"/>
              </a:rPr>
              <a:t> lessons and  phonics activities children are encouraged to link sounds and letters and to begin to read and write. In our class children have access to a wide range of reading materials (books, poems, and other written materials) to ignite their interest. They put their new skills into practice by exploring a print rich environment with a wealth of opportunities to read and write.  We give children the confidence, opportunity and encouragement to use the skills in a range of situations and for a range of purposes. Children are given adult directed and free writing opportunities. All their efforts are valued as they are supported to develop writing skills.</a:t>
            </a:r>
          </a:p>
          <a:p>
            <a:pPr marL="0" lvl="0" indent="0" algn="just">
              <a:buNone/>
            </a:pPr>
            <a:r>
              <a:rPr lang="en-GB" sz="1900" b="1" i="1" dirty="0">
                <a:latin typeface="+mj-lt"/>
              </a:rPr>
              <a:t>Mathematics</a:t>
            </a:r>
            <a:endParaRPr lang="en-GB" sz="1900" dirty="0">
              <a:latin typeface="+mj-lt"/>
            </a:endParaRPr>
          </a:p>
          <a:p>
            <a:pPr lvl="0" algn="just"/>
            <a:r>
              <a:rPr lang="en-GB" sz="1900" dirty="0">
                <a:latin typeface="+mj-lt"/>
              </a:rPr>
              <a:t>We support the children to develop their understanding of numbers, calculations, shapes, space and measures in a broad range of contexts in which they can explore, enjoy, learn, practise and talk about their developing understanding.</a:t>
            </a:r>
          </a:p>
          <a:p>
            <a:pPr marL="0" lvl="0" indent="0" algn="just">
              <a:buNone/>
            </a:pPr>
            <a:r>
              <a:rPr lang="en-GB" sz="1900" b="1" i="1" dirty="0">
                <a:latin typeface="+mj-lt"/>
              </a:rPr>
              <a:t>Understanding the World</a:t>
            </a:r>
            <a:endParaRPr lang="en-GB" sz="1900" dirty="0">
              <a:latin typeface="+mj-lt"/>
            </a:endParaRPr>
          </a:p>
          <a:p>
            <a:pPr lvl="0" algn="just"/>
            <a:r>
              <a:rPr lang="en-GB" sz="1900" dirty="0">
                <a:latin typeface="+mj-lt"/>
              </a:rPr>
              <a:t>The children develop crucial knowledge, skills and understanding that help them to make sense of the world. This involves guiding our children to make sense of the physical world, the local community, people, places, technology and the environment through exploration, observation, discussion and investigation. We support children's learning by offering opportunities for them to use a range of tools safely, encounter creatures, people, plants and objects in their natural environments and in real-life situations, undertake practical experiments and work with a range of materials.</a:t>
            </a:r>
          </a:p>
          <a:p>
            <a:pPr marL="0" lvl="0" indent="0" algn="just">
              <a:buNone/>
            </a:pPr>
            <a:r>
              <a:rPr lang="en-GB" sz="1900" b="1" i="1" dirty="0">
                <a:latin typeface="+mj-lt"/>
              </a:rPr>
              <a:t>Expressive Arts and Design</a:t>
            </a:r>
            <a:endParaRPr lang="en-GB" sz="1900" dirty="0">
              <a:latin typeface="+mj-lt"/>
            </a:endParaRPr>
          </a:p>
          <a:p>
            <a:pPr lvl="0" algn="just"/>
            <a:r>
              <a:rPr lang="en-GB" sz="1900" dirty="0">
                <a:latin typeface="+mj-lt"/>
              </a:rPr>
              <a:t>The children’s creativity is extended by supporting their curiosity, exploration and play. Children are provided with a wide range of media and materials, as well as providing opportunities and encouragement for sharing their thoughts, ideas and feelings through a variety of activities in art, music, movement, dance, role play, and design and technology.</a:t>
            </a:r>
          </a:p>
          <a:p>
            <a:endParaRPr lang="en-GB" dirty="0"/>
          </a:p>
        </p:txBody>
      </p:sp>
    </p:spTree>
    <p:extLst>
      <p:ext uri="{BB962C8B-B14F-4D97-AF65-F5344CB8AC3E}">
        <p14:creationId xmlns:p14="http://schemas.microsoft.com/office/powerpoint/2010/main" val="922922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Reading		</a:t>
            </a:r>
          </a:p>
        </p:txBody>
      </p:sp>
      <p:sp>
        <p:nvSpPr>
          <p:cNvPr id="3" name="Content Placeholder 2"/>
          <p:cNvSpPr>
            <a:spLocks noGrp="1"/>
          </p:cNvSpPr>
          <p:nvPr>
            <p:ph idx="1"/>
          </p:nvPr>
        </p:nvSpPr>
        <p:spPr/>
        <p:txBody>
          <a:bodyPr vert="horz" lIns="91440" tIns="45720" rIns="91440" bIns="45720" rtlCol="0" anchor="t">
            <a:normAutofit fontScale="70000" lnSpcReduction="20000"/>
          </a:bodyPr>
          <a:lstStyle/>
          <a:p>
            <a:r>
              <a:rPr lang="en-GB" dirty="0"/>
              <a:t>We teach daily synthetic phonics through Read Write Inc.</a:t>
            </a:r>
          </a:p>
          <a:p>
            <a:endParaRPr lang="en-GB" dirty="0"/>
          </a:p>
          <a:p>
            <a:r>
              <a:rPr lang="en-GB" dirty="0"/>
              <a:t>All children will learn their initial sounds first before moving on to blending sounds in words and then onto simple sentences. </a:t>
            </a:r>
          </a:p>
          <a:p>
            <a:endParaRPr lang="en-GB" dirty="0"/>
          </a:p>
          <a:p>
            <a:r>
              <a:rPr lang="en-GB" dirty="0"/>
              <a:t>Children will bring home sounds to practice, books with single words to blend,  paper ditty sheets, reading books. </a:t>
            </a:r>
            <a:endParaRPr lang="en-GB" dirty="0">
              <a:ea typeface="Calibri"/>
              <a:cs typeface="Calibri"/>
            </a:endParaRPr>
          </a:p>
          <a:p>
            <a:endParaRPr lang="en-GB" dirty="0"/>
          </a:p>
          <a:p>
            <a:r>
              <a:rPr lang="en-GB" dirty="0"/>
              <a:t>Children  will also bring home a reading for pleasure book for you to share together at home. </a:t>
            </a:r>
            <a:endParaRPr lang="en-GB" dirty="0">
              <a:ea typeface="Calibri"/>
              <a:cs typeface="Calibri"/>
            </a:endParaRPr>
          </a:p>
          <a:p>
            <a:endParaRPr lang="en-GB" dirty="0"/>
          </a:p>
          <a:p>
            <a:r>
              <a:rPr lang="en-GB" dirty="0"/>
              <a:t>Rewards are earnt for all the reading the children do at home. Please remember to record their reads in their yellow reading diaries so they can earn prizes and certificates. </a:t>
            </a:r>
          </a:p>
          <a:p>
            <a:endParaRPr lang="en-GB" dirty="0">
              <a:ea typeface="Calibri"/>
              <a:cs typeface="Calibri"/>
            </a:endParaRPr>
          </a:p>
          <a:p>
            <a:endParaRPr lang="en-GB" dirty="0">
              <a:ea typeface="Calibri"/>
              <a:cs typeface="Calibri"/>
            </a:endParaRPr>
          </a:p>
        </p:txBody>
      </p:sp>
    </p:spTree>
    <p:extLst>
      <p:ext uri="{BB962C8B-B14F-4D97-AF65-F5344CB8AC3E}">
        <p14:creationId xmlns:p14="http://schemas.microsoft.com/office/powerpoint/2010/main" val="3031819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rPr>
              <a:t>Snack</a:t>
            </a:r>
          </a:p>
        </p:txBody>
      </p:sp>
      <p:sp>
        <p:nvSpPr>
          <p:cNvPr id="3" name="Content Placeholder 2"/>
          <p:cNvSpPr>
            <a:spLocks noGrp="1"/>
          </p:cNvSpPr>
          <p:nvPr>
            <p:ph sz="half" idx="1"/>
          </p:nvPr>
        </p:nvSpPr>
        <p:spPr/>
        <p:txBody>
          <a:bodyPr vert="horz" lIns="91440" tIns="45720" rIns="91440" bIns="45720" rtlCol="0" anchor="t">
            <a:normAutofit/>
          </a:bodyPr>
          <a:lstStyle/>
          <a:p>
            <a:pPr marL="274320" lvl="0" indent="-274320">
              <a:lnSpc>
                <a:spcPct val="90000"/>
              </a:lnSpc>
              <a:buClr>
                <a:srgbClr val="FDA023"/>
              </a:buClr>
              <a:buSzPct val="100000"/>
              <a:buFont typeface="Symbol" pitchFamily="18" charset="2"/>
              <a:buChar char=""/>
            </a:pPr>
            <a:r>
              <a:rPr lang="en-GB" sz="2400" dirty="0">
                <a:solidFill>
                  <a:srgbClr val="000000"/>
                </a:solidFill>
              </a:rPr>
              <a:t>The children have milk and a snack every morning. </a:t>
            </a:r>
          </a:p>
          <a:p>
            <a:pPr marL="274320" indent="-274320">
              <a:lnSpc>
                <a:spcPct val="90000"/>
              </a:lnSpc>
              <a:buClr>
                <a:srgbClr val="FDA023"/>
              </a:buClr>
              <a:buSzPct val="100000"/>
              <a:buFont typeface="Symbol" pitchFamily="18" charset="2"/>
              <a:buChar char=""/>
            </a:pPr>
            <a:r>
              <a:rPr lang="en-GB" sz="2400">
                <a:solidFill>
                  <a:srgbClr val="000000"/>
                </a:solidFill>
              </a:rPr>
              <a:t>Milk is payable only once a child turns 5 and is £2 a term.</a:t>
            </a:r>
            <a:endParaRPr lang="en-GB" sz="2400">
              <a:solidFill>
                <a:srgbClr val="000000"/>
              </a:solidFill>
              <a:ea typeface="Calibri"/>
              <a:cs typeface="Calibri"/>
            </a:endParaRPr>
          </a:p>
          <a:p>
            <a:pPr marL="274320" lvl="0" indent="-274320">
              <a:lnSpc>
                <a:spcPct val="90000"/>
              </a:lnSpc>
              <a:buClr>
                <a:srgbClr val="FDA023"/>
              </a:buClr>
              <a:buSzPct val="100000"/>
              <a:buFont typeface="Symbol" pitchFamily="18" charset="2"/>
              <a:buChar char=""/>
            </a:pPr>
            <a:r>
              <a:rPr lang="en-GB" sz="2400" dirty="0">
                <a:solidFill>
                  <a:srgbClr val="000000"/>
                </a:solidFill>
              </a:rPr>
              <a:t>Snack is £1 a week payable at the beginning of each half term. </a:t>
            </a:r>
          </a:p>
          <a:p>
            <a:pPr marL="274320" lvl="0" indent="-274320">
              <a:lnSpc>
                <a:spcPct val="90000"/>
              </a:lnSpc>
              <a:buClr>
                <a:srgbClr val="FDA023"/>
              </a:buClr>
              <a:buSzPct val="100000"/>
              <a:buFont typeface="Symbol" pitchFamily="18" charset="2"/>
              <a:buChar char=""/>
            </a:pPr>
            <a:r>
              <a:rPr lang="en-GB" sz="2400" dirty="0">
                <a:solidFill>
                  <a:srgbClr val="000000"/>
                </a:solidFill>
              </a:rPr>
              <a:t>Children will also be offered a range of fruit or vegetables from our free fruit initiative.</a:t>
            </a:r>
          </a:p>
          <a:p>
            <a:endParaRPr lang="en-GB" dirty="0"/>
          </a:p>
        </p:txBody>
      </p:sp>
      <p:pic>
        <p:nvPicPr>
          <p:cNvPr id="5" name="Content Placeholder 4"/>
          <p:cNvPicPr>
            <a:picLocks noGrp="1" noChangeAspect="1"/>
          </p:cNvPicPr>
          <p:nvPr>
            <p:ph sz="half" idx="2"/>
          </p:nvPr>
        </p:nvPicPr>
        <p:blipFill>
          <a:blip r:embed="rId2"/>
          <a:stretch>
            <a:fillRect/>
          </a:stretch>
        </p:blipFill>
        <p:spPr>
          <a:xfrm>
            <a:off x="4911700" y="2549379"/>
            <a:ext cx="3511600" cy="2627604"/>
          </a:xfrm>
          <a:prstGeom prst="rect">
            <a:avLst/>
          </a:prstGeom>
        </p:spPr>
      </p:pic>
    </p:spTree>
    <p:extLst>
      <p:ext uri="{BB962C8B-B14F-4D97-AF65-F5344CB8AC3E}">
        <p14:creationId xmlns:p14="http://schemas.microsoft.com/office/powerpoint/2010/main" val="2204485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2F9BD-30D3-BF6E-788C-3152E5FAB1AE}"/>
              </a:ext>
            </a:extLst>
          </p:cNvPr>
          <p:cNvSpPr>
            <a:spLocks noGrp="1"/>
          </p:cNvSpPr>
          <p:nvPr>
            <p:ph type="title"/>
          </p:nvPr>
        </p:nvSpPr>
        <p:spPr/>
        <p:txBody>
          <a:bodyPr/>
          <a:lstStyle/>
          <a:p>
            <a:r>
              <a:rPr lang="en-US">
                <a:ea typeface="Calibri"/>
                <a:cs typeface="Calibri"/>
              </a:rPr>
              <a:t>Lunches </a:t>
            </a:r>
            <a:endParaRPr lang="en-US"/>
          </a:p>
        </p:txBody>
      </p:sp>
      <p:sp>
        <p:nvSpPr>
          <p:cNvPr id="3" name="Content Placeholder 2">
            <a:extLst>
              <a:ext uri="{FF2B5EF4-FFF2-40B4-BE49-F238E27FC236}">
                <a16:creationId xmlns:a16="http://schemas.microsoft.com/office/drawing/2014/main" id="{8CDBCB22-09B6-28B1-392D-D644F0F3B798}"/>
              </a:ext>
            </a:extLst>
          </p:cNvPr>
          <p:cNvSpPr>
            <a:spLocks noGrp="1"/>
          </p:cNvSpPr>
          <p:nvPr>
            <p:ph idx="1"/>
          </p:nvPr>
        </p:nvSpPr>
        <p:spPr>
          <a:xfrm>
            <a:off x="457200" y="1092200"/>
            <a:ext cx="8229600" cy="5033963"/>
          </a:xfrm>
        </p:spPr>
        <p:txBody>
          <a:bodyPr vert="horz" lIns="91440" tIns="45720" rIns="91440" bIns="45720" rtlCol="0" anchor="t">
            <a:normAutofit fontScale="92500" lnSpcReduction="10000"/>
          </a:bodyPr>
          <a:lstStyle/>
          <a:p>
            <a:r>
              <a:rPr lang="en-US" sz="1800" dirty="0">
                <a:ea typeface="Calibri"/>
                <a:cs typeface="Calibri"/>
              </a:rPr>
              <a:t>Children up to Year Two recei</a:t>
            </a:r>
            <a:r>
              <a:rPr lang="en-US" sz="1800"/>
              <a:t>ve</a:t>
            </a:r>
            <a:r>
              <a:rPr lang="en-US" sz="1800">
                <a:ea typeface="Calibri"/>
                <a:cs typeface="Calibri"/>
              </a:rPr>
              <a:t> a universal free school meal.</a:t>
            </a:r>
            <a:endParaRPr lang="en-US" sz="1800" dirty="0">
              <a:ea typeface="Calibri"/>
              <a:cs typeface="Calibri"/>
            </a:endParaRPr>
          </a:p>
          <a:p>
            <a:endParaRPr lang="en-US" sz="1800" dirty="0">
              <a:ea typeface="Calibri"/>
              <a:cs typeface="Calibri"/>
            </a:endParaRPr>
          </a:p>
          <a:p>
            <a:r>
              <a:rPr lang="en-US" sz="1800" dirty="0">
                <a:ea typeface="Calibri"/>
                <a:cs typeface="Calibri"/>
              </a:rPr>
              <a:t>Forms in pack to be completed for if your child is a FSM/ Pupil Premium child, entitled to additional funding throughout school, including </a:t>
            </a:r>
            <a:r>
              <a:rPr lang="en-US" sz="1800" dirty="0" err="1">
                <a:ea typeface="Calibri"/>
                <a:cs typeface="Calibri"/>
              </a:rPr>
              <a:t>vouche</a:t>
            </a:r>
            <a:r>
              <a:rPr lang="en-US" sz="1800" dirty="0">
                <a:ea typeface="Calibri"/>
                <a:cs typeface="Calibri"/>
              </a:rPr>
              <a:t>rs for food over the holiday periods. </a:t>
            </a:r>
          </a:p>
          <a:p>
            <a:endParaRPr lang="en-US" sz="1800" dirty="0">
              <a:ea typeface="Calibri"/>
              <a:cs typeface="Calibri"/>
            </a:endParaRPr>
          </a:p>
          <a:p>
            <a:r>
              <a:rPr lang="en-US" sz="1800" dirty="0">
                <a:ea typeface="Calibri"/>
                <a:cs typeface="Calibri"/>
              </a:rPr>
              <a:t>No </a:t>
            </a:r>
            <a:r>
              <a:rPr lang="en-US" sz="1800">
                <a:ea typeface="Calibri"/>
                <a:cs typeface="Calibri"/>
              </a:rPr>
              <a:t>pressure approach to food, children are encouraged to make healthy choices and eat their lunch by supportive adults. </a:t>
            </a:r>
            <a:endParaRPr lang="en-US" sz="1800" dirty="0">
              <a:ea typeface="Calibri"/>
              <a:cs typeface="Calibri"/>
            </a:endParaRPr>
          </a:p>
          <a:p>
            <a:endParaRPr lang="en-US" sz="1800" dirty="0">
              <a:ea typeface="Calibri"/>
              <a:cs typeface="Calibri"/>
            </a:endParaRPr>
          </a:p>
          <a:p>
            <a:r>
              <a:rPr lang="en-US" sz="1800" dirty="0">
                <a:ea typeface="Calibri"/>
                <a:cs typeface="Calibri"/>
              </a:rPr>
              <a:t>Lunches ordered on the School Grid app in advance, if you do not pre order before 9.30 they will receive the cold sandwich option. We will keep you informed of your child's preferences as we get to know them. </a:t>
            </a:r>
          </a:p>
          <a:p>
            <a:endParaRPr lang="en-US" sz="1800" dirty="0">
              <a:ea typeface="Calibri"/>
              <a:cs typeface="Calibri"/>
            </a:endParaRPr>
          </a:p>
          <a:p>
            <a:r>
              <a:rPr lang="en-US" sz="1800" dirty="0">
                <a:ea typeface="Calibri"/>
                <a:cs typeface="Calibri"/>
              </a:rPr>
              <a:t>Packed lunches – specific guidance to preparation of these meals due to choking risks </a:t>
            </a:r>
            <a:r>
              <a:rPr lang="en-US" sz="1800" err="1">
                <a:ea typeface="Calibri"/>
                <a:cs typeface="Calibri"/>
              </a:rPr>
              <a:t>etc</a:t>
            </a:r>
            <a:r>
              <a:rPr lang="en-US" sz="1800" dirty="0">
                <a:ea typeface="Calibri"/>
                <a:cs typeface="Calibri"/>
              </a:rPr>
              <a:t>, no nuts/ nut based products due to allergies, and must be healthy and </a:t>
            </a:r>
            <a:r>
              <a:rPr lang="en-US" sz="1800">
                <a:ea typeface="Calibri"/>
                <a:cs typeface="Calibri"/>
              </a:rPr>
              <a:t>balanced – no sweets/ chocolate/ fizzy drinks/ sugary products. We have ½ an hour for lunch, longer in the first few weeks but anything not eaten/ opened will be returned so be mindful of amount of content. Please look at the packed lunch guidance in the packs. </a:t>
            </a:r>
          </a:p>
          <a:p>
            <a:endParaRPr lang="en-US" sz="1800" dirty="0">
              <a:ea typeface="Calibri"/>
              <a:cs typeface="Calibri"/>
            </a:endParaRPr>
          </a:p>
        </p:txBody>
      </p:sp>
    </p:spTree>
    <p:extLst>
      <p:ext uri="{BB962C8B-B14F-4D97-AF65-F5344CB8AC3E}">
        <p14:creationId xmlns:p14="http://schemas.microsoft.com/office/powerpoint/2010/main" val="30926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9314-9A28-4B4C-B3EF-B14BC19718F1}"/>
              </a:ext>
            </a:extLst>
          </p:cNvPr>
          <p:cNvSpPr>
            <a:spLocks noGrp="1"/>
          </p:cNvSpPr>
          <p:nvPr>
            <p:ph type="ctrTitle"/>
          </p:nvPr>
        </p:nvSpPr>
        <p:spPr>
          <a:xfrm>
            <a:off x="685800" y="188641"/>
            <a:ext cx="7772400" cy="1296144"/>
          </a:xfrm>
        </p:spPr>
        <p:txBody>
          <a:bodyPr>
            <a:normAutofit fontScale="90000"/>
          </a:bodyPr>
          <a:lstStyle/>
          <a:p>
            <a:r>
              <a:rPr lang="en-GB" dirty="0"/>
              <a:t>Helping your child to settle</a:t>
            </a:r>
            <a:br>
              <a:rPr lang="en-GB" dirty="0"/>
            </a:br>
            <a:endParaRPr lang="en-GB" dirty="0"/>
          </a:p>
        </p:txBody>
      </p:sp>
      <p:sp>
        <p:nvSpPr>
          <p:cNvPr id="3" name="Subtitle 2">
            <a:extLst>
              <a:ext uri="{FF2B5EF4-FFF2-40B4-BE49-F238E27FC236}">
                <a16:creationId xmlns:a16="http://schemas.microsoft.com/office/drawing/2014/main" id="{84020A28-C12D-46D9-A027-35EE950F088F}"/>
              </a:ext>
            </a:extLst>
          </p:cNvPr>
          <p:cNvSpPr>
            <a:spLocks noGrp="1"/>
          </p:cNvSpPr>
          <p:nvPr>
            <p:ph type="subTitle" idx="1"/>
          </p:nvPr>
        </p:nvSpPr>
        <p:spPr>
          <a:xfrm>
            <a:off x="467544" y="1124744"/>
            <a:ext cx="8280920" cy="4514056"/>
          </a:xfrm>
        </p:spPr>
        <p:txBody>
          <a:bodyPr vert="horz" lIns="91440" tIns="45720" rIns="91440" bIns="45720" rtlCol="0" anchor="t">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C1C1C"/>
                </a:solidFill>
                <a:effectLst/>
                <a:uLnTx/>
                <a:uFillTx/>
                <a:latin typeface="Twinkl"/>
                <a:ea typeface="+mn-ea"/>
                <a:cs typeface="+mn-cs"/>
              </a:rPr>
              <a:t>These are a few ways that you can prepare your child for the first few weeks at school: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1C1C1C"/>
              </a:solidFill>
              <a:effectLst/>
              <a:uLnTx/>
              <a:uFillTx/>
              <a:latin typeface="Twink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C1C1C"/>
                </a:solidFill>
                <a:effectLst/>
                <a:uLnTx/>
                <a:uFillTx/>
                <a:latin typeface="Twinkl"/>
                <a:ea typeface="+mn-ea"/>
                <a:cs typeface="+mn-cs"/>
              </a:rPr>
              <a:t>Ensure that they can dress and undress themselves - especially for dressing up, putting on and off coat and shoes.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C1C1C"/>
              </a:solidFill>
              <a:effectLst/>
              <a:uLnTx/>
              <a:uFillTx/>
              <a:latin typeface="Twink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C1C1C"/>
                </a:solidFill>
                <a:effectLst/>
                <a:uLnTx/>
                <a:uFillTx/>
                <a:latin typeface="Twinkl"/>
                <a:ea typeface="+mn-ea"/>
                <a:cs typeface="+mn-cs"/>
              </a:rPr>
              <a:t>Help them to master basic cutlery skills.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C1C1C"/>
              </a:solidFill>
              <a:effectLst/>
              <a:uLnTx/>
              <a:uFillTx/>
              <a:latin typeface="Twink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C1C1C"/>
                </a:solidFill>
                <a:effectLst/>
                <a:uLnTx/>
                <a:uFillTx/>
                <a:latin typeface="Twinkl"/>
                <a:ea typeface="+mn-ea"/>
                <a:cs typeface="+mn-cs"/>
              </a:rPr>
              <a:t>Think about packaging in lunchboxes, for example, yoghurt tubes can be tricky to open.</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C1C1C"/>
              </a:solidFill>
              <a:effectLst/>
              <a:uLnTx/>
              <a:uFillTx/>
              <a:latin typeface="Twink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1C1C1C"/>
                </a:solidFill>
                <a:effectLst/>
                <a:uLnTx/>
                <a:uFillTx/>
                <a:latin typeface="Twinkl"/>
                <a:ea typeface="+mn-ea"/>
                <a:cs typeface="+mn-cs"/>
              </a:rPr>
              <a:t>Help </a:t>
            </a:r>
            <a:r>
              <a:rPr lang="en-GB" sz="1800">
                <a:solidFill>
                  <a:srgbClr val="1C1C1C"/>
                </a:solidFill>
                <a:latin typeface="Twinkl"/>
              </a:rPr>
              <a:t>them</a:t>
            </a:r>
            <a:r>
              <a:rPr kumimoji="0" lang="en-GB" sz="1800" b="0" i="0" u="none" strike="noStrike" kern="1200" cap="none" spc="0" normalizeH="0" baseline="0" noProof="0">
                <a:ln>
                  <a:noFill/>
                </a:ln>
                <a:solidFill>
                  <a:srgbClr val="1C1C1C"/>
                </a:solidFill>
                <a:effectLst/>
                <a:uLnTx/>
                <a:uFillTx/>
                <a:latin typeface="Twinkl"/>
                <a:ea typeface="+mn-ea"/>
                <a:cs typeface="+mn-cs"/>
              </a:rPr>
              <a:t> to be independent with their toileting skills.</a:t>
            </a:r>
            <a:endParaRPr lang="en-GB" sz="1800" b="0" i="0" u="none" strike="noStrike" kern="1200" cap="none" spc="0" normalizeH="0" baseline="0" noProof="0">
              <a:ln>
                <a:noFill/>
              </a:ln>
              <a:solidFill>
                <a:srgbClr val="1C1C1C"/>
              </a:solidFill>
              <a:effectLst/>
              <a:uLnTx/>
              <a:uFillTx/>
              <a:latin typeface="Twinkl"/>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C1C1C"/>
              </a:solidFill>
              <a:effectLst/>
              <a:uLnTx/>
              <a:uFillTx/>
              <a:latin typeface="Twink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C1C1C"/>
                </a:solidFill>
                <a:effectLst/>
                <a:uLnTx/>
                <a:uFillTx/>
                <a:latin typeface="Twinkl"/>
                <a:ea typeface="+mn-ea"/>
                <a:cs typeface="+mn-cs"/>
              </a:rPr>
              <a:t>Encourage them to sit and listen to stories.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C1C1C"/>
              </a:solidFill>
              <a:effectLst/>
              <a:uLnTx/>
              <a:uFillTx/>
              <a:latin typeface="Twinkl"/>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C1C1C"/>
                </a:solidFill>
                <a:effectLst/>
                <a:uLnTx/>
                <a:uFillTx/>
                <a:latin typeface="Twinkl"/>
                <a:ea typeface="+mn-ea"/>
                <a:cs typeface="+mn-cs"/>
              </a:rPr>
              <a:t>Help them to develop the confidence to communicate </a:t>
            </a:r>
            <a:br>
              <a:rPr kumimoji="0" lang="en-GB" sz="1800" b="0" i="0" u="none" strike="noStrike" kern="1200" cap="none" spc="0" normalizeH="0" baseline="0" noProof="0" dirty="0">
                <a:ln>
                  <a:noFill/>
                </a:ln>
                <a:solidFill>
                  <a:srgbClr val="1C1C1C"/>
                </a:solidFill>
                <a:effectLst/>
                <a:uLnTx/>
                <a:uFillTx/>
                <a:latin typeface="Twinkl"/>
                <a:ea typeface="+mn-ea"/>
                <a:cs typeface="+mn-cs"/>
              </a:rPr>
            </a:br>
            <a:r>
              <a:rPr kumimoji="0" lang="en-GB" sz="1800" b="0" i="0" u="none" strike="noStrike" kern="1200" cap="none" spc="0" normalizeH="0" baseline="0" noProof="0" dirty="0">
                <a:ln>
                  <a:noFill/>
                </a:ln>
                <a:solidFill>
                  <a:srgbClr val="1C1C1C"/>
                </a:solidFill>
                <a:effectLst/>
                <a:uLnTx/>
                <a:uFillTx/>
                <a:latin typeface="Twinkl"/>
                <a:ea typeface="+mn-ea"/>
                <a:cs typeface="+mn-cs"/>
              </a:rPr>
              <a:t>with new people.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C1C1C"/>
              </a:solidFill>
              <a:effectLst/>
              <a:uLnTx/>
              <a:uFillTx/>
              <a:latin typeface="Twinkl"/>
              <a:ea typeface="+mn-ea"/>
              <a:cs typeface="+mn-cs"/>
            </a:endParaRPr>
          </a:p>
          <a:p>
            <a:pPr algn="l" fontAlgn="base">
              <a:spcBef>
                <a:spcPts val="0"/>
              </a:spcBef>
              <a:buFontTx/>
              <a:defRPr/>
            </a:pPr>
            <a:r>
              <a:rPr kumimoji="0" lang="en-GB" sz="1800" b="0" i="0" u="none" strike="noStrike" kern="1200" cap="none" spc="0" normalizeH="0" baseline="0" noProof="0">
                <a:ln>
                  <a:noFill/>
                </a:ln>
                <a:solidFill>
                  <a:srgbClr val="1C1C1C"/>
                </a:solidFill>
                <a:effectLst/>
                <a:uLnTx/>
                <a:uFillTx/>
                <a:latin typeface="Twinkl"/>
                <a:ea typeface="+mn-ea"/>
                <a:cs typeface="+mn-cs"/>
              </a:rPr>
              <a:t>Practise sharing and taking turns</a:t>
            </a:r>
            <a:r>
              <a:rPr lang="en-GB" sz="1800">
                <a:solidFill>
                  <a:srgbClr val="1C1C1C"/>
                </a:solidFill>
                <a:latin typeface="Twinkl"/>
              </a:rPr>
              <a:t>.</a:t>
            </a:r>
          </a:p>
          <a:p>
            <a:pPr marL="0" marR="0" lvl="0" indent="0" algn="l" defTabSz="914400">
              <a:lnSpc>
                <a:spcPct val="100000"/>
              </a:lnSpc>
              <a:spcBef>
                <a:spcPts val="0"/>
              </a:spcBef>
              <a:spcAft>
                <a:spcPts val="0"/>
              </a:spcAft>
              <a:buClrTx/>
              <a:buSzTx/>
              <a:buFontTx/>
              <a:buNone/>
              <a:tabLst/>
              <a:defRPr/>
            </a:pPr>
            <a:endParaRPr lang="en-GB" sz="1800" b="0" i="0" u="none" strike="noStrike" kern="1200" cap="none" spc="0" normalizeH="0" baseline="0" noProof="0" dirty="0">
              <a:ln>
                <a:noFill/>
              </a:ln>
              <a:solidFill>
                <a:srgbClr val="1C1C1C"/>
              </a:solidFill>
              <a:effectLst/>
              <a:uLnTx/>
              <a:uFillTx/>
              <a:latin typeface="Twinkl"/>
            </a:endParaRPr>
          </a:p>
          <a:p>
            <a:pPr algn="l">
              <a:spcBef>
                <a:spcPts val="0"/>
              </a:spcBef>
              <a:buFontTx/>
            </a:pPr>
            <a:r>
              <a:rPr lang="en-GB" sz="1800">
                <a:solidFill>
                  <a:srgbClr val="1C1C1C"/>
                </a:solidFill>
                <a:latin typeface="Twinkl"/>
              </a:rPr>
              <a:t>See Packs for what is expected when children start Reception – challenge for Summer</a:t>
            </a:r>
            <a:endParaRPr lang="en-GB" sz="1800" dirty="0">
              <a:solidFill>
                <a:srgbClr val="1C1C1C"/>
              </a:solidFill>
              <a:latin typeface="Twinkl"/>
            </a:endParaRPr>
          </a:p>
          <a:p>
            <a:endParaRPr lang="en-GB" dirty="0">
              <a:ea typeface="Calibri"/>
              <a:cs typeface="Calibri"/>
            </a:endParaRPr>
          </a:p>
        </p:txBody>
      </p:sp>
    </p:spTree>
    <p:extLst>
      <p:ext uri="{BB962C8B-B14F-4D97-AF65-F5344CB8AC3E}">
        <p14:creationId xmlns:p14="http://schemas.microsoft.com/office/powerpoint/2010/main" val="707861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rPr>
              <a:t>Behaviour Policy</a:t>
            </a:r>
          </a:p>
        </p:txBody>
      </p:sp>
      <p:sp>
        <p:nvSpPr>
          <p:cNvPr id="3" name="Content Placeholder 2"/>
          <p:cNvSpPr>
            <a:spLocks noGrp="1"/>
          </p:cNvSpPr>
          <p:nvPr>
            <p:ph idx="1"/>
          </p:nvPr>
        </p:nvSpPr>
        <p:spPr>
          <a:xfrm>
            <a:off x="611560" y="1268760"/>
            <a:ext cx="8229600" cy="4525963"/>
          </a:xfrm>
        </p:spPr>
        <p:txBody>
          <a:bodyPr vert="horz" lIns="91440" tIns="45720" rIns="91440" bIns="45720" rtlCol="0" anchor="t">
            <a:normAutofit fontScale="77500" lnSpcReduction="20000"/>
          </a:bodyPr>
          <a:lstStyle/>
          <a:p>
            <a:r>
              <a:rPr lang="en-GB" sz="2800" dirty="0"/>
              <a:t>In Reception we are learning how to follow our school rules. Reception staff will help us to learn how to share and play with others co-operatively, listen and learn effectively, and follow our school rules. </a:t>
            </a:r>
          </a:p>
          <a:p>
            <a:endParaRPr lang="en-GB" sz="2800" dirty="0"/>
          </a:p>
          <a:p>
            <a:r>
              <a:rPr lang="en-GB" sz="2800" dirty="0"/>
              <a:t>We use strategies such as visual timetables, modelling, timers and positive reinforcement to support children to follow all the school rules and to develop their friendships. We will be encouraging all children to persevere, work together, try their best at all times and realise it’s ok to make and learn from mistakes.</a:t>
            </a:r>
            <a:endParaRPr lang="en-GB" sz="2800">
              <a:ea typeface="Calibri"/>
              <a:cs typeface="Calibri"/>
            </a:endParaRPr>
          </a:p>
          <a:p>
            <a:endParaRPr lang="en-GB" sz="2800" dirty="0"/>
          </a:p>
          <a:p>
            <a:r>
              <a:rPr lang="en-GB" sz="2800" dirty="0"/>
              <a:t>The children are introduced to the school behaviour system, including the zones of regulation during their time in Reception as and when it is appropriate for their individual development (the full behaviour policy can be found on the website).</a:t>
            </a:r>
            <a:endParaRPr lang="en-GB" sz="2800" dirty="0">
              <a:ea typeface="Calibri"/>
              <a:cs typeface="Calibri"/>
            </a:endParaRPr>
          </a:p>
        </p:txBody>
      </p:sp>
    </p:spTree>
    <p:extLst>
      <p:ext uri="{BB962C8B-B14F-4D97-AF65-F5344CB8AC3E}">
        <p14:creationId xmlns:p14="http://schemas.microsoft.com/office/powerpoint/2010/main" val="688973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0000"/>
                </a:solidFill>
              </a:rPr>
              <a:t>Toileting </a:t>
            </a:r>
            <a:r>
              <a:rPr lang="en-GB" dirty="0"/>
              <a:t>	</a:t>
            </a:r>
          </a:p>
        </p:txBody>
      </p:sp>
      <p:sp>
        <p:nvSpPr>
          <p:cNvPr id="3" name="Content Placeholder 2"/>
          <p:cNvSpPr>
            <a:spLocks noGrp="1"/>
          </p:cNvSpPr>
          <p:nvPr>
            <p:ph idx="1"/>
          </p:nvPr>
        </p:nvSpPr>
        <p:spPr>
          <a:xfrm>
            <a:off x="457200" y="1196752"/>
            <a:ext cx="8229600" cy="4929411"/>
          </a:xfrm>
        </p:spPr>
        <p:txBody>
          <a:bodyPr vert="horz" lIns="91440" tIns="45720" rIns="91440" bIns="45720" rtlCol="0" anchor="t">
            <a:normAutofit lnSpcReduction="10000"/>
          </a:bodyPr>
          <a:lstStyle/>
          <a:p>
            <a:r>
              <a:rPr lang="en-GB" sz="2000" dirty="0"/>
              <a:t>There are toilets in the classroom and children are allowed to go to the toilet at anytime. </a:t>
            </a:r>
          </a:p>
          <a:p>
            <a:pPr marL="0" indent="0">
              <a:buNone/>
            </a:pPr>
            <a:endParaRPr lang="en-GB" sz="2000" dirty="0"/>
          </a:p>
          <a:p>
            <a:r>
              <a:rPr lang="en-GB" sz="2000" dirty="0"/>
              <a:t>Children starting Reception are expected to be toilet trained. If your child </a:t>
            </a:r>
            <a:r>
              <a:rPr lang="en-GB" sz="2000"/>
              <a:t>is not yet toilet trained you can refer yourself to the school nurse, your health visitor, or the continence team to seek</a:t>
            </a:r>
            <a:r>
              <a:rPr lang="en-GB" sz="2000" dirty="0"/>
              <a:t> further support in </a:t>
            </a:r>
            <a:r>
              <a:rPr lang="en-GB" sz="2000"/>
              <a:t>supporting this. Please let a member of our team know today if your child has </a:t>
            </a:r>
            <a:r>
              <a:rPr lang="en-GB" sz="2000" dirty="0"/>
              <a:t>any issues in this area.</a:t>
            </a:r>
          </a:p>
          <a:p>
            <a:endParaRPr lang="en-GB" sz="2000" dirty="0"/>
          </a:p>
          <a:p>
            <a:r>
              <a:rPr lang="en-GB" sz="2000" dirty="0"/>
              <a:t>If you anticipate accidents in school please send in amble sets of spare clothes including shoes, and any hygiene products, nappies, nappy bags, wipes etc with your child each day. </a:t>
            </a:r>
            <a:endParaRPr lang="en-GB" sz="2000" dirty="0">
              <a:ea typeface="Calibri"/>
              <a:cs typeface="Calibri"/>
            </a:endParaRPr>
          </a:p>
          <a:p>
            <a:endParaRPr lang="en-GB" sz="2000" dirty="0"/>
          </a:p>
          <a:p>
            <a:r>
              <a:rPr lang="en-GB" sz="2000"/>
              <a:t>Accidents in those first few weeks are common, even with children who </a:t>
            </a:r>
            <a:r>
              <a:rPr lang="en-GB" sz="2000" dirty="0"/>
              <a:t>are fully toilet trained, please wash and return any spares that are sent home.  </a:t>
            </a:r>
          </a:p>
        </p:txBody>
      </p:sp>
    </p:spTree>
    <p:extLst>
      <p:ext uri="{BB962C8B-B14F-4D97-AF65-F5344CB8AC3E}">
        <p14:creationId xmlns:p14="http://schemas.microsoft.com/office/powerpoint/2010/main" val="3324517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CB675-413A-4A6A-BAB0-266D6CAFABF6}"/>
              </a:ext>
            </a:extLst>
          </p:cNvPr>
          <p:cNvSpPr>
            <a:spLocks noGrp="1"/>
          </p:cNvSpPr>
          <p:nvPr>
            <p:ph type="ctrTitle"/>
          </p:nvPr>
        </p:nvSpPr>
        <p:spPr>
          <a:xfrm>
            <a:off x="539552" y="260648"/>
            <a:ext cx="7772400" cy="1470025"/>
          </a:xfrm>
        </p:spPr>
        <p:txBody>
          <a:bodyPr/>
          <a:lstStyle/>
          <a:p>
            <a:r>
              <a:rPr lang="en-GB" dirty="0">
                <a:solidFill>
                  <a:srgbClr val="FF0000"/>
                </a:solidFill>
              </a:rPr>
              <a:t>Health/Medical Issues</a:t>
            </a:r>
          </a:p>
        </p:txBody>
      </p:sp>
      <p:sp>
        <p:nvSpPr>
          <p:cNvPr id="3" name="Subtitle 2">
            <a:extLst>
              <a:ext uri="{FF2B5EF4-FFF2-40B4-BE49-F238E27FC236}">
                <a16:creationId xmlns:a16="http://schemas.microsoft.com/office/drawing/2014/main" id="{3358C2AF-29DB-404F-914F-997938CC493D}"/>
              </a:ext>
            </a:extLst>
          </p:cNvPr>
          <p:cNvSpPr>
            <a:spLocks noGrp="1"/>
          </p:cNvSpPr>
          <p:nvPr>
            <p:ph type="subTitle" idx="1"/>
          </p:nvPr>
        </p:nvSpPr>
        <p:spPr>
          <a:xfrm>
            <a:off x="640916" y="1597689"/>
            <a:ext cx="7935237" cy="3487495"/>
          </a:xfrm>
        </p:spPr>
        <p:txBody>
          <a:bodyPr vert="horz" lIns="91440" tIns="45720" rIns="91440" bIns="45720" rtlCol="0" anchor="t">
            <a:noAutofit/>
          </a:bodyPr>
          <a:lstStyle/>
          <a:p>
            <a:pPr marL="285750" indent="-285750" algn="l">
              <a:lnSpc>
                <a:spcPct val="107000"/>
              </a:lnSpc>
              <a:spcBef>
                <a:spcPts val="0"/>
              </a:spcBef>
              <a:spcAft>
                <a:spcPts val="800"/>
              </a:spcAft>
              <a:buChar char="•"/>
              <a:defRPr/>
            </a:pPr>
            <a:r>
              <a:rPr kumimoji="0" lang="en-GB" altLang="en-US" sz="1800" b="0" i="0" u="none" strike="noStrike" kern="1200" cap="none" spc="0" normalizeH="0" baseline="0" noProof="0" dirty="0">
                <a:ln>
                  <a:noFill/>
                </a:ln>
                <a:solidFill>
                  <a:srgbClr val="000000"/>
                </a:solidFill>
                <a:effectLst/>
                <a:uLnTx/>
                <a:uFillTx/>
                <a:latin typeface="Calibri"/>
                <a:ea typeface="Calibri"/>
                <a:cs typeface="Times New Roman"/>
              </a:rPr>
              <a:t>Staff need to be aware of your child’s medical background, in particular any allergies (e.g. bee stings, dairy food), any dietary restrictions (e.g. vegetarian or Halal) and any medical conditions that are important for us to know (e.g. asthma or eczema).</a:t>
            </a:r>
            <a:r>
              <a:rPr lang="en-GB" altLang="en-US" sz="1800" dirty="0">
                <a:solidFill>
                  <a:srgbClr val="000000"/>
                </a:solidFill>
                <a:latin typeface="Calibri"/>
                <a:ea typeface="Calibri"/>
                <a:cs typeface="Times New Roman"/>
              </a:rPr>
              <a:t> It may delay your child's start date if the data collection forms are not returned by the deadline in time for us to process this information.</a:t>
            </a:r>
            <a:endParaRPr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indent="-285750" algn="l">
              <a:lnSpc>
                <a:spcPct val="107000"/>
              </a:lnSpc>
              <a:spcBef>
                <a:spcPts val="0"/>
              </a:spcBef>
              <a:spcAft>
                <a:spcPts val="800"/>
              </a:spcAft>
              <a:buChar char="•"/>
              <a:defRPr/>
            </a:pPr>
            <a:r>
              <a:rPr lang="en-GB" altLang="en-US" sz="1800" dirty="0">
                <a:solidFill>
                  <a:srgbClr val="1C1C1C"/>
                </a:solidFill>
                <a:latin typeface="Calibri"/>
                <a:ea typeface="Calibri"/>
                <a:cs typeface="Times New Roman"/>
              </a:rPr>
              <a:t>Children already attending our Nursery do not need new data </a:t>
            </a:r>
            <a:r>
              <a:rPr lang="en-GB" altLang="en-US" sz="1800">
                <a:solidFill>
                  <a:srgbClr val="1C1C1C"/>
                </a:solidFill>
                <a:latin typeface="Calibri"/>
                <a:ea typeface="Calibri"/>
                <a:cs typeface="Times New Roman"/>
              </a:rPr>
              <a:t>collection, but please update all contacts/ information on Arbor. </a:t>
            </a:r>
            <a:endParaRPr lang="en-GB" altLang="en-US" sz="1800" b="0" i="0" u="none" strike="noStrike" kern="1200" cap="none" spc="0" normalizeH="0" baseline="0" noProof="0" dirty="0">
              <a:ln>
                <a:noFill/>
              </a:ln>
              <a:solidFill>
                <a:srgbClr val="1C1C1C"/>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indent="-285750" algn="l">
              <a:spcBef>
                <a:spcPts val="0"/>
              </a:spcBef>
              <a:buChar char="•"/>
              <a:defRPr/>
            </a:pPr>
            <a:r>
              <a:rPr kumimoji="0" lang="en-GB" sz="1800" b="0" i="0" u="none" strike="noStrike" kern="1200" cap="none" spc="0" normalizeH="0" baseline="0" noProof="0" dirty="0">
                <a:ln>
                  <a:noFill/>
                </a:ln>
                <a:solidFill>
                  <a:srgbClr val="1C1C1C"/>
                </a:solidFill>
                <a:effectLst/>
                <a:uLnTx/>
                <a:uFillTx/>
                <a:latin typeface="Calibri"/>
                <a:ea typeface="Calibri"/>
                <a:cs typeface="Calibri"/>
              </a:rPr>
              <a:t>Children can suddenly become ill and therefore it is important that we know we can contact you or another adult relative/friend at all times. It is useful if your emergency contact lives near to school, so it may be more appropriate to choose a friend instead of a family member for us to contact if we cannot reach you.</a:t>
            </a:r>
            <a:r>
              <a:rPr lang="en-GB" sz="1800" dirty="0">
                <a:solidFill>
                  <a:srgbClr val="1C1C1C"/>
                </a:solidFill>
                <a:latin typeface="Calibri"/>
                <a:ea typeface="Calibri"/>
                <a:cs typeface="Calibri"/>
              </a:rPr>
              <a:t> It is now a requirement for us to hold at least 3 emergency contact numbers for children in the Early Years.</a:t>
            </a:r>
            <a:endParaRPr lang="en-GB" sz="1800" b="0" i="0" u="none" strike="noStrike" kern="1200" cap="none" spc="0" normalizeH="0" baseline="0" noProof="0" dirty="0">
              <a:ln>
                <a:noFill/>
              </a:ln>
              <a:solidFill>
                <a:srgbClr val="1C1C1C"/>
              </a:solidFill>
              <a:effectLst/>
              <a:uLnTx/>
              <a:uFillTx/>
              <a:latin typeface="Calibri"/>
              <a:ea typeface="Calibri"/>
              <a:cs typeface="Calibri"/>
            </a:endParaRPr>
          </a:p>
          <a:p>
            <a:endParaRPr lang="en-GB" dirty="0"/>
          </a:p>
        </p:txBody>
      </p:sp>
    </p:spTree>
    <p:extLst>
      <p:ext uri="{BB962C8B-B14F-4D97-AF65-F5344CB8AC3E}">
        <p14:creationId xmlns:p14="http://schemas.microsoft.com/office/powerpoint/2010/main" val="4104674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rgbClr val="FF0000"/>
                </a:solidFill>
              </a:rPr>
              <a:t>Sensory Diets</a:t>
            </a:r>
          </a:p>
        </p:txBody>
      </p:sp>
      <p:sp>
        <p:nvSpPr>
          <p:cNvPr id="3" name="Text Placeholder 2"/>
          <p:cNvSpPr>
            <a:spLocks noGrp="1"/>
          </p:cNvSpPr>
          <p:nvPr>
            <p:ph type="body" idx="1"/>
          </p:nvPr>
        </p:nvSpPr>
        <p:spPr>
          <a:xfrm>
            <a:off x="432908" y="980728"/>
            <a:ext cx="4931179" cy="639762"/>
          </a:xfrm>
        </p:spPr>
        <p:txBody>
          <a:bodyPr>
            <a:normAutofit/>
          </a:bodyPr>
          <a:lstStyle/>
          <a:p>
            <a:r>
              <a:rPr lang="en-GB" dirty="0"/>
              <a:t>What does this look like in practice?	</a:t>
            </a:r>
          </a:p>
        </p:txBody>
      </p:sp>
      <p:sp>
        <p:nvSpPr>
          <p:cNvPr id="4" name="Content Placeholder 3"/>
          <p:cNvSpPr>
            <a:spLocks noGrp="1"/>
          </p:cNvSpPr>
          <p:nvPr>
            <p:ph sz="half" idx="2"/>
          </p:nvPr>
        </p:nvSpPr>
        <p:spPr>
          <a:xfrm>
            <a:off x="539552" y="1597974"/>
            <a:ext cx="8229600" cy="4423313"/>
          </a:xfrm>
        </p:spPr>
        <p:txBody>
          <a:bodyPr>
            <a:normAutofit fontScale="85000" lnSpcReduction="20000"/>
          </a:bodyPr>
          <a:lstStyle/>
          <a:p>
            <a:r>
              <a:rPr lang="en-GB" dirty="0"/>
              <a:t>Some children may feel overwhelmed or overloaded and need to get to a calmer state; some may feel lethargic or sluggish and need some activities to feel alert.</a:t>
            </a:r>
          </a:p>
          <a:p>
            <a:endParaRPr lang="en-GB" dirty="0"/>
          </a:p>
          <a:p>
            <a:r>
              <a:rPr lang="en-GB" dirty="0"/>
              <a:t>Understanding a child’s sensory profile and the activities which create calmness and regulation can really help when a child feels overwhelmed and out of control. Engaging children in sensory experiences on a regular schedule can support focus, attentiveness and interaction. Children may feel less anxious when they feel comfortable and in control.</a:t>
            </a:r>
          </a:p>
          <a:p>
            <a:endParaRPr lang="en-GB" dirty="0"/>
          </a:p>
          <a:p>
            <a:r>
              <a:rPr lang="en-GB" dirty="0"/>
              <a:t>These activities can be within the classroom, sensory room, hall or outdoor provision. They include a range of activities that target individual sensory seeking behaviours and help emotional regulation. </a:t>
            </a:r>
          </a:p>
          <a:p>
            <a:endParaRPr lang="en-GB" dirty="0"/>
          </a:p>
          <a:p>
            <a:r>
              <a:rPr lang="en-GB" dirty="0"/>
              <a:t>They are completed in short bursts throughout the day and work best when completed at home and in school with a team approach. </a:t>
            </a:r>
          </a:p>
        </p:txBody>
      </p:sp>
    </p:spTree>
    <p:extLst>
      <p:ext uri="{BB962C8B-B14F-4D97-AF65-F5344CB8AC3E}">
        <p14:creationId xmlns:p14="http://schemas.microsoft.com/office/powerpoint/2010/main" val="3653414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1196752"/>
            <a:ext cx="8229600" cy="4929411"/>
          </a:xfrm>
        </p:spPr>
        <p:txBody>
          <a:bodyPr/>
          <a:lstStyle/>
          <a:p>
            <a:pPr marL="0" indent="0">
              <a:buNone/>
            </a:pPr>
            <a:r>
              <a:rPr lang="en-GB" dirty="0"/>
              <a:t>We have a number of children who require additional support with emotional and sensory regulation. </a:t>
            </a:r>
          </a:p>
          <a:p>
            <a:r>
              <a:rPr lang="en-GB" dirty="0"/>
              <a:t>Staff in Reception have received recent sensory diet training and are experienced in meeting these additional needs.</a:t>
            </a:r>
          </a:p>
          <a:p>
            <a:r>
              <a:rPr lang="en-GB" dirty="0"/>
              <a:t>In Reception we have access to a Sensory room and a daily sensory diet. </a:t>
            </a:r>
          </a:p>
          <a:p>
            <a:r>
              <a:rPr lang="en-GB" dirty="0"/>
              <a:t>Children already receiving a sensory diet will continue this from September. </a:t>
            </a:r>
          </a:p>
          <a:p>
            <a:r>
              <a:rPr lang="en-GB" dirty="0"/>
              <a:t>If you are concerned about sensory needs we will work together with you to complete the seedlings programme in the Autumn term. </a:t>
            </a:r>
          </a:p>
        </p:txBody>
      </p:sp>
    </p:spTree>
    <p:extLst>
      <p:ext uri="{BB962C8B-B14F-4D97-AF65-F5344CB8AC3E}">
        <p14:creationId xmlns:p14="http://schemas.microsoft.com/office/powerpoint/2010/main" val="2489531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FF0000"/>
                </a:solidFill>
              </a:rPr>
              <a:t>Working together</a:t>
            </a:r>
          </a:p>
        </p:txBody>
      </p:sp>
      <p:sp>
        <p:nvSpPr>
          <p:cNvPr id="3" name="Content Placeholder 2"/>
          <p:cNvSpPr>
            <a:spLocks noGrp="1"/>
          </p:cNvSpPr>
          <p:nvPr>
            <p:ph idx="1"/>
          </p:nvPr>
        </p:nvSpPr>
        <p:spPr/>
        <p:txBody>
          <a:bodyPr vert="horz" lIns="91440" tIns="45720" rIns="91440" bIns="45720" rtlCol="0" anchor="t">
            <a:normAutofit fontScale="92500" lnSpcReduction="20000"/>
          </a:bodyPr>
          <a:lstStyle/>
          <a:p>
            <a:r>
              <a:rPr lang="en-GB" sz="3600" dirty="0"/>
              <a:t>Class Dojo </a:t>
            </a:r>
          </a:p>
          <a:p>
            <a:endParaRPr lang="en-GB" sz="3600" dirty="0"/>
          </a:p>
          <a:p>
            <a:r>
              <a:rPr lang="en-GB" sz="3600" dirty="0"/>
              <a:t>Stay and Plays across the year</a:t>
            </a:r>
            <a:endParaRPr lang="en-GB" sz="3600" dirty="0">
              <a:ea typeface="Calibri"/>
              <a:cs typeface="Calibri"/>
            </a:endParaRPr>
          </a:p>
          <a:p>
            <a:endParaRPr lang="en-GB" sz="3600" dirty="0"/>
          </a:p>
          <a:p>
            <a:r>
              <a:rPr lang="en-GB" sz="3600" dirty="0"/>
              <a:t>2 x Parents’ Evenings </a:t>
            </a:r>
          </a:p>
          <a:p>
            <a:endParaRPr lang="en-GB" sz="3600" dirty="0"/>
          </a:p>
          <a:p>
            <a:r>
              <a:rPr lang="en-GB" sz="3600" dirty="0"/>
              <a:t>Homework </a:t>
            </a:r>
          </a:p>
          <a:p>
            <a:endParaRPr lang="en-GB" sz="3600" dirty="0"/>
          </a:p>
          <a:p>
            <a:r>
              <a:rPr lang="en-GB" sz="3600" dirty="0"/>
              <a:t>Sutton Family Hub</a:t>
            </a:r>
          </a:p>
          <a:p>
            <a:pPr marL="0" indent="0">
              <a:buNone/>
            </a:pPr>
            <a:endParaRPr lang="en-GB" sz="3600" dirty="0"/>
          </a:p>
        </p:txBody>
      </p:sp>
    </p:spTree>
    <p:extLst>
      <p:ext uri="{BB962C8B-B14F-4D97-AF65-F5344CB8AC3E}">
        <p14:creationId xmlns:p14="http://schemas.microsoft.com/office/powerpoint/2010/main" val="4628194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rPr>
              <a:t>Home time</a:t>
            </a:r>
          </a:p>
        </p:txBody>
      </p:sp>
      <p:sp>
        <p:nvSpPr>
          <p:cNvPr id="3" name="Content Placeholder 2"/>
          <p:cNvSpPr>
            <a:spLocks noGrp="1"/>
          </p:cNvSpPr>
          <p:nvPr>
            <p:ph idx="1"/>
          </p:nvPr>
        </p:nvSpPr>
        <p:spPr/>
        <p:txBody>
          <a:bodyPr vert="horz" lIns="91440" tIns="45720" rIns="91440" bIns="45720" rtlCol="0" anchor="t">
            <a:normAutofit fontScale="92500" lnSpcReduction="20000"/>
          </a:bodyPr>
          <a:lstStyle/>
          <a:p>
            <a:pPr marL="0" indent="0">
              <a:buNone/>
            </a:pPr>
            <a:r>
              <a:rPr lang="en-GB" sz="2800" dirty="0"/>
              <a:t>School finishes at 3:10pm for Reception children. We do open the gate a little earlier. Children are to be collected from the Reception Gate. Members of the Reception team will always be at the gate to welcome the children and ensure all children leave safely.</a:t>
            </a:r>
            <a:r>
              <a:rPr lang="en-GB" sz="2800" dirty="0">
                <a:ea typeface="+mn-lt"/>
                <a:cs typeface="+mn-lt"/>
              </a:rPr>
              <a:t> Please let us know if someone different is collecting your child. Please be patient </a:t>
            </a:r>
            <a:r>
              <a:rPr lang="en-GB" sz="2800">
                <a:ea typeface="+mn-lt"/>
                <a:cs typeface="+mn-lt"/>
              </a:rPr>
              <a:t>as we are just getting to know faces and names.</a:t>
            </a:r>
            <a:endParaRPr lang="en-GB" sz="2800" dirty="0">
              <a:ea typeface="+mn-lt"/>
              <a:cs typeface="+mn-lt"/>
            </a:endParaRPr>
          </a:p>
          <a:p>
            <a:pPr marL="0" indent="0">
              <a:buNone/>
            </a:pPr>
            <a:endParaRPr lang="en-GB" sz="2800" dirty="0">
              <a:ea typeface="+mn-lt"/>
              <a:cs typeface="+mn-lt"/>
            </a:endParaRPr>
          </a:p>
          <a:p>
            <a:pPr marL="0" indent="0">
              <a:buNone/>
            </a:pPr>
            <a:r>
              <a:rPr lang="en-GB" sz="2800" dirty="0">
                <a:ea typeface="+mn-lt"/>
                <a:cs typeface="+mn-lt"/>
              </a:rPr>
              <a:t>We have an open door policy and you are always welcome to discuss any issues with us before or after school but ask you are patient and wait until we have dismissed all the children safety before giving you dedicated time to discuss issues. </a:t>
            </a:r>
          </a:p>
          <a:p>
            <a:pPr marL="0" indent="0">
              <a:buNone/>
            </a:pPr>
            <a:endParaRPr lang="en-GB" sz="2800" dirty="0">
              <a:ea typeface="+mn-lt"/>
              <a:cs typeface="+mn-lt"/>
            </a:endParaRPr>
          </a:p>
        </p:txBody>
      </p:sp>
    </p:spTree>
    <p:extLst>
      <p:ext uri="{BB962C8B-B14F-4D97-AF65-F5344CB8AC3E}">
        <p14:creationId xmlns:p14="http://schemas.microsoft.com/office/powerpoint/2010/main" val="198994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4525963"/>
          </a:xfrm>
        </p:spPr>
        <p:txBody>
          <a:bodyPr vert="horz" lIns="91440" tIns="45720" rIns="91440" bIns="45720" rtlCol="0" anchor="t">
            <a:normAutofit/>
          </a:bodyPr>
          <a:lstStyle/>
          <a:p>
            <a:pPr marL="0" indent="0" algn="ctr">
              <a:buNone/>
            </a:pPr>
            <a:r>
              <a:rPr lang="en-GB" dirty="0"/>
              <a:t>If you have any problems please make an appointment to speak to your child's class teacher or if appropriate our SENCO Mrs McGovern via the school office. </a:t>
            </a:r>
          </a:p>
          <a:p>
            <a:pPr marL="0" indent="0">
              <a:buNone/>
            </a:pPr>
            <a:endParaRPr lang="en-GB" dirty="0"/>
          </a:p>
          <a:p>
            <a:pPr marL="0" indent="0" algn="ctr">
              <a:buNone/>
            </a:pPr>
            <a:r>
              <a:rPr lang="en-GB" dirty="0"/>
              <a:t>Visit our website </a:t>
            </a:r>
            <a:r>
              <a:rPr lang="en-GB" dirty="0">
                <a:hlinkClick r:id="rId2"/>
              </a:rPr>
              <a:t>www.suttonoak.co.uk</a:t>
            </a:r>
            <a:r>
              <a:rPr lang="en-GB" dirty="0"/>
              <a:t> for all the latest news and events. </a:t>
            </a:r>
          </a:p>
        </p:txBody>
      </p:sp>
    </p:spTree>
    <p:extLst>
      <p:ext uri="{BB962C8B-B14F-4D97-AF65-F5344CB8AC3E}">
        <p14:creationId xmlns:p14="http://schemas.microsoft.com/office/powerpoint/2010/main" val="41616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6320A774F779E4797D50ADCA91923AC" ma:contentTypeVersion="15" ma:contentTypeDescription="Create a new document." ma:contentTypeScope="" ma:versionID="42c5814d5e4cb3ae904c5ba336ba759d">
  <xsd:schema xmlns:xsd="http://www.w3.org/2001/XMLSchema" xmlns:xs="http://www.w3.org/2001/XMLSchema" xmlns:p="http://schemas.microsoft.com/office/2006/metadata/properties" xmlns:ns3="c3224820-b5a9-49ec-b746-527df3147fff" xmlns:ns4="319a4a22-299b-4d4e-95c3-6a18b19c7ba6" targetNamespace="http://schemas.microsoft.com/office/2006/metadata/properties" ma:root="true" ma:fieldsID="d9eddb63e6156cd84d27f31956f8f58f" ns3:_="" ns4:_="">
    <xsd:import namespace="c3224820-b5a9-49ec-b746-527df3147fff"/>
    <xsd:import namespace="319a4a22-299b-4d4e-95c3-6a18b19c7ba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224820-b5a9-49ec-b746-527df3147f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19a4a22-299b-4d4e-95c3-6a18b19c7b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c3224820-b5a9-49ec-b746-527df3147fff" xsi:nil="true"/>
  </documentManagement>
</p:properties>
</file>

<file path=customXml/itemProps1.xml><?xml version="1.0" encoding="utf-8"?>
<ds:datastoreItem xmlns:ds="http://schemas.openxmlformats.org/officeDocument/2006/customXml" ds:itemID="{7BE91162-3EEB-45FF-A14A-70AC11B7297E}">
  <ds:schemaRefs>
    <ds:schemaRef ds:uri="http://schemas.microsoft.com/sharepoint/v3/contenttype/forms"/>
  </ds:schemaRefs>
</ds:datastoreItem>
</file>

<file path=customXml/itemProps2.xml><?xml version="1.0" encoding="utf-8"?>
<ds:datastoreItem xmlns:ds="http://schemas.openxmlformats.org/officeDocument/2006/customXml" ds:itemID="{DB89C8CF-E349-4D8B-BB7B-F3E98FBE78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224820-b5a9-49ec-b746-527df3147fff"/>
    <ds:schemaRef ds:uri="319a4a22-299b-4d4e-95c3-6a18b19c7b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67794C-4F55-4C5B-A45A-F1E6F1545258}">
  <ds:schemaRefs>
    <ds:schemaRef ds:uri="http://purl.org/dc/elements/1.1/"/>
    <ds:schemaRef ds:uri="http://schemas.microsoft.com/office/2006/metadata/properties"/>
    <ds:schemaRef ds:uri="http://purl.org/dc/terms/"/>
    <ds:schemaRef ds:uri="http://schemas.openxmlformats.org/package/2006/metadata/core-properties"/>
    <ds:schemaRef ds:uri="c3224820-b5a9-49ec-b746-527df3147fff"/>
    <ds:schemaRef ds:uri="http://schemas.microsoft.com/office/2006/documentManagement/types"/>
    <ds:schemaRef ds:uri="http://schemas.microsoft.com/office/infopath/2007/PartnerControls"/>
    <ds:schemaRef ds:uri="319a4a22-299b-4d4e-95c3-6a18b19c7ba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9582</TotalTime>
  <Words>2610</Words>
  <Application>Microsoft Office PowerPoint</Application>
  <PresentationFormat>On-screen Show (4:3)</PresentationFormat>
  <Paragraphs>185</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PowerPoint Presentation</vt:lpstr>
      <vt:lpstr>Our Mission</vt:lpstr>
      <vt:lpstr>Telephone: 01744 671788 Email: childrenscentres@sthelens.gov.uk</vt:lpstr>
      <vt:lpstr>Reception</vt:lpstr>
      <vt:lpstr>Reception Class Teachers</vt:lpstr>
      <vt:lpstr>Transition </vt:lpstr>
      <vt:lpstr>Starting in September</vt:lpstr>
      <vt:lpstr>Starting our school day</vt:lpstr>
      <vt:lpstr>Our Rhythm of the Day  </vt:lpstr>
      <vt:lpstr>Attendance</vt:lpstr>
      <vt:lpstr>School Uniform</vt:lpstr>
      <vt:lpstr>PowerPoint Presentation</vt:lpstr>
      <vt:lpstr>PowerPoint Presentation</vt:lpstr>
      <vt:lpstr>Outdoor Play</vt:lpstr>
      <vt:lpstr>Prime Areas of Learning</vt:lpstr>
      <vt:lpstr>Specific Areas of Learning</vt:lpstr>
      <vt:lpstr>Reading  </vt:lpstr>
      <vt:lpstr>Snack</vt:lpstr>
      <vt:lpstr>Lunches </vt:lpstr>
      <vt:lpstr>Helping your child to settle </vt:lpstr>
      <vt:lpstr>Behaviour Policy</vt:lpstr>
      <vt:lpstr>Toileting  </vt:lpstr>
      <vt:lpstr>Health/Medical Issues</vt:lpstr>
      <vt:lpstr>Sensory Diets</vt:lpstr>
      <vt:lpstr>PowerPoint Presentation</vt:lpstr>
      <vt:lpstr>Working together</vt:lpstr>
      <vt:lpstr>Home time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Woodward</dc:creator>
  <cp:lastModifiedBy>Lucy Devereux</cp:lastModifiedBy>
  <cp:revision>380</cp:revision>
  <cp:lastPrinted>2022-05-11T10:21:47Z</cp:lastPrinted>
  <dcterms:created xsi:type="dcterms:W3CDTF">2016-07-13T08:07:36Z</dcterms:created>
  <dcterms:modified xsi:type="dcterms:W3CDTF">2026-09-23T11:06:46Z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0x010100A6320A774F779E4797D50ADCA91923AC</vt:lpwstr>
  </property>
</Properties>
</file>