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9"/>
  </p:notesMasterIdLst>
  <p:handoutMasterIdLst>
    <p:handoutMasterId r:id="rId30"/>
  </p:handoutMasterIdLst>
  <p:sldIdLst>
    <p:sldId id="256" r:id="rId6"/>
    <p:sldId id="257" r:id="rId7"/>
    <p:sldId id="268" r:id="rId8"/>
    <p:sldId id="273" r:id="rId9"/>
    <p:sldId id="274" r:id="rId10"/>
    <p:sldId id="279" r:id="rId11"/>
    <p:sldId id="259" r:id="rId12"/>
    <p:sldId id="260" r:id="rId13"/>
    <p:sldId id="275" r:id="rId14"/>
    <p:sldId id="276" r:id="rId15"/>
    <p:sldId id="280" r:id="rId16"/>
    <p:sldId id="264" r:id="rId17"/>
    <p:sldId id="269" r:id="rId18"/>
    <p:sldId id="284" r:id="rId19"/>
    <p:sldId id="267" r:id="rId20"/>
    <p:sldId id="272" r:id="rId21"/>
    <p:sldId id="291" r:id="rId22"/>
    <p:sldId id="285" r:id="rId23"/>
    <p:sldId id="287" r:id="rId24"/>
    <p:sldId id="290" r:id="rId25"/>
    <p:sldId id="283" r:id="rId26"/>
    <p:sldId id="281" r:id="rId27"/>
    <p:sldId id="265"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EDDC26-AEB7-6F77-4C6B-41FD5551F3B2}" v="88" dt="2021-06-16T19:56:33.8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590"/>
  </p:normalViewPr>
  <p:slideViewPr>
    <p:cSldViewPr>
      <p:cViewPr varScale="1">
        <p:scale>
          <a:sx n="104" d="100"/>
          <a:sy n="104" d="100"/>
        </p:scale>
        <p:origin x="1104" y="2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55FA290-F7BA-4520-8A10-70C419B3A0E6}" type="datetimeFigureOut">
              <a:rPr lang="en-GB" smtClean="0"/>
              <a:t>21/09/2025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1B013EC-0D80-4BD2-9762-C93A70E57CE3}" type="slidenum">
              <a:rPr lang="en-GB" smtClean="0"/>
              <a:t>‹#›</a:t>
            </a:fld>
            <a:endParaRPr lang="en-GB"/>
          </a:p>
        </p:txBody>
      </p:sp>
    </p:spTree>
    <p:extLst>
      <p:ext uri="{BB962C8B-B14F-4D97-AF65-F5344CB8AC3E}">
        <p14:creationId xmlns:p14="http://schemas.microsoft.com/office/powerpoint/2010/main" val="607620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A869B76-DDAF-4D95-885E-1D16F8917CD9}" type="datetimeFigureOut">
              <a:rPr lang="en-GB" smtClean="0"/>
              <a:t>21/09/2025</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B3B31B1-3D6C-4BD8-832C-F0E56DB3429B}" type="slidenum">
              <a:rPr lang="en-GB" smtClean="0"/>
              <a:t>‹#›</a:t>
            </a:fld>
            <a:endParaRPr lang="en-GB"/>
          </a:p>
        </p:txBody>
      </p:sp>
    </p:spTree>
    <p:extLst>
      <p:ext uri="{BB962C8B-B14F-4D97-AF65-F5344CB8AC3E}">
        <p14:creationId xmlns:p14="http://schemas.microsoft.com/office/powerpoint/2010/main" val="1124399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7" name="Date Placeholder 6">
            <a:extLst>
              <a:ext uri="{FF2B5EF4-FFF2-40B4-BE49-F238E27FC236}">
                <a16:creationId xmlns:a16="http://schemas.microsoft.com/office/drawing/2014/main" id="{0A167D17-F5A8-1E0C-D90F-3A7743924E3C}"/>
              </a:ext>
            </a:extLst>
          </p:cNvPr>
          <p:cNvSpPr>
            <a:spLocks noGrp="1"/>
          </p:cNvSpPr>
          <p:nvPr>
            <p:ph type="dt" sz="half" idx="10"/>
          </p:nvPr>
        </p:nvSpPr>
        <p:spPr/>
        <p:txBody>
          <a:bodyPr/>
          <a:lstStyle/>
          <a:p>
            <a:fld id="{91FE4EDD-362E-4A41-AC01-4DF2E435EE75}" type="datetimeFigureOut">
              <a:rPr lang="en-GB" smtClean="0"/>
              <a:t>21/09/2025</a:t>
            </a:fld>
            <a:endParaRPr lang="en-GB"/>
          </a:p>
        </p:txBody>
      </p:sp>
      <p:sp>
        <p:nvSpPr>
          <p:cNvPr id="8" name="Footer Placeholder 7">
            <a:extLst>
              <a:ext uri="{FF2B5EF4-FFF2-40B4-BE49-F238E27FC236}">
                <a16:creationId xmlns:a16="http://schemas.microsoft.com/office/drawing/2014/main" id="{85527023-5E34-317B-EDE3-58D8CCD4001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8BA6AA-158C-22A8-900D-E857D23C4531}"/>
              </a:ext>
            </a:extLst>
          </p:cNvPr>
          <p:cNvSpPr>
            <a:spLocks noGrp="1"/>
          </p:cNvSpPr>
          <p:nvPr>
            <p:ph type="sldNum" sz="quarter" idx="12"/>
          </p:nvPr>
        </p:nvSpPr>
        <p:spPr/>
        <p:txBody>
          <a:bodyPr/>
          <a:lstStyle/>
          <a:p>
            <a:fld id="{37DCE7B7-90B6-48DC-93B6-1766A4410AD7}" type="slidenum">
              <a:rPr lang="en-GB" smtClean="0"/>
              <a:t>‹#›</a:t>
            </a:fld>
            <a:endParaRPr lang="en-GB"/>
          </a:p>
        </p:txBody>
      </p:sp>
    </p:spTree>
    <p:extLst>
      <p:ext uri="{BB962C8B-B14F-4D97-AF65-F5344CB8AC3E}">
        <p14:creationId xmlns:p14="http://schemas.microsoft.com/office/powerpoint/2010/main" val="1458871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FE4EDD-362E-4A41-AC01-4DF2E435EE75}" type="datetimeFigureOut">
              <a:rPr lang="en-GB" smtClean="0"/>
              <a:t>21/09/2025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DCE7B7-90B6-48DC-93B6-1766A4410AD7}" type="slidenum">
              <a:rPr lang="en-GB" smtClean="0"/>
              <a:t>‹#›</a:t>
            </a:fld>
            <a:endParaRPr lang="en-GB"/>
          </a:p>
        </p:txBody>
      </p:sp>
    </p:spTree>
    <p:extLst>
      <p:ext uri="{BB962C8B-B14F-4D97-AF65-F5344CB8AC3E}">
        <p14:creationId xmlns:p14="http://schemas.microsoft.com/office/powerpoint/2010/main" val="1255338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FE4EDD-362E-4A41-AC01-4DF2E435EE75}" type="datetimeFigureOut">
              <a:rPr lang="en-GB" smtClean="0"/>
              <a:t>21/09/2025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DCE7B7-90B6-48DC-93B6-1766A4410AD7}" type="slidenum">
              <a:rPr lang="en-GB" smtClean="0"/>
              <a:t>‹#›</a:t>
            </a:fld>
            <a:endParaRPr lang="en-GB"/>
          </a:p>
        </p:txBody>
      </p:sp>
    </p:spTree>
    <p:extLst>
      <p:ext uri="{BB962C8B-B14F-4D97-AF65-F5344CB8AC3E}">
        <p14:creationId xmlns:p14="http://schemas.microsoft.com/office/powerpoint/2010/main" val="3960027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FE4EDD-362E-4A41-AC01-4DF2E435EE75}" type="datetimeFigureOut">
              <a:rPr lang="en-GB" smtClean="0"/>
              <a:t>21/09/2025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DCE7B7-90B6-48DC-93B6-1766A4410AD7}" type="slidenum">
              <a:rPr lang="en-GB" smtClean="0"/>
              <a:t>‹#›</a:t>
            </a:fld>
            <a:endParaRPr lang="en-GB"/>
          </a:p>
        </p:txBody>
      </p:sp>
    </p:spTree>
    <p:extLst>
      <p:ext uri="{BB962C8B-B14F-4D97-AF65-F5344CB8AC3E}">
        <p14:creationId xmlns:p14="http://schemas.microsoft.com/office/powerpoint/2010/main" val="313942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BE5D1-B580-2F95-FB34-63DB4BB09A2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AA34690-254E-F91F-6012-DF8954A46C2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8C020DD-2A28-0A64-7176-D36F7085768E}"/>
              </a:ext>
            </a:extLst>
          </p:cNvPr>
          <p:cNvSpPr>
            <a:spLocks noGrp="1"/>
          </p:cNvSpPr>
          <p:nvPr>
            <p:ph type="dt" sz="half" idx="10"/>
          </p:nvPr>
        </p:nvSpPr>
        <p:spPr/>
        <p:txBody>
          <a:bodyPr/>
          <a:lstStyle/>
          <a:p>
            <a:fld id="{E53534EB-6DFD-4B0C-B473-935BC3F3FB0D}" type="datetimeFigureOut">
              <a:rPr lang="en-GB" smtClean="0"/>
              <a:t>21/09/2025</a:t>
            </a:fld>
            <a:endParaRPr lang="en-GB"/>
          </a:p>
        </p:txBody>
      </p:sp>
      <p:sp>
        <p:nvSpPr>
          <p:cNvPr id="5" name="Footer Placeholder 4">
            <a:extLst>
              <a:ext uri="{FF2B5EF4-FFF2-40B4-BE49-F238E27FC236}">
                <a16:creationId xmlns:a16="http://schemas.microsoft.com/office/drawing/2014/main" id="{FB1660B2-A1FE-9FEA-D099-3ED447859D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1AF4BD-5F37-3B99-FD32-A70025AC9EF2}"/>
              </a:ext>
            </a:extLst>
          </p:cNvPr>
          <p:cNvSpPr>
            <a:spLocks noGrp="1"/>
          </p:cNvSpPr>
          <p:nvPr>
            <p:ph type="sldNum" sz="quarter" idx="12"/>
          </p:nvPr>
        </p:nvSpPr>
        <p:spPr/>
        <p:txBody>
          <a:bodyPr/>
          <a:lstStyle/>
          <a:p>
            <a:fld id="{0F35B53E-CEDF-4FFF-B686-A1FF0567C7CD}" type="slidenum">
              <a:rPr lang="en-GB" smtClean="0"/>
              <a:t>‹#›</a:t>
            </a:fld>
            <a:endParaRPr lang="en-GB"/>
          </a:p>
        </p:txBody>
      </p:sp>
    </p:spTree>
    <p:extLst>
      <p:ext uri="{BB962C8B-B14F-4D97-AF65-F5344CB8AC3E}">
        <p14:creationId xmlns:p14="http://schemas.microsoft.com/office/powerpoint/2010/main" val="2748434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063B-9A4A-61A2-45A1-E5ACB6BAE5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409F9B-D0FE-1F61-B232-67BAA02523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FA2C82-1A5D-2647-1C0E-80854D2F3949}"/>
              </a:ext>
            </a:extLst>
          </p:cNvPr>
          <p:cNvSpPr>
            <a:spLocks noGrp="1"/>
          </p:cNvSpPr>
          <p:nvPr>
            <p:ph type="dt" sz="half" idx="10"/>
          </p:nvPr>
        </p:nvSpPr>
        <p:spPr/>
        <p:txBody>
          <a:bodyPr/>
          <a:lstStyle/>
          <a:p>
            <a:fld id="{E53534EB-6DFD-4B0C-B473-935BC3F3FB0D}" type="datetimeFigureOut">
              <a:rPr lang="en-GB" smtClean="0"/>
              <a:t>21/09/2025</a:t>
            </a:fld>
            <a:endParaRPr lang="en-GB"/>
          </a:p>
        </p:txBody>
      </p:sp>
      <p:sp>
        <p:nvSpPr>
          <p:cNvPr id="5" name="Footer Placeholder 4">
            <a:extLst>
              <a:ext uri="{FF2B5EF4-FFF2-40B4-BE49-F238E27FC236}">
                <a16:creationId xmlns:a16="http://schemas.microsoft.com/office/drawing/2014/main" id="{51F6064B-C245-72A7-E2AF-6B15D5E621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869AD0-2465-01D5-9037-29B9A7784A70}"/>
              </a:ext>
            </a:extLst>
          </p:cNvPr>
          <p:cNvSpPr>
            <a:spLocks noGrp="1"/>
          </p:cNvSpPr>
          <p:nvPr>
            <p:ph type="sldNum" sz="quarter" idx="12"/>
          </p:nvPr>
        </p:nvSpPr>
        <p:spPr/>
        <p:txBody>
          <a:bodyPr/>
          <a:lstStyle/>
          <a:p>
            <a:fld id="{0F35B53E-CEDF-4FFF-B686-A1FF0567C7CD}" type="slidenum">
              <a:rPr lang="en-GB" smtClean="0"/>
              <a:t>‹#›</a:t>
            </a:fld>
            <a:endParaRPr lang="en-GB"/>
          </a:p>
        </p:txBody>
      </p:sp>
    </p:spTree>
    <p:extLst>
      <p:ext uri="{BB962C8B-B14F-4D97-AF65-F5344CB8AC3E}">
        <p14:creationId xmlns:p14="http://schemas.microsoft.com/office/powerpoint/2010/main" val="3968534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66A77-A878-A7A4-FCCC-78DFC473EE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CD520F-621C-57B3-51E4-2875D9E6F776}"/>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73CC0E-78AE-C577-A63A-8006B7B036D5}"/>
              </a:ext>
            </a:extLst>
          </p:cNvPr>
          <p:cNvSpPr>
            <a:spLocks noGrp="1"/>
          </p:cNvSpPr>
          <p:nvPr>
            <p:ph type="dt" sz="half" idx="10"/>
          </p:nvPr>
        </p:nvSpPr>
        <p:spPr/>
        <p:txBody>
          <a:bodyPr/>
          <a:lstStyle/>
          <a:p>
            <a:fld id="{E53534EB-6DFD-4B0C-B473-935BC3F3FB0D}" type="datetimeFigureOut">
              <a:rPr lang="en-GB" smtClean="0"/>
              <a:t>21/09/2025</a:t>
            </a:fld>
            <a:endParaRPr lang="en-GB"/>
          </a:p>
        </p:txBody>
      </p:sp>
      <p:sp>
        <p:nvSpPr>
          <p:cNvPr id="5" name="Footer Placeholder 4">
            <a:extLst>
              <a:ext uri="{FF2B5EF4-FFF2-40B4-BE49-F238E27FC236}">
                <a16:creationId xmlns:a16="http://schemas.microsoft.com/office/drawing/2014/main" id="{242979A5-24CA-3BF9-0685-0FBDA7235C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D911F9-871C-B466-A0D7-142D52B24862}"/>
              </a:ext>
            </a:extLst>
          </p:cNvPr>
          <p:cNvSpPr>
            <a:spLocks noGrp="1"/>
          </p:cNvSpPr>
          <p:nvPr>
            <p:ph type="sldNum" sz="quarter" idx="12"/>
          </p:nvPr>
        </p:nvSpPr>
        <p:spPr/>
        <p:txBody>
          <a:bodyPr/>
          <a:lstStyle/>
          <a:p>
            <a:fld id="{0F35B53E-CEDF-4FFF-B686-A1FF0567C7CD}" type="slidenum">
              <a:rPr lang="en-GB" smtClean="0"/>
              <a:t>‹#›</a:t>
            </a:fld>
            <a:endParaRPr lang="en-GB"/>
          </a:p>
        </p:txBody>
      </p:sp>
    </p:spTree>
    <p:extLst>
      <p:ext uri="{BB962C8B-B14F-4D97-AF65-F5344CB8AC3E}">
        <p14:creationId xmlns:p14="http://schemas.microsoft.com/office/powerpoint/2010/main" val="4221032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EB98D-5FFD-B3D1-3850-465EACE896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07956F-86B6-AE7C-6B81-9966A3DFA20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0AE627F-22EA-05D3-E558-DB2EC531DC95}"/>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8AD9E12-1E17-5989-7FEE-01CCB60D5FB2}"/>
              </a:ext>
            </a:extLst>
          </p:cNvPr>
          <p:cNvSpPr>
            <a:spLocks noGrp="1"/>
          </p:cNvSpPr>
          <p:nvPr>
            <p:ph type="dt" sz="half" idx="10"/>
          </p:nvPr>
        </p:nvSpPr>
        <p:spPr/>
        <p:txBody>
          <a:bodyPr/>
          <a:lstStyle/>
          <a:p>
            <a:fld id="{E53534EB-6DFD-4B0C-B473-935BC3F3FB0D}" type="datetimeFigureOut">
              <a:rPr lang="en-GB" smtClean="0"/>
              <a:t>21/09/2025</a:t>
            </a:fld>
            <a:endParaRPr lang="en-GB"/>
          </a:p>
        </p:txBody>
      </p:sp>
      <p:sp>
        <p:nvSpPr>
          <p:cNvPr id="6" name="Footer Placeholder 5">
            <a:extLst>
              <a:ext uri="{FF2B5EF4-FFF2-40B4-BE49-F238E27FC236}">
                <a16:creationId xmlns:a16="http://schemas.microsoft.com/office/drawing/2014/main" id="{0D5CBF54-8471-FD7A-A9F3-63516C4107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E9A8667-B84B-131A-EA83-62745160830D}"/>
              </a:ext>
            </a:extLst>
          </p:cNvPr>
          <p:cNvSpPr>
            <a:spLocks noGrp="1"/>
          </p:cNvSpPr>
          <p:nvPr>
            <p:ph type="sldNum" sz="quarter" idx="12"/>
          </p:nvPr>
        </p:nvSpPr>
        <p:spPr/>
        <p:txBody>
          <a:bodyPr/>
          <a:lstStyle/>
          <a:p>
            <a:fld id="{0F35B53E-CEDF-4FFF-B686-A1FF0567C7CD}" type="slidenum">
              <a:rPr lang="en-GB" smtClean="0"/>
              <a:t>‹#›</a:t>
            </a:fld>
            <a:endParaRPr lang="en-GB"/>
          </a:p>
        </p:txBody>
      </p:sp>
    </p:spTree>
    <p:extLst>
      <p:ext uri="{BB962C8B-B14F-4D97-AF65-F5344CB8AC3E}">
        <p14:creationId xmlns:p14="http://schemas.microsoft.com/office/powerpoint/2010/main" val="103086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C92A-0896-B0AC-E933-9FFDB288078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FD1EBE-B28F-52C8-7E9F-E42A55FA20C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A72DC8-509D-40BE-75B2-6B123A3E802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4E477B6-019F-0C8A-FBDF-E5CF6DC6492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080B39-8376-C633-ED79-DFC4290D9D5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8CEC6C0-EF1E-B7CF-EB57-9B448ED1519A}"/>
              </a:ext>
            </a:extLst>
          </p:cNvPr>
          <p:cNvSpPr>
            <a:spLocks noGrp="1"/>
          </p:cNvSpPr>
          <p:nvPr>
            <p:ph type="dt" sz="half" idx="10"/>
          </p:nvPr>
        </p:nvSpPr>
        <p:spPr/>
        <p:txBody>
          <a:bodyPr/>
          <a:lstStyle/>
          <a:p>
            <a:fld id="{E53534EB-6DFD-4B0C-B473-935BC3F3FB0D}" type="datetimeFigureOut">
              <a:rPr lang="en-GB" smtClean="0"/>
              <a:t>21/09/2025</a:t>
            </a:fld>
            <a:endParaRPr lang="en-GB"/>
          </a:p>
        </p:txBody>
      </p:sp>
      <p:sp>
        <p:nvSpPr>
          <p:cNvPr id="8" name="Footer Placeholder 7">
            <a:extLst>
              <a:ext uri="{FF2B5EF4-FFF2-40B4-BE49-F238E27FC236}">
                <a16:creationId xmlns:a16="http://schemas.microsoft.com/office/drawing/2014/main" id="{8BE9D722-71A8-F520-F785-A31842F2A7F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19BDEDD-6825-8E4D-BEA6-3219C26C084D}"/>
              </a:ext>
            </a:extLst>
          </p:cNvPr>
          <p:cNvSpPr>
            <a:spLocks noGrp="1"/>
          </p:cNvSpPr>
          <p:nvPr>
            <p:ph type="sldNum" sz="quarter" idx="12"/>
          </p:nvPr>
        </p:nvSpPr>
        <p:spPr/>
        <p:txBody>
          <a:bodyPr/>
          <a:lstStyle/>
          <a:p>
            <a:fld id="{0F35B53E-CEDF-4FFF-B686-A1FF0567C7CD}" type="slidenum">
              <a:rPr lang="en-GB" smtClean="0"/>
              <a:t>‹#›</a:t>
            </a:fld>
            <a:endParaRPr lang="en-GB"/>
          </a:p>
        </p:txBody>
      </p:sp>
    </p:spTree>
    <p:extLst>
      <p:ext uri="{BB962C8B-B14F-4D97-AF65-F5344CB8AC3E}">
        <p14:creationId xmlns:p14="http://schemas.microsoft.com/office/powerpoint/2010/main" val="684258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3C410-BCD1-78BB-E308-73914672080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E0ADBB7-A340-3938-D329-74015DC17FF3}"/>
              </a:ext>
            </a:extLst>
          </p:cNvPr>
          <p:cNvSpPr>
            <a:spLocks noGrp="1"/>
          </p:cNvSpPr>
          <p:nvPr>
            <p:ph type="dt" sz="half" idx="10"/>
          </p:nvPr>
        </p:nvSpPr>
        <p:spPr/>
        <p:txBody>
          <a:bodyPr/>
          <a:lstStyle/>
          <a:p>
            <a:fld id="{E53534EB-6DFD-4B0C-B473-935BC3F3FB0D}" type="datetimeFigureOut">
              <a:rPr lang="en-GB" smtClean="0"/>
              <a:t>21/09/2025</a:t>
            </a:fld>
            <a:endParaRPr lang="en-GB"/>
          </a:p>
        </p:txBody>
      </p:sp>
      <p:sp>
        <p:nvSpPr>
          <p:cNvPr id="4" name="Footer Placeholder 3">
            <a:extLst>
              <a:ext uri="{FF2B5EF4-FFF2-40B4-BE49-F238E27FC236}">
                <a16:creationId xmlns:a16="http://schemas.microsoft.com/office/drawing/2014/main" id="{2C0FF1D3-3542-3475-42A7-F6E19C183A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CED33F5-E615-5628-377A-917CD0888B0C}"/>
              </a:ext>
            </a:extLst>
          </p:cNvPr>
          <p:cNvSpPr>
            <a:spLocks noGrp="1"/>
          </p:cNvSpPr>
          <p:nvPr>
            <p:ph type="sldNum" sz="quarter" idx="12"/>
          </p:nvPr>
        </p:nvSpPr>
        <p:spPr/>
        <p:txBody>
          <a:bodyPr/>
          <a:lstStyle/>
          <a:p>
            <a:fld id="{0F35B53E-CEDF-4FFF-B686-A1FF0567C7CD}" type="slidenum">
              <a:rPr lang="en-GB" smtClean="0"/>
              <a:t>‹#›</a:t>
            </a:fld>
            <a:endParaRPr lang="en-GB"/>
          </a:p>
        </p:txBody>
      </p:sp>
    </p:spTree>
    <p:extLst>
      <p:ext uri="{BB962C8B-B14F-4D97-AF65-F5344CB8AC3E}">
        <p14:creationId xmlns:p14="http://schemas.microsoft.com/office/powerpoint/2010/main" val="2076476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19D2FD-5B24-C00F-F084-59D26B15EDC5}"/>
              </a:ext>
            </a:extLst>
          </p:cNvPr>
          <p:cNvSpPr>
            <a:spLocks noGrp="1"/>
          </p:cNvSpPr>
          <p:nvPr>
            <p:ph type="dt" sz="half" idx="10"/>
          </p:nvPr>
        </p:nvSpPr>
        <p:spPr/>
        <p:txBody>
          <a:bodyPr/>
          <a:lstStyle/>
          <a:p>
            <a:fld id="{E53534EB-6DFD-4B0C-B473-935BC3F3FB0D}" type="datetimeFigureOut">
              <a:rPr lang="en-GB" smtClean="0"/>
              <a:t>21/09/2025</a:t>
            </a:fld>
            <a:endParaRPr lang="en-GB"/>
          </a:p>
        </p:txBody>
      </p:sp>
      <p:sp>
        <p:nvSpPr>
          <p:cNvPr id="3" name="Footer Placeholder 2">
            <a:extLst>
              <a:ext uri="{FF2B5EF4-FFF2-40B4-BE49-F238E27FC236}">
                <a16:creationId xmlns:a16="http://schemas.microsoft.com/office/drawing/2014/main" id="{62DB9CFE-2EFC-27A1-FA22-FB8A4523E7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C143D53-1442-E44A-B653-746A428B0C77}"/>
              </a:ext>
            </a:extLst>
          </p:cNvPr>
          <p:cNvSpPr>
            <a:spLocks noGrp="1"/>
          </p:cNvSpPr>
          <p:nvPr>
            <p:ph type="sldNum" sz="quarter" idx="12"/>
          </p:nvPr>
        </p:nvSpPr>
        <p:spPr/>
        <p:txBody>
          <a:bodyPr/>
          <a:lstStyle/>
          <a:p>
            <a:fld id="{0F35B53E-CEDF-4FFF-B686-A1FF0567C7CD}" type="slidenum">
              <a:rPr lang="en-GB" smtClean="0"/>
              <a:t>‹#›</a:t>
            </a:fld>
            <a:endParaRPr lang="en-GB"/>
          </a:p>
        </p:txBody>
      </p:sp>
    </p:spTree>
    <p:extLst>
      <p:ext uri="{BB962C8B-B14F-4D97-AF65-F5344CB8AC3E}">
        <p14:creationId xmlns:p14="http://schemas.microsoft.com/office/powerpoint/2010/main" val="36832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AB6E3-75A9-2929-5E17-9AA839F031A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C9D873-AA0C-5528-7859-E6B1F63BF01B}"/>
              </a:ext>
            </a:extLst>
          </p:cNvPr>
          <p:cNvSpPr>
            <a:spLocks noGrp="1"/>
          </p:cNvSpPr>
          <p:nvPr>
            <p:ph type="dt" sz="half" idx="10"/>
          </p:nvPr>
        </p:nvSpPr>
        <p:spPr/>
        <p:txBody>
          <a:bodyPr/>
          <a:lstStyle/>
          <a:p>
            <a:fld id="{91FE4EDD-362E-4A41-AC01-4DF2E435EE75}" type="datetimeFigureOut">
              <a:rPr lang="en-GB" smtClean="0"/>
              <a:t>21/09/2025</a:t>
            </a:fld>
            <a:endParaRPr lang="en-GB"/>
          </a:p>
        </p:txBody>
      </p:sp>
      <p:sp>
        <p:nvSpPr>
          <p:cNvPr id="4" name="Footer Placeholder 3">
            <a:extLst>
              <a:ext uri="{FF2B5EF4-FFF2-40B4-BE49-F238E27FC236}">
                <a16:creationId xmlns:a16="http://schemas.microsoft.com/office/drawing/2014/main" id="{C2D6D9C1-B676-3295-AB42-C8053B6540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18F5EAC-3AB3-1FE4-18C7-A52C875E7DB6}"/>
              </a:ext>
            </a:extLst>
          </p:cNvPr>
          <p:cNvSpPr>
            <a:spLocks noGrp="1"/>
          </p:cNvSpPr>
          <p:nvPr>
            <p:ph type="sldNum" sz="quarter" idx="12"/>
          </p:nvPr>
        </p:nvSpPr>
        <p:spPr/>
        <p:txBody>
          <a:bodyPr/>
          <a:lstStyle/>
          <a:p>
            <a:fld id="{37DCE7B7-90B6-48DC-93B6-1766A4410AD7}" type="slidenum">
              <a:rPr lang="en-GB" smtClean="0"/>
              <a:t>‹#›</a:t>
            </a:fld>
            <a:endParaRPr lang="en-GB"/>
          </a:p>
        </p:txBody>
      </p:sp>
    </p:spTree>
    <p:extLst>
      <p:ext uri="{BB962C8B-B14F-4D97-AF65-F5344CB8AC3E}">
        <p14:creationId xmlns:p14="http://schemas.microsoft.com/office/powerpoint/2010/main" val="39171578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4620-E0E4-4E48-83A9-596CBA88BDA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AD99FA-EF14-5185-2DD9-06159914835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7FDBBF-74EF-421B-C54F-FF3992846F3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7FC80D-8AB4-84A5-5646-A302BAC7C795}"/>
              </a:ext>
            </a:extLst>
          </p:cNvPr>
          <p:cNvSpPr>
            <a:spLocks noGrp="1"/>
          </p:cNvSpPr>
          <p:nvPr>
            <p:ph type="dt" sz="half" idx="10"/>
          </p:nvPr>
        </p:nvSpPr>
        <p:spPr/>
        <p:txBody>
          <a:bodyPr/>
          <a:lstStyle/>
          <a:p>
            <a:fld id="{E53534EB-6DFD-4B0C-B473-935BC3F3FB0D}" type="datetimeFigureOut">
              <a:rPr lang="en-GB" smtClean="0"/>
              <a:t>21/09/2025</a:t>
            </a:fld>
            <a:endParaRPr lang="en-GB"/>
          </a:p>
        </p:txBody>
      </p:sp>
      <p:sp>
        <p:nvSpPr>
          <p:cNvPr id="6" name="Footer Placeholder 5">
            <a:extLst>
              <a:ext uri="{FF2B5EF4-FFF2-40B4-BE49-F238E27FC236}">
                <a16:creationId xmlns:a16="http://schemas.microsoft.com/office/drawing/2014/main" id="{1C8262D5-665E-B0AB-CEE1-49F963A9CF5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CB5744-AA73-9F96-40A8-FA24ABE11C84}"/>
              </a:ext>
            </a:extLst>
          </p:cNvPr>
          <p:cNvSpPr>
            <a:spLocks noGrp="1"/>
          </p:cNvSpPr>
          <p:nvPr>
            <p:ph type="sldNum" sz="quarter" idx="12"/>
          </p:nvPr>
        </p:nvSpPr>
        <p:spPr/>
        <p:txBody>
          <a:bodyPr/>
          <a:lstStyle/>
          <a:p>
            <a:fld id="{0F35B53E-CEDF-4FFF-B686-A1FF0567C7CD}" type="slidenum">
              <a:rPr lang="en-GB" smtClean="0"/>
              <a:t>‹#›</a:t>
            </a:fld>
            <a:endParaRPr lang="en-GB"/>
          </a:p>
        </p:txBody>
      </p:sp>
    </p:spTree>
    <p:extLst>
      <p:ext uri="{BB962C8B-B14F-4D97-AF65-F5344CB8AC3E}">
        <p14:creationId xmlns:p14="http://schemas.microsoft.com/office/powerpoint/2010/main" val="2910127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93DEE-0EAB-3C6F-67CB-78EBFFFBB9E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014A4FC-33C0-C04E-4261-1F26F4EC9D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E23BBB4-103E-D15D-6C25-DB43F965D12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76202E-BBAF-8057-9CE1-129CC5A9E850}"/>
              </a:ext>
            </a:extLst>
          </p:cNvPr>
          <p:cNvSpPr>
            <a:spLocks noGrp="1"/>
          </p:cNvSpPr>
          <p:nvPr>
            <p:ph type="dt" sz="half" idx="10"/>
          </p:nvPr>
        </p:nvSpPr>
        <p:spPr/>
        <p:txBody>
          <a:bodyPr/>
          <a:lstStyle/>
          <a:p>
            <a:fld id="{E53534EB-6DFD-4B0C-B473-935BC3F3FB0D}" type="datetimeFigureOut">
              <a:rPr lang="en-GB" smtClean="0"/>
              <a:t>21/09/2025</a:t>
            </a:fld>
            <a:endParaRPr lang="en-GB"/>
          </a:p>
        </p:txBody>
      </p:sp>
      <p:sp>
        <p:nvSpPr>
          <p:cNvPr id="6" name="Footer Placeholder 5">
            <a:extLst>
              <a:ext uri="{FF2B5EF4-FFF2-40B4-BE49-F238E27FC236}">
                <a16:creationId xmlns:a16="http://schemas.microsoft.com/office/drawing/2014/main" id="{CDD8A8F8-F96A-0D85-7CE5-F12D7A5C6F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B500C1-9374-83AF-2367-E6EC2CBF689A}"/>
              </a:ext>
            </a:extLst>
          </p:cNvPr>
          <p:cNvSpPr>
            <a:spLocks noGrp="1"/>
          </p:cNvSpPr>
          <p:nvPr>
            <p:ph type="sldNum" sz="quarter" idx="12"/>
          </p:nvPr>
        </p:nvSpPr>
        <p:spPr/>
        <p:txBody>
          <a:bodyPr/>
          <a:lstStyle/>
          <a:p>
            <a:fld id="{0F35B53E-CEDF-4FFF-B686-A1FF0567C7CD}" type="slidenum">
              <a:rPr lang="en-GB" smtClean="0"/>
              <a:t>‹#›</a:t>
            </a:fld>
            <a:endParaRPr lang="en-GB"/>
          </a:p>
        </p:txBody>
      </p:sp>
    </p:spTree>
    <p:extLst>
      <p:ext uri="{BB962C8B-B14F-4D97-AF65-F5344CB8AC3E}">
        <p14:creationId xmlns:p14="http://schemas.microsoft.com/office/powerpoint/2010/main" val="2108275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72D05-E6F8-C2B0-E6A6-E7927DC50D1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49D11E4-A21A-10FD-D8F9-57A76FECD8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9EF124-FBA8-E0C1-6C46-ED885BB69E63}"/>
              </a:ext>
            </a:extLst>
          </p:cNvPr>
          <p:cNvSpPr>
            <a:spLocks noGrp="1"/>
          </p:cNvSpPr>
          <p:nvPr>
            <p:ph type="dt" sz="half" idx="10"/>
          </p:nvPr>
        </p:nvSpPr>
        <p:spPr/>
        <p:txBody>
          <a:bodyPr/>
          <a:lstStyle/>
          <a:p>
            <a:fld id="{E53534EB-6DFD-4B0C-B473-935BC3F3FB0D}" type="datetimeFigureOut">
              <a:rPr lang="en-GB" smtClean="0"/>
              <a:t>21/09/2025</a:t>
            </a:fld>
            <a:endParaRPr lang="en-GB"/>
          </a:p>
        </p:txBody>
      </p:sp>
      <p:sp>
        <p:nvSpPr>
          <p:cNvPr id="5" name="Footer Placeholder 4">
            <a:extLst>
              <a:ext uri="{FF2B5EF4-FFF2-40B4-BE49-F238E27FC236}">
                <a16:creationId xmlns:a16="http://schemas.microsoft.com/office/drawing/2014/main" id="{30DC3B0C-DAAF-DA42-8D33-DFE7695820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F0F7EF-8E7F-3BAD-5200-471D3C1DC8A5}"/>
              </a:ext>
            </a:extLst>
          </p:cNvPr>
          <p:cNvSpPr>
            <a:spLocks noGrp="1"/>
          </p:cNvSpPr>
          <p:nvPr>
            <p:ph type="sldNum" sz="quarter" idx="12"/>
          </p:nvPr>
        </p:nvSpPr>
        <p:spPr/>
        <p:txBody>
          <a:bodyPr/>
          <a:lstStyle/>
          <a:p>
            <a:fld id="{0F35B53E-CEDF-4FFF-B686-A1FF0567C7CD}" type="slidenum">
              <a:rPr lang="en-GB" smtClean="0"/>
              <a:t>‹#›</a:t>
            </a:fld>
            <a:endParaRPr lang="en-GB"/>
          </a:p>
        </p:txBody>
      </p:sp>
    </p:spTree>
    <p:extLst>
      <p:ext uri="{BB962C8B-B14F-4D97-AF65-F5344CB8AC3E}">
        <p14:creationId xmlns:p14="http://schemas.microsoft.com/office/powerpoint/2010/main" val="2488335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3BC748-BD6D-09B1-5C75-3E262305629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3AF53F-A04D-0612-8A18-80E48593EB2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F524DC-5222-88DA-894F-F22400B6B979}"/>
              </a:ext>
            </a:extLst>
          </p:cNvPr>
          <p:cNvSpPr>
            <a:spLocks noGrp="1"/>
          </p:cNvSpPr>
          <p:nvPr>
            <p:ph type="dt" sz="half" idx="10"/>
          </p:nvPr>
        </p:nvSpPr>
        <p:spPr/>
        <p:txBody>
          <a:bodyPr/>
          <a:lstStyle/>
          <a:p>
            <a:fld id="{E53534EB-6DFD-4B0C-B473-935BC3F3FB0D}" type="datetimeFigureOut">
              <a:rPr lang="en-GB" smtClean="0"/>
              <a:t>21/09/2025</a:t>
            </a:fld>
            <a:endParaRPr lang="en-GB"/>
          </a:p>
        </p:txBody>
      </p:sp>
      <p:sp>
        <p:nvSpPr>
          <p:cNvPr id="5" name="Footer Placeholder 4">
            <a:extLst>
              <a:ext uri="{FF2B5EF4-FFF2-40B4-BE49-F238E27FC236}">
                <a16:creationId xmlns:a16="http://schemas.microsoft.com/office/drawing/2014/main" id="{716C34AA-72F3-B18E-FAE6-CECDEE9C5E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0FC9BC-F316-9B8E-2F8B-DE777FED8175}"/>
              </a:ext>
            </a:extLst>
          </p:cNvPr>
          <p:cNvSpPr>
            <a:spLocks noGrp="1"/>
          </p:cNvSpPr>
          <p:nvPr>
            <p:ph type="sldNum" sz="quarter" idx="12"/>
          </p:nvPr>
        </p:nvSpPr>
        <p:spPr/>
        <p:txBody>
          <a:bodyPr/>
          <a:lstStyle/>
          <a:p>
            <a:fld id="{0F35B53E-CEDF-4FFF-B686-A1FF0567C7CD}" type="slidenum">
              <a:rPr lang="en-GB" smtClean="0"/>
              <a:t>‹#›</a:t>
            </a:fld>
            <a:endParaRPr lang="en-GB"/>
          </a:p>
        </p:txBody>
      </p:sp>
    </p:spTree>
    <p:extLst>
      <p:ext uri="{BB962C8B-B14F-4D97-AF65-F5344CB8AC3E}">
        <p14:creationId xmlns:p14="http://schemas.microsoft.com/office/powerpoint/2010/main" val="3926281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1FE4EDD-362E-4A41-AC01-4DF2E435EE75}" type="datetimeFigureOut">
              <a:rPr lang="en-GB" smtClean="0"/>
              <a:t>21/09/2025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DCE7B7-90B6-48DC-93B6-1766A4410AD7}" type="slidenum">
              <a:rPr lang="en-GB" smtClean="0"/>
              <a:t>‹#›</a:t>
            </a:fld>
            <a:endParaRPr lang="en-GB"/>
          </a:p>
        </p:txBody>
      </p:sp>
    </p:spTree>
    <p:extLst>
      <p:ext uri="{BB962C8B-B14F-4D97-AF65-F5344CB8AC3E}">
        <p14:creationId xmlns:p14="http://schemas.microsoft.com/office/powerpoint/2010/main" val="3738475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FE4EDD-362E-4A41-AC01-4DF2E435EE75}" type="datetimeFigureOut">
              <a:rPr lang="en-GB" smtClean="0"/>
              <a:t>21/09/2025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7DCE7B7-90B6-48DC-93B6-1766A4410AD7}" type="slidenum">
              <a:rPr lang="en-GB" smtClean="0"/>
              <a:t>‹#›</a:t>
            </a:fld>
            <a:endParaRPr lang="en-GB"/>
          </a:p>
        </p:txBody>
      </p:sp>
    </p:spTree>
    <p:extLst>
      <p:ext uri="{BB962C8B-B14F-4D97-AF65-F5344CB8AC3E}">
        <p14:creationId xmlns:p14="http://schemas.microsoft.com/office/powerpoint/2010/main" val="289789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1FE4EDD-362E-4A41-AC01-4DF2E435EE75}" type="datetimeFigureOut">
              <a:rPr lang="en-GB" smtClean="0"/>
              <a:t>21/09/2025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DCE7B7-90B6-48DC-93B6-1766A4410AD7}" type="slidenum">
              <a:rPr lang="en-GB" smtClean="0"/>
              <a:t>‹#›</a:t>
            </a:fld>
            <a:endParaRPr lang="en-GB"/>
          </a:p>
        </p:txBody>
      </p:sp>
    </p:spTree>
    <p:extLst>
      <p:ext uri="{BB962C8B-B14F-4D97-AF65-F5344CB8AC3E}">
        <p14:creationId xmlns:p14="http://schemas.microsoft.com/office/powerpoint/2010/main" val="367642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1FE4EDD-362E-4A41-AC01-4DF2E435EE75}" type="datetimeFigureOut">
              <a:rPr lang="en-GB" smtClean="0"/>
              <a:t>21/09/2025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7DCE7B7-90B6-48DC-93B6-1766A4410AD7}" type="slidenum">
              <a:rPr lang="en-GB" smtClean="0"/>
              <a:t>‹#›</a:t>
            </a:fld>
            <a:endParaRPr lang="en-GB"/>
          </a:p>
        </p:txBody>
      </p:sp>
    </p:spTree>
    <p:extLst>
      <p:ext uri="{BB962C8B-B14F-4D97-AF65-F5344CB8AC3E}">
        <p14:creationId xmlns:p14="http://schemas.microsoft.com/office/powerpoint/2010/main" val="250439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1FE4EDD-362E-4A41-AC01-4DF2E435EE75}" type="datetimeFigureOut">
              <a:rPr lang="en-GB" smtClean="0"/>
              <a:t>21/09/2025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7DCE7B7-90B6-48DC-93B6-1766A4410AD7}" type="slidenum">
              <a:rPr lang="en-GB" smtClean="0"/>
              <a:t>‹#›</a:t>
            </a:fld>
            <a:endParaRPr lang="en-GB"/>
          </a:p>
        </p:txBody>
      </p:sp>
    </p:spTree>
    <p:extLst>
      <p:ext uri="{BB962C8B-B14F-4D97-AF65-F5344CB8AC3E}">
        <p14:creationId xmlns:p14="http://schemas.microsoft.com/office/powerpoint/2010/main" val="3516291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FE4EDD-362E-4A41-AC01-4DF2E435EE75}" type="datetimeFigureOut">
              <a:rPr lang="en-GB" smtClean="0"/>
              <a:t>21/09/2025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7DCE7B7-90B6-48DC-93B6-1766A4410AD7}" type="slidenum">
              <a:rPr lang="en-GB" smtClean="0"/>
              <a:t>‹#›</a:t>
            </a:fld>
            <a:endParaRPr lang="en-GB"/>
          </a:p>
        </p:txBody>
      </p:sp>
    </p:spTree>
    <p:extLst>
      <p:ext uri="{BB962C8B-B14F-4D97-AF65-F5344CB8AC3E}">
        <p14:creationId xmlns:p14="http://schemas.microsoft.com/office/powerpoint/2010/main" val="1126936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FE4EDD-362E-4A41-AC01-4DF2E435EE75}" type="datetimeFigureOut">
              <a:rPr lang="en-GB" smtClean="0"/>
              <a:t>21/09/2025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7DCE7B7-90B6-48DC-93B6-1766A4410AD7}" type="slidenum">
              <a:rPr lang="en-GB" smtClean="0"/>
              <a:t>‹#›</a:t>
            </a:fld>
            <a:endParaRPr lang="en-GB"/>
          </a:p>
        </p:txBody>
      </p:sp>
    </p:spTree>
    <p:extLst>
      <p:ext uri="{BB962C8B-B14F-4D97-AF65-F5344CB8AC3E}">
        <p14:creationId xmlns:p14="http://schemas.microsoft.com/office/powerpoint/2010/main" val="3435559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FE4EDD-362E-4A41-AC01-4DF2E435EE75}" type="datetimeFigureOut">
              <a:rPr lang="en-GB" smtClean="0"/>
              <a:t>21/09/2025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CE7B7-90B6-48DC-93B6-1766A4410AD7}" type="slidenum">
              <a:rPr lang="en-GB" smtClean="0"/>
              <a:t>‹#›</a:t>
            </a:fld>
            <a:endParaRPr lang="en-GB"/>
          </a:p>
        </p:txBody>
      </p:sp>
      <p:sp>
        <p:nvSpPr>
          <p:cNvPr id="7" name="Rectangle 6"/>
          <p:cNvSpPr/>
          <p:nvPr userDrawn="1"/>
        </p:nvSpPr>
        <p:spPr>
          <a:xfrm>
            <a:off x="13500" y="6093296"/>
            <a:ext cx="9130500" cy="76470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5496" y="6093296"/>
            <a:ext cx="755708" cy="764704"/>
          </a:xfrm>
          <a:prstGeom prst="rect">
            <a:avLst/>
          </a:prstGeom>
        </p:spPr>
      </p:pic>
      <p:sp>
        <p:nvSpPr>
          <p:cNvPr id="9" name="TextBox 8"/>
          <p:cNvSpPr txBox="1"/>
          <p:nvPr userDrawn="1"/>
        </p:nvSpPr>
        <p:spPr>
          <a:xfrm>
            <a:off x="827584" y="6309320"/>
            <a:ext cx="8316416" cy="646331"/>
          </a:xfrm>
          <a:prstGeom prst="rect">
            <a:avLst/>
          </a:prstGeom>
          <a:noFill/>
        </p:spPr>
        <p:txBody>
          <a:bodyPr wrap="square" rtlCol="0">
            <a:spAutoFit/>
          </a:bodyPr>
          <a:lstStyle/>
          <a:p>
            <a:r>
              <a:rPr lang="en-GB" b="1" i="1" dirty="0"/>
              <a:t>Sutton Oak C.E Primary School                   Believe, Achieve and Grow</a:t>
            </a:r>
            <a:r>
              <a:rPr lang="en-GB" b="1" i="1" baseline="0" dirty="0"/>
              <a:t> Together in Christ</a:t>
            </a:r>
            <a:r>
              <a:rPr lang="en-GB" b="1" i="1" dirty="0"/>
              <a:t>	</a:t>
            </a:r>
          </a:p>
        </p:txBody>
      </p:sp>
    </p:spTree>
    <p:extLst>
      <p:ext uri="{BB962C8B-B14F-4D97-AF65-F5344CB8AC3E}">
        <p14:creationId xmlns:p14="http://schemas.microsoft.com/office/powerpoint/2010/main" val="87218014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AE032D-2DDE-9C82-72B5-1D523DE32AD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9EF5326-F9D4-0832-F0AD-39B31454715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1DF7E7-8524-D3A8-21D3-75820FC7002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3534EB-6DFD-4B0C-B473-935BC3F3FB0D}" type="datetimeFigureOut">
              <a:rPr lang="en-GB" smtClean="0"/>
              <a:t>21/09/2025</a:t>
            </a:fld>
            <a:endParaRPr lang="en-GB"/>
          </a:p>
        </p:txBody>
      </p:sp>
      <p:sp>
        <p:nvSpPr>
          <p:cNvPr id="5" name="Footer Placeholder 4">
            <a:extLst>
              <a:ext uri="{FF2B5EF4-FFF2-40B4-BE49-F238E27FC236}">
                <a16:creationId xmlns:a16="http://schemas.microsoft.com/office/drawing/2014/main" id="{844F82A5-684D-C37E-E905-4D267037FD6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9CC6CD9-AC2D-9E41-CC14-1BA43D88FE4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35B53E-CEDF-4FFF-B686-A1FF0567C7CD}" type="slidenum">
              <a:rPr lang="en-GB" smtClean="0"/>
              <a:t>‹#›</a:t>
            </a:fld>
            <a:endParaRPr lang="en-GB"/>
          </a:p>
        </p:txBody>
      </p:sp>
    </p:spTree>
    <p:extLst>
      <p:ext uri="{BB962C8B-B14F-4D97-AF65-F5344CB8AC3E}">
        <p14:creationId xmlns:p14="http://schemas.microsoft.com/office/powerpoint/2010/main" val="2200771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www.suttonoak.co.uk/"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suttonoak@sthelens.org.uk" TargetMode="External"/><Relationship Id="rId2" Type="http://schemas.openxmlformats.org/officeDocument/2006/relationships/hyperlink" Target="http://www.suttonoak.co.uk/"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4.png"/><Relationship Id="rId17" Type="http://schemas.microsoft.com/office/2007/relationships/hdphoto" Target="../media/hdphoto8.wdp"/><Relationship Id="rId2" Type="http://schemas.openxmlformats.org/officeDocument/2006/relationships/image" Target="../media/image9.png"/><Relationship Id="rId16"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1.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13.png"/><Relationship Id="rId4" Type="http://schemas.openxmlformats.org/officeDocument/2006/relationships/image" Target="../media/image10.png"/><Relationship Id="rId9" Type="http://schemas.microsoft.com/office/2007/relationships/hdphoto" Target="../media/hdphoto4.wdp"/><Relationship Id="rId1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TextBox 3"/>
          <p:cNvSpPr txBox="1"/>
          <p:nvPr/>
        </p:nvSpPr>
        <p:spPr>
          <a:xfrm>
            <a:off x="158918" y="404664"/>
            <a:ext cx="8733562" cy="3785652"/>
          </a:xfrm>
          <a:prstGeom prst="rect">
            <a:avLst/>
          </a:prstGeom>
          <a:noFill/>
        </p:spPr>
        <p:txBody>
          <a:bodyPr wrap="square" lIns="91440" tIns="45720" rIns="91440" bIns="45720" rtlCol="0" anchor="t">
            <a:spAutoFit/>
          </a:bodyPr>
          <a:lstStyle/>
          <a:p>
            <a:pPr algn="ctr"/>
            <a:r>
              <a:rPr lang="en-GB" sz="8000" dirty="0">
                <a:solidFill>
                  <a:schemeClr val="bg1"/>
                </a:solidFill>
              </a:rPr>
              <a:t>Welcome to Reception</a:t>
            </a:r>
            <a:endParaRPr lang="en-US" dirty="0">
              <a:solidFill>
                <a:schemeClr val="bg1"/>
              </a:solidFill>
            </a:endParaRPr>
          </a:p>
          <a:p>
            <a:pPr algn="ctr"/>
            <a:r>
              <a:rPr lang="en-GB" sz="8000" dirty="0">
                <a:solidFill>
                  <a:schemeClr val="bg1"/>
                </a:solidFill>
              </a:rPr>
              <a:t> </a:t>
            </a:r>
            <a:endParaRPr lang="en-GB" dirty="0">
              <a:solidFill>
                <a:schemeClr val="bg1"/>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8463" y="4120634"/>
            <a:ext cx="1360200" cy="1351387"/>
          </a:xfrm>
          <a:prstGeom prst="rect">
            <a:avLst/>
          </a:prstGeom>
        </p:spPr>
      </p:pic>
      <p:sp>
        <p:nvSpPr>
          <p:cNvPr id="5" name="AutoShape 6" descr="S:\17)Foundation Stage\Photos for Advert\IMG_9608.JPG"/>
          <p:cNvSpPr>
            <a:spLocks noChangeAspect="1" noChangeArrowheads="1"/>
          </p:cNvSpPr>
          <p:nvPr/>
        </p:nvSpPr>
        <p:spPr bwMode="auto">
          <a:xfrm>
            <a:off x="155575" y="-243407"/>
            <a:ext cx="304800" cy="40374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8" descr="S:\17)Foundation Stage\Photos for Advert\IMG_9608.JPG"/>
          <p:cNvSpPr>
            <a:spLocks noChangeAspect="1" noChangeArrowheads="1"/>
          </p:cNvSpPr>
          <p:nvPr/>
        </p:nvSpPr>
        <p:spPr bwMode="auto">
          <a:xfrm>
            <a:off x="683568" y="1972428"/>
            <a:ext cx="3312368" cy="445257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0" name="AutoShape 10" descr="C:\Users\Lucy.Devereux\Downloads\image2 (3).jpe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AutoShape 12" descr="C:\Users\Lucy.Devereux\Downloads\image2 (3).jpe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375" y="1728103"/>
            <a:ext cx="1735361" cy="1844933"/>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375" y="4221088"/>
            <a:ext cx="2125244" cy="1587374"/>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6373" y="1714713"/>
            <a:ext cx="2262091" cy="1689586"/>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20412" y="4120715"/>
            <a:ext cx="2394012" cy="1788120"/>
          </a:xfrm>
          <a:prstGeom prst="rect">
            <a:avLst/>
          </a:prstGeom>
        </p:spPr>
      </p:pic>
    </p:spTree>
    <p:extLst>
      <p:ext uri="{BB962C8B-B14F-4D97-AF65-F5344CB8AC3E}">
        <p14:creationId xmlns:p14="http://schemas.microsoft.com/office/powerpoint/2010/main" val="3150980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47" y="3946016"/>
            <a:ext cx="7290810" cy="957213"/>
          </a:xfrm>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2050" name="Picture 2" descr="https://ukc-powerpoint.officeapps.live.com/pods/GetClipboardImage.ashx?Id=b1f3e5e3-713c-49b4-bfdf-64d6110ba11b&amp;DC=GUK5&amp;pkey=39f6f2be-a8c6-45c0-b76f-061bf1d15a32&amp;wdwaccluster=GUK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0"/>
            <a:ext cx="9548939" cy="612616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2195736" y="1268760"/>
            <a:ext cx="432048" cy="3314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403648" y="3237416"/>
            <a:ext cx="432048" cy="3314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811608" y="3228976"/>
            <a:ext cx="648072" cy="53417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6732240" y="4258902"/>
            <a:ext cx="432048" cy="3314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716016" y="4366710"/>
            <a:ext cx="432048" cy="3314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887542" y="4258902"/>
            <a:ext cx="432048" cy="3314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301779" y="4332046"/>
            <a:ext cx="432048" cy="331440"/>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7668344" y="1916832"/>
            <a:ext cx="576064" cy="403448"/>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3936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dirty="0">
                <a:solidFill>
                  <a:srgbClr val="C00000"/>
                </a:solidFill>
              </a:rPr>
              <a:t>Outdoor Play</a:t>
            </a:r>
          </a:p>
        </p:txBody>
      </p:sp>
      <p:sp>
        <p:nvSpPr>
          <p:cNvPr id="3" name="Content Placeholder 2"/>
          <p:cNvSpPr>
            <a:spLocks noGrp="1"/>
          </p:cNvSpPr>
          <p:nvPr>
            <p:ph idx="1"/>
          </p:nvPr>
        </p:nvSpPr>
        <p:spPr>
          <a:xfrm>
            <a:off x="457200" y="764704"/>
            <a:ext cx="8229600" cy="4929411"/>
          </a:xfrm>
        </p:spPr>
        <p:txBody>
          <a:bodyPr>
            <a:normAutofit/>
          </a:bodyPr>
          <a:lstStyle/>
          <a:p>
            <a:pPr algn="just"/>
            <a:r>
              <a:rPr lang="en-GB" sz="1800" dirty="0">
                <a:latin typeface="Arial" panose="020B0604020202020204" pitchFamily="34" charset="0"/>
              </a:rPr>
              <a:t>The outdoor area is seen as an integral part of the early years provision and it has been planned to enable those children who prefer to learn outside for some or most of the time to engage in the same quality of learning as they would indoors.</a:t>
            </a:r>
          </a:p>
          <a:p>
            <a:pPr algn="just"/>
            <a:r>
              <a:rPr lang="en-GB" sz="1800" dirty="0">
                <a:latin typeface="Arial" panose="020B0604020202020204" pitchFamily="34" charset="0"/>
              </a:rPr>
              <a:t> We do provide a small number of wetsuits and wellies for playing outdoors and in our mud kitchen, but you are welcome to bring in an individual pair of wellies for your child to keep in school if you wish. </a:t>
            </a:r>
          </a:p>
          <a:p>
            <a:pPr algn="just"/>
            <a:r>
              <a:rPr lang="en-GB" sz="1800" dirty="0">
                <a:latin typeface="Arial" panose="020B0604020202020204" pitchFamily="34" charset="0"/>
              </a:rPr>
              <a:t>The children will play outside in all weathers, please make sure they have appropriate coats and footwear. They will need hats, gloves and scarves in cold weather, and </a:t>
            </a:r>
            <a:r>
              <a:rPr lang="en-GB" sz="1800" dirty="0" err="1">
                <a:latin typeface="Arial" panose="020B0604020202020204" pitchFamily="34" charset="0"/>
              </a:rPr>
              <a:t>suncream</a:t>
            </a:r>
            <a:r>
              <a:rPr lang="en-GB" sz="1800" dirty="0">
                <a:latin typeface="Arial" panose="020B0604020202020204" pitchFamily="34" charset="0"/>
              </a:rPr>
              <a:t> and sunhats in the hot weather. </a:t>
            </a:r>
            <a:endParaRPr lang="en-GB" sz="1800" dirty="0">
              <a:latin typeface="Montserrat"/>
            </a:endParaRPr>
          </a:p>
          <a:p>
            <a:endParaRPr lang="en-GB" dirty="0"/>
          </a:p>
        </p:txBody>
      </p:sp>
      <p:pic>
        <p:nvPicPr>
          <p:cNvPr id="4" name="Picture 3"/>
          <p:cNvPicPr>
            <a:picLocks noChangeAspect="1"/>
          </p:cNvPicPr>
          <p:nvPr/>
        </p:nvPicPr>
        <p:blipFill>
          <a:blip r:embed="rId2"/>
          <a:stretch>
            <a:fillRect/>
          </a:stretch>
        </p:blipFill>
        <p:spPr>
          <a:xfrm>
            <a:off x="5508104" y="3951545"/>
            <a:ext cx="2615756" cy="1958281"/>
          </a:xfrm>
          <a:prstGeom prst="rect">
            <a:avLst/>
          </a:prstGeom>
        </p:spPr>
      </p:pic>
      <p:pic>
        <p:nvPicPr>
          <p:cNvPr id="5" name="Picture 4"/>
          <p:cNvPicPr>
            <a:picLocks noChangeAspect="1"/>
          </p:cNvPicPr>
          <p:nvPr/>
        </p:nvPicPr>
        <p:blipFill>
          <a:blip r:embed="rId3"/>
          <a:stretch>
            <a:fillRect/>
          </a:stretch>
        </p:blipFill>
        <p:spPr>
          <a:xfrm>
            <a:off x="971600" y="3976945"/>
            <a:ext cx="2609314" cy="1950889"/>
          </a:xfrm>
          <a:prstGeom prst="rect">
            <a:avLst/>
          </a:prstGeom>
        </p:spPr>
      </p:pic>
    </p:spTree>
    <p:extLst>
      <p:ext uri="{BB962C8B-B14F-4D97-AF65-F5344CB8AC3E}">
        <p14:creationId xmlns:p14="http://schemas.microsoft.com/office/powerpoint/2010/main" val="1160491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Prime Areas of Learning</a:t>
            </a:r>
          </a:p>
        </p:txBody>
      </p:sp>
      <p:sp>
        <p:nvSpPr>
          <p:cNvPr id="3" name="Content Placeholder 2"/>
          <p:cNvSpPr>
            <a:spLocks noGrp="1"/>
          </p:cNvSpPr>
          <p:nvPr>
            <p:ph idx="1"/>
          </p:nvPr>
        </p:nvSpPr>
        <p:spPr>
          <a:xfrm>
            <a:off x="457200" y="1166018"/>
            <a:ext cx="8229600" cy="4525963"/>
          </a:xfrm>
        </p:spPr>
        <p:txBody>
          <a:bodyPr>
            <a:normAutofit fontScale="25000" lnSpcReduction="20000"/>
          </a:bodyPr>
          <a:lstStyle/>
          <a:p>
            <a:pPr marL="0" indent="0">
              <a:buNone/>
            </a:pPr>
            <a:endParaRPr lang="en-GB" sz="6400" dirty="0">
              <a:latin typeface="+mj-lt"/>
            </a:endParaRPr>
          </a:p>
          <a:p>
            <a:pPr algn="just"/>
            <a:r>
              <a:rPr lang="en-GB" sz="6400" dirty="0">
                <a:latin typeface="+mj-lt"/>
              </a:rPr>
              <a:t>There are 7 areas of learning in the Early Years Foundation Stage. We deliver the curriculum through planned, purposeful play that is based upon the individual interests and learning needs of each individual child.</a:t>
            </a:r>
          </a:p>
          <a:p>
            <a:pPr marL="0" indent="0">
              <a:buNone/>
            </a:pPr>
            <a:r>
              <a:rPr lang="en-GB" sz="6400" dirty="0"/>
              <a:t> </a:t>
            </a:r>
          </a:p>
          <a:p>
            <a:r>
              <a:rPr lang="en-GB" sz="6400" b="1" dirty="0"/>
              <a:t>Personal, Social and Emotional Development</a:t>
            </a:r>
            <a:br>
              <a:rPr lang="en-GB" sz="6400" dirty="0"/>
            </a:br>
            <a:r>
              <a:rPr lang="en-GB" sz="6400" dirty="0"/>
              <a:t>This enables children to develop self-worth and respect for others, forming positive relationships with their peers and adults. Children learn to socialise, manage and identify their feelings, differentiate between choices in behaviour, understand appropriate behaviour and gain confidence in their approach.</a:t>
            </a:r>
          </a:p>
          <a:p>
            <a:pPr marL="0" indent="0">
              <a:buNone/>
            </a:pPr>
            <a:r>
              <a:rPr lang="en-GB" sz="6400" dirty="0"/>
              <a:t> </a:t>
            </a:r>
          </a:p>
          <a:p>
            <a:r>
              <a:rPr lang="en-GB" sz="6400" b="1" dirty="0"/>
              <a:t>Communication and Language</a:t>
            </a:r>
            <a:br>
              <a:rPr lang="en-GB" sz="6400" dirty="0"/>
            </a:br>
            <a:r>
              <a:rPr lang="en-GB" sz="6400" dirty="0"/>
              <a:t>Children are given opportunities which enable them to develop skills in expressing themselves confidently, listen to others and speak in a range of situations. A range of activities are initiated which support vocabulary extension.</a:t>
            </a:r>
          </a:p>
          <a:p>
            <a:pPr marL="0" indent="0">
              <a:buNone/>
            </a:pPr>
            <a:endParaRPr lang="en-GB" sz="6400" dirty="0"/>
          </a:p>
          <a:p>
            <a:r>
              <a:rPr lang="en-GB" sz="6400" b="1" dirty="0"/>
              <a:t>Physical Development</a:t>
            </a:r>
            <a:br>
              <a:rPr lang="en-GB" sz="6400" dirty="0"/>
            </a:br>
            <a:r>
              <a:rPr lang="en-GB" sz="6400" dirty="0"/>
              <a:t>This involves developing a range of fine and gross motor skills, co-ordination, control and movement, through the provision of opportunities for children to be active and interactive. The children are supported to understand the importance of keeping healthy by being physically active and choosing foods which promote health.</a:t>
            </a:r>
          </a:p>
          <a:p>
            <a:pPr marL="0" indent="0" algn="just">
              <a:buNone/>
            </a:pPr>
            <a:endParaRPr lang="en-GB" sz="6400" dirty="0">
              <a:latin typeface="+mj-lt"/>
            </a:endParaRPr>
          </a:p>
          <a:p>
            <a:pPr marL="0" indent="0">
              <a:buNone/>
            </a:pPr>
            <a:br>
              <a:rPr lang="en-GB" dirty="0"/>
            </a:br>
            <a:endParaRPr lang="en-GB" dirty="0"/>
          </a:p>
        </p:txBody>
      </p:sp>
    </p:spTree>
    <p:extLst>
      <p:ext uri="{BB962C8B-B14F-4D97-AF65-F5344CB8AC3E}">
        <p14:creationId xmlns:p14="http://schemas.microsoft.com/office/powerpoint/2010/main" val="206136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Specific Areas of Learning</a:t>
            </a:r>
          </a:p>
        </p:txBody>
      </p:sp>
      <p:sp>
        <p:nvSpPr>
          <p:cNvPr id="3" name="Content Placeholder 2"/>
          <p:cNvSpPr>
            <a:spLocks noGrp="1"/>
          </p:cNvSpPr>
          <p:nvPr>
            <p:ph idx="1"/>
          </p:nvPr>
        </p:nvSpPr>
        <p:spPr>
          <a:xfrm>
            <a:off x="457200" y="1268760"/>
            <a:ext cx="8229600" cy="4857403"/>
          </a:xfrm>
        </p:spPr>
        <p:txBody>
          <a:bodyPr>
            <a:normAutofit fontScale="70000" lnSpcReduction="20000"/>
          </a:bodyPr>
          <a:lstStyle/>
          <a:p>
            <a:pPr marL="0" lvl="0" indent="0" algn="just">
              <a:buNone/>
            </a:pPr>
            <a:r>
              <a:rPr lang="en-GB" sz="1900" b="1" i="1" dirty="0">
                <a:latin typeface="+mj-lt"/>
              </a:rPr>
              <a:t>Literacy</a:t>
            </a:r>
            <a:endParaRPr lang="en-GB" sz="1900" dirty="0">
              <a:latin typeface="+mj-lt"/>
            </a:endParaRPr>
          </a:p>
          <a:p>
            <a:pPr lvl="0" algn="just"/>
            <a:r>
              <a:rPr lang="en-GB" sz="1900" dirty="0">
                <a:latin typeface="+mj-lt"/>
              </a:rPr>
              <a:t>Children begin to learn to read and write. Through our daily Read Write </a:t>
            </a:r>
            <a:r>
              <a:rPr lang="en-GB" sz="1900" dirty="0" err="1">
                <a:latin typeface="+mj-lt"/>
              </a:rPr>
              <a:t>Inc</a:t>
            </a:r>
            <a:r>
              <a:rPr lang="en-GB" sz="1900" dirty="0">
                <a:latin typeface="+mj-lt"/>
              </a:rPr>
              <a:t> lessons and  phonics activities children are encouraged to link sounds and letters and to begin to read and write. In our class children have access to a wide range of reading materials (books, poems, and other written materials) to ignite their interest. They put their new skills into practice by exploring a print rich environment with a wealth of opportunities to read and write.  We give children the confidence, opportunity and encouragement to use the skills in a range of situations and for a range of purposes. Children are given adult directed and free writing opportunities. All their efforts are valued as they are supported to develop writing skills.</a:t>
            </a:r>
          </a:p>
          <a:p>
            <a:pPr marL="0" lvl="0" indent="0" algn="just">
              <a:buNone/>
            </a:pPr>
            <a:r>
              <a:rPr lang="en-GB" sz="1900" b="1" i="1" dirty="0">
                <a:latin typeface="+mj-lt"/>
              </a:rPr>
              <a:t>Mathematics</a:t>
            </a:r>
            <a:endParaRPr lang="en-GB" sz="1900" dirty="0">
              <a:latin typeface="+mj-lt"/>
            </a:endParaRPr>
          </a:p>
          <a:p>
            <a:pPr lvl="0" algn="just"/>
            <a:r>
              <a:rPr lang="en-GB" sz="1900" dirty="0">
                <a:latin typeface="+mj-lt"/>
              </a:rPr>
              <a:t>We support the children to develop their understanding of numbers, calculations, shapes, space and measures in a broad range of contexts in which they can explore, enjoy, learn, practise and talk about their developing understanding.</a:t>
            </a:r>
          </a:p>
          <a:p>
            <a:pPr marL="0" lvl="0" indent="0" algn="just">
              <a:buNone/>
            </a:pPr>
            <a:r>
              <a:rPr lang="en-GB" sz="1900" b="1" i="1" dirty="0">
                <a:latin typeface="+mj-lt"/>
              </a:rPr>
              <a:t>Understanding the World</a:t>
            </a:r>
            <a:endParaRPr lang="en-GB" sz="1900" dirty="0">
              <a:latin typeface="+mj-lt"/>
            </a:endParaRPr>
          </a:p>
          <a:p>
            <a:pPr lvl="0" algn="just"/>
            <a:r>
              <a:rPr lang="en-GB" sz="1900" dirty="0">
                <a:latin typeface="+mj-lt"/>
              </a:rPr>
              <a:t>The children develop crucial knowledge, skills and understanding that help them to make sense of the world. This involves guiding our children to make sense of the physical world, the local community, people, places, technology and the environment through exploration, observation, discussion and investigation. We support children's learning by offering opportunities for them to use a range of tools safely, encounter creatures, people, plants and objects in their natural environments and in real-life situations, undertake practical experiments and work with a range of materials.</a:t>
            </a:r>
          </a:p>
          <a:p>
            <a:pPr marL="0" lvl="0" indent="0" algn="just">
              <a:buNone/>
            </a:pPr>
            <a:r>
              <a:rPr lang="en-GB" sz="1900" b="1" i="1" dirty="0">
                <a:latin typeface="+mj-lt"/>
              </a:rPr>
              <a:t>Expressive Arts and Design</a:t>
            </a:r>
            <a:endParaRPr lang="en-GB" sz="1900" dirty="0">
              <a:latin typeface="+mj-lt"/>
            </a:endParaRPr>
          </a:p>
          <a:p>
            <a:pPr lvl="0" algn="just"/>
            <a:r>
              <a:rPr lang="en-GB" sz="1900" dirty="0">
                <a:latin typeface="+mj-lt"/>
              </a:rPr>
              <a:t>The children’s creativity is extended by supporting their curiosity, exploration and play. Children are provided with a wide range of media and materials, as well as providing opportunities and encouragement for sharing their thoughts, ideas and feelings through a variety of activities in art, music, movement, dance, role play, and design and technology.</a:t>
            </a:r>
          </a:p>
          <a:p>
            <a:endParaRPr lang="en-GB" dirty="0"/>
          </a:p>
        </p:txBody>
      </p:sp>
    </p:spTree>
    <p:extLst>
      <p:ext uri="{BB962C8B-B14F-4D97-AF65-F5344CB8AC3E}">
        <p14:creationId xmlns:p14="http://schemas.microsoft.com/office/powerpoint/2010/main" val="922922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		</a:t>
            </a:r>
          </a:p>
        </p:txBody>
      </p:sp>
      <p:sp>
        <p:nvSpPr>
          <p:cNvPr id="3" name="Content Placeholder 2"/>
          <p:cNvSpPr>
            <a:spLocks noGrp="1"/>
          </p:cNvSpPr>
          <p:nvPr>
            <p:ph idx="1"/>
          </p:nvPr>
        </p:nvSpPr>
        <p:spPr/>
        <p:txBody>
          <a:bodyPr>
            <a:normAutofit fontScale="70000" lnSpcReduction="20000"/>
          </a:bodyPr>
          <a:lstStyle/>
          <a:p>
            <a:r>
              <a:rPr lang="en-GB" dirty="0"/>
              <a:t>We teach daily synthetic phonics through Read Write Inc.</a:t>
            </a:r>
          </a:p>
          <a:p>
            <a:endParaRPr lang="en-GB" dirty="0"/>
          </a:p>
          <a:p>
            <a:r>
              <a:rPr lang="en-GB" dirty="0"/>
              <a:t>All children will learn their initial sounds first before moving on to blending sounds in words and then onto simple sentences. </a:t>
            </a:r>
          </a:p>
          <a:p>
            <a:endParaRPr lang="en-GB" dirty="0"/>
          </a:p>
          <a:p>
            <a:r>
              <a:rPr lang="en-GB" dirty="0"/>
              <a:t>Children will bring home sounds to practice, followed by books with single words to blend, followed by reading books. </a:t>
            </a:r>
          </a:p>
          <a:p>
            <a:endParaRPr lang="en-GB" dirty="0"/>
          </a:p>
          <a:p>
            <a:r>
              <a:rPr lang="en-GB" dirty="0"/>
              <a:t>Children  will also bring home a reading for pleasure book for you to share together at home. </a:t>
            </a:r>
          </a:p>
          <a:p>
            <a:endParaRPr lang="en-GB" dirty="0"/>
          </a:p>
          <a:p>
            <a:r>
              <a:rPr lang="en-GB" dirty="0"/>
              <a:t>Rewards are earnt for all the reading the children do at home. Please remember to record their reads in their reading diaries. </a:t>
            </a:r>
          </a:p>
        </p:txBody>
      </p:sp>
    </p:spTree>
    <p:extLst>
      <p:ext uri="{BB962C8B-B14F-4D97-AF65-F5344CB8AC3E}">
        <p14:creationId xmlns:p14="http://schemas.microsoft.com/office/powerpoint/2010/main" val="3031819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Snack</a:t>
            </a:r>
          </a:p>
        </p:txBody>
      </p:sp>
      <p:sp>
        <p:nvSpPr>
          <p:cNvPr id="3" name="Content Placeholder 2"/>
          <p:cNvSpPr>
            <a:spLocks noGrp="1"/>
          </p:cNvSpPr>
          <p:nvPr>
            <p:ph sz="half" idx="1"/>
          </p:nvPr>
        </p:nvSpPr>
        <p:spPr/>
        <p:txBody>
          <a:bodyPr>
            <a:normAutofit/>
          </a:bodyPr>
          <a:lstStyle/>
          <a:p>
            <a:pPr marL="274320" lvl="0" indent="-274320">
              <a:lnSpc>
                <a:spcPct val="90000"/>
              </a:lnSpc>
              <a:buClr>
                <a:srgbClr val="FDA023"/>
              </a:buClr>
              <a:buSzPct val="100000"/>
              <a:buFont typeface="Symbol" pitchFamily="18" charset="2"/>
              <a:buChar char=""/>
            </a:pPr>
            <a:r>
              <a:rPr lang="en-GB" sz="2400" dirty="0">
                <a:solidFill>
                  <a:srgbClr val="000000"/>
                </a:solidFill>
              </a:rPr>
              <a:t>The children have milk and a snack every morning. </a:t>
            </a:r>
          </a:p>
          <a:p>
            <a:pPr marL="274320" lvl="0" indent="-274320">
              <a:lnSpc>
                <a:spcPct val="90000"/>
              </a:lnSpc>
              <a:buClr>
                <a:srgbClr val="FDA023"/>
              </a:buClr>
              <a:buSzPct val="100000"/>
              <a:buFont typeface="Symbol" pitchFamily="18" charset="2"/>
              <a:buChar char=""/>
            </a:pPr>
            <a:r>
              <a:rPr lang="en-GB" sz="2400" dirty="0">
                <a:solidFill>
                  <a:srgbClr val="000000"/>
                </a:solidFill>
              </a:rPr>
              <a:t>Milk is £2 per term, payable once your child turns 5.</a:t>
            </a:r>
          </a:p>
          <a:p>
            <a:pPr marL="274320" lvl="0" indent="-274320">
              <a:lnSpc>
                <a:spcPct val="90000"/>
              </a:lnSpc>
              <a:buClr>
                <a:srgbClr val="FDA023"/>
              </a:buClr>
              <a:buSzPct val="100000"/>
              <a:buFont typeface="Symbol" pitchFamily="18" charset="2"/>
              <a:buChar char=""/>
            </a:pPr>
            <a:r>
              <a:rPr lang="en-GB" sz="2400" dirty="0">
                <a:solidFill>
                  <a:srgbClr val="000000"/>
                </a:solidFill>
              </a:rPr>
              <a:t>Snack is £1 a week payable at the beginning of each half term. </a:t>
            </a:r>
          </a:p>
          <a:p>
            <a:pPr marL="274320" lvl="0" indent="-274320">
              <a:lnSpc>
                <a:spcPct val="90000"/>
              </a:lnSpc>
              <a:buClr>
                <a:srgbClr val="FDA023"/>
              </a:buClr>
              <a:buSzPct val="100000"/>
              <a:buFont typeface="Symbol" pitchFamily="18" charset="2"/>
              <a:buChar char=""/>
            </a:pPr>
            <a:r>
              <a:rPr lang="en-GB" sz="2400" dirty="0">
                <a:solidFill>
                  <a:srgbClr val="000000"/>
                </a:solidFill>
              </a:rPr>
              <a:t>Children will also be offered a range of fruit or vegetables daily from our free fruit initiative.</a:t>
            </a:r>
          </a:p>
          <a:p>
            <a:endParaRPr lang="en-GB" dirty="0"/>
          </a:p>
        </p:txBody>
      </p:sp>
      <p:pic>
        <p:nvPicPr>
          <p:cNvPr id="5" name="Content Placeholder 4"/>
          <p:cNvPicPr>
            <a:picLocks noGrp="1" noChangeAspect="1"/>
          </p:cNvPicPr>
          <p:nvPr>
            <p:ph sz="half" idx="2"/>
          </p:nvPr>
        </p:nvPicPr>
        <p:blipFill>
          <a:blip r:embed="rId2"/>
          <a:stretch>
            <a:fillRect/>
          </a:stretch>
        </p:blipFill>
        <p:spPr>
          <a:xfrm>
            <a:off x="4911700" y="2549379"/>
            <a:ext cx="3511600" cy="2627604"/>
          </a:xfrm>
          <a:prstGeom prst="rect">
            <a:avLst/>
          </a:prstGeom>
        </p:spPr>
      </p:pic>
    </p:spTree>
    <p:extLst>
      <p:ext uri="{BB962C8B-B14F-4D97-AF65-F5344CB8AC3E}">
        <p14:creationId xmlns:p14="http://schemas.microsoft.com/office/powerpoint/2010/main" val="2204485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Behaviour Policy</a:t>
            </a:r>
          </a:p>
        </p:txBody>
      </p:sp>
      <p:sp>
        <p:nvSpPr>
          <p:cNvPr id="3" name="Content Placeholder 2"/>
          <p:cNvSpPr>
            <a:spLocks noGrp="1"/>
          </p:cNvSpPr>
          <p:nvPr>
            <p:ph idx="1"/>
          </p:nvPr>
        </p:nvSpPr>
        <p:spPr>
          <a:xfrm>
            <a:off x="611560" y="1268760"/>
            <a:ext cx="8229600" cy="4525963"/>
          </a:xfrm>
        </p:spPr>
        <p:txBody>
          <a:bodyPr>
            <a:normAutofit fontScale="70000" lnSpcReduction="20000"/>
          </a:bodyPr>
          <a:lstStyle/>
          <a:p>
            <a:r>
              <a:rPr lang="en-GB" sz="2800" dirty="0"/>
              <a:t>In Reception we are learning how to follow our school rules. Reception staff will help us to learn how to share and play with others co-operatively, listen and learn effectively, and follow our school rules. </a:t>
            </a:r>
          </a:p>
          <a:p>
            <a:endParaRPr lang="en-GB" sz="2800" dirty="0"/>
          </a:p>
          <a:p>
            <a:r>
              <a:rPr lang="en-GB" sz="2800" dirty="0"/>
              <a:t>We use strategies such as visual timetables, modelling, timers and positive reinforcement to support children to follow all the school rules and to develop their friendships. </a:t>
            </a:r>
          </a:p>
          <a:p>
            <a:endParaRPr lang="en-GB" sz="2800" dirty="0"/>
          </a:p>
          <a:p>
            <a:r>
              <a:rPr lang="en-GB" sz="2800" dirty="0"/>
              <a:t>Attitude to learning is important to us at Sutton Oak. We will be encouraging all children to persevere, work together, try their best at all times and realise it’s ok to make and learn from mistakes.</a:t>
            </a:r>
          </a:p>
          <a:p>
            <a:endParaRPr lang="en-GB" sz="2800" dirty="0"/>
          </a:p>
          <a:p>
            <a:r>
              <a:rPr lang="en-GB" sz="2800" dirty="0"/>
              <a:t>The children are introduced to the school behaviour system including our zones of regulation, during their time in Reception as and when it is appropriate for their individual development (the full behaviour policy can be found on the website).</a:t>
            </a:r>
          </a:p>
        </p:txBody>
      </p:sp>
    </p:spTree>
    <p:extLst>
      <p:ext uri="{BB962C8B-B14F-4D97-AF65-F5344CB8AC3E}">
        <p14:creationId xmlns:p14="http://schemas.microsoft.com/office/powerpoint/2010/main" val="688973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388A-DCD1-2E10-24E6-920DC9CE5A04}"/>
              </a:ext>
            </a:extLst>
          </p:cNvPr>
          <p:cNvSpPr>
            <a:spLocks noGrp="1"/>
          </p:cNvSpPr>
          <p:nvPr>
            <p:ph type="title"/>
          </p:nvPr>
        </p:nvSpPr>
        <p:spPr/>
        <p:txBody>
          <a:bodyPr/>
          <a:lstStyle/>
          <a:p>
            <a:r>
              <a:rPr lang="en-GB" dirty="0">
                <a:solidFill>
                  <a:srgbClr val="FF0000"/>
                </a:solidFill>
              </a:rPr>
              <a:t>School Rules</a:t>
            </a:r>
          </a:p>
        </p:txBody>
      </p:sp>
      <p:sp>
        <p:nvSpPr>
          <p:cNvPr id="3" name="Content Placeholder 2">
            <a:extLst>
              <a:ext uri="{FF2B5EF4-FFF2-40B4-BE49-F238E27FC236}">
                <a16:creationId xmlns:a16="http://schemas.microsoft.com/office/drawing/2014/main" id="{98C06237-EE6A-2A68-0729-5DED26FAA072}"/>
              </a:ext>
            </a:extLst>
          </p:cNvPr>
          <p:cNvSpPr>
            <a:spLocks noGrp="1"/>
          </p:cNvSpPr>
          <p:nvPr>
            <p:ph idx="1"/>
          </p:nvPr>
        </p:nvSpPr>
        <p:spPr/>
        <p:txBody>
          <a:bodyPr/>
          <a:lstStyle/>
          <a:p>
            <a:pPr marL="0" indent="0" algn="ctr">
              <a:buNone/>
            </a:pPr>
            <a:r>
              <a:rPr lang="en-GB" dirty="0"/>
              <a:t>1.Listen to instructions given by staff. </a:t>
            </a:r>
          </a:p>
          <a:p>
            <a:pPr marL="0" indent="0" algn="ctr">
              <a:buNone/>
            </a:pPr>
            <a:r>
              <a:rPr lang="en-GB" dirty="0"/>
              <a:t>2.Show respect at all times. </a:t>
            </a:r>
          </a:p>
          <a:p>
            <a:pPr marL="0" indent="0" algn="ctr">
              <a:buNone/>
            </a:pPr>
            <a:r>
              <a:rPr lang="en-GB" dirty="0"/>
              <a:t>3.Tolerate each other because we are all different.</a:t>
            </a:r>
          </a:p>
        </p:txBody>
      </p:sp>
    </p:spTree>
    <p:extLst>
      <p:ext uri="{BB962C8B-B14F-4D97-AF65-F5344CB8AC3E}">
        <p14:creationId xmlns:p14="http://schemas.microsoft.com/office/powerpoint/2010/main" val="76036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Toileting </a:t>
            </a:r>
            <a:r>
              <a:rPr lang="en-GB" dirty="0"/>
              <a:t>	</a:t>
            </a:r>
          </a:p>
        </p:txBody>
      </p:sp>
      <p:sp>
        <p:nvSpPr>
          <p:cNvPr id="3" name="Content Placeholder 2"/>
          <p:cNvSpPr>
            <a:spLocks noGrp="1"/>
          </p:cNvSpPr>
          <p:nvPr>
            <p:ph idx="1"/>
          </p:nvPr>
        </p:nvSpPr>
        <p:spPr>
          <a:xfrm>
            <a:off x="457200" y="1196752"/>
            <a:ext cx="8229600" cy="4929411"/>
          </a:xfrm>
        </p:spPr>
        <p:txBody>
          <a:bodyPr>
            <a:normAutofit lnSpcReduction="10000"/>
          </a:bodyPr>
          <a:lstStyle/>
          <a:p>
            <a:r>
              <a:rPr lang="en-GB" sz="2000" dirty="0"/>
              <a:t>There are toilets in the classroom and children are allowed to go to the toilet at anytime. </a:t>
            </a:r>
          </a:p>
          <a:p>
            <a:pPr marL="0" indent="0">
              <a:buNone/>
            </a:pPr>
            <a:endParaRPr lang="en-GB" sz="2000" dirty="0"/>
          </a:p>
          <a:p>
            <a:r>
              <a:rPr lang="en-GB" sz="2000" dirty="0"/>
              <a:t>Children starting Reception are expected to be toilet trained. If your child is not yet toilet trained, you can refer to the continence team for further support in supporting this via your child’s current Nursery or health visitor to create a personalised plan. Please let a member of our team know if your child has any issues in this area and we can work together to support you.</a:t>
            </a:r>
          </a:p>
          <a:p>
            <a:endParaRPr lang="en-GB" sz="2000" dirty="0"/>
          </a:p>
          <a:p>
            <a:r>
              <a:rPr lang="en-GB" sz="2000" dirty="0"/>
              <a:t>If you anticipate accidents in school, please send in a set of spare clothes with your child each day. </a:t>
            </a:r>
          </a:p>
          <a:p>
            <a:endParaRPr lang="en-GB" sz="2000" dirty="0"/>
          </a:p>
          <a:p>
            <a:r>
              <a:rPr lang="en-GB" sz="2000" dirty="0"/>
              <a:t>Accidents in those first few weeks are common, even with children who are fully toilet trained, please wash and return any spares that are sent home.  </a:t>
            </a:r>
          </a:p>
        </p:txBody>
      </p:sp>
    </p:spTree>
    <p:extLst>
      <p:ext uri="{BB962C8B-B14F-4D97-AF65-F5344CB8AC3E}">
        <p14:creationId xmlns:p14="http://schemas.microsoft.com/office/powerpoint/2010/main" val="3324517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FF0000"/>
                </a:solidFill>
              </a:rPr>
              <a:t>Sensory Diets</a:t>
            </a:r>
          </a:p>
        </p:txBody>
      </p:sp>
      <p:sp>
        <p:nvSpPr>
          <p:cNvPr id="3" name="Text Placeholder 2"/>
          <p:cNvSpPr>
            <a:spLocks noGrp="1"/>
          </p:cNvSpPr>
          <p:nvPr>
            <p:ph type="body" idx="1"/>
          </p:nvPr>
        </p:nvSpPr>
        <p:spPr>
          <a:xfrm>
            <a:off x="432908" y="980728"/>
            <a:ext cx="4931179" cy="639762"/>
          </a:xfrm>
        </p:spPr>
        <p:txBody>
          <a:bodyPr>
            <a:normAutofit/>
          </a:bodyPr>
          <a:lstStyle/>
          <a:p>
            <a:r>
              <a:rPr lang="en-GB" dirty="0"/>
              <a:t>What does this look like in practice?	</a:t>
            </a:r>
          </a:p>
        </p:txBody>
      </p:sp>
      <p:sp>
        <p:nvSpPr>
          <p:cNvPr id="4" name="Content Placeholder 3"/>
          <p:cNvSpPr>
            <a:spLocks noGrp="1"/>
          </p:cNvSpPr>
          <p:nvPr>
            <p:ph sz="half" idx="2"/>
          </p:nvPr>
        </p:nvSpPr>
        <p:spPr>
          <a:xfrm>
            <a:off x="539552" y="1597974"/>
            <a:ext cx="8229600" cy="4423313"/>
          </a:xfrm>
        </p:spPr>
        <p:txBody>
          <a:bodyPr>
            <a:normAutofit fontScale="85000" lnSpcReduction="20000"/>
          </a:bodyPr>
          <a:lstStyle/>
          <a:p>
            <a:r>
              <a:rPr lang="en-GB" dirty="0"/>
              <a:t>Some children may feel overwhelmed or overloaded and need to get to a calmer state; some may feel lethargic or sluggish and need some activities to feel alert.</a:t>
            </a:r>
          </a:p>
          <a:p>
            <a:endParaRPr lang="en-GB" dirty="0"/>
          </a:p>
          <a:p>
            <a:r>
              <a:rPr lang="en-GB" dirty="0"/>
              <a:t>Understanding a child’s sensory profile and the activities which create calmness and regulation can really help when a child feels overwhelmed and out of control. Engaging children in sensory experiences on a regular schedule can support focus, attentiveness and interaction. Children may feel less anxious when they feel comfortable and in control.</a:t>
            </a:r>
          </a:p>
          <a:p>
            <a:endParaRPr lang="en-GB" dirty="0"/>
          </a:p>
          <a:p>
            <a:r>
              <a:rPr lang="en-GB" dirty="0"/>
              <a:t>These activities can be within the classroom, sensory room, hall or outdoor provision. They include a range of activities that target individual sensory seeking behaviours and help emotional regulation. </a:t>
            </a:r>
          </a:p>
          <a:p>
            <a:endParaRPr lang="en-GB" dirty="0"/>
          </a:p>
          <a:p>
            <a:r>
              <a:rPr lang="en-GB" dirty="0"/>
              <a:t>They are completed in short bursts throughout the day and work best when completed at home and in school with a team approach. </a:t>
            </a:r>
          </a:p>
        </p:txBody>
      </p:sp>
    </p:spTree>
    <p:extLst>
      <p:ext uri="{BB962C8B-B14F-4D97-AF65-F5344CB8AC3E}">
        <p14:creationId xmlns:p14="http://schemas.microsoft.com/office/powerpoint/2010/main" val="3653414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89783" y="33265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a:solidFill>
                  <a:srgbClr val="C00000"/>
                </a:solidFill>
              </a:rPr>
              <a:t>Our Vision</a:t>
            </a:r>
          </a:p>
        </p:txBody>
      </p:sp>
      <p:sp>
        <p:nvSpPr>
          <p:cNvPr id="5" name="Content Placeholder 2"/>
          <p:cNvSpPr txBox="1">
            <a:spLocks/>
          </p:cNvSpPr>
          <p:nvPr/>
        </p:nvSpPr>
        <p:spPr>
          <a:xfrm>
            <a:off x="611560" y="1475656"/>
            <a:ext cx="8229600" cy="44016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dirty="0">
                <a:solidFill>
                  <a:srgbClr val="FF0000"/>
                </a:solidFill>
              </a:rPr>
              <a:t>Believe, achieve and grow together in Christ.</a:t>
            </a:r>
          </a:p>
          <a:p>
            <a:pPr marL="0" indent="0" algn="ctr">
              <a:buNone/>
            </a:pPr>
            <a:endParaRPr lang="en-GB" sz="2600" dirty="0"/>
          </a:p>
          <a:p>
            <a:pPr marL="0" indent="0" algn="ctr">
              <a:buNone/>
            </a:pPr>
            <a:r>
              <a:rPr lang="en-GB" sz="2600" dirty="0"/>
              <a:t>Our school is a safe, nurturing and caring family, where children and adults thrive together within the love of God. We value every person and their unique and individual needs. At Sutton Oak, we celebrate the differences in our community and support all to develop resilience, compassion and self-worth. We aspire for everyone to be the best that God intended them to be.</a:t>
            </a:r>
          </a:p>
          <a:p>
            <a:pPr marL="0" indent="0" algn="ctr">
              <a:buNone/>
            </a:pPr>
            <a:endParaRPr lang="en-GB" dirty="0"/>
          </a:p>
        </p:txBody>
      </p:sp>
    </p:spTree>
    <p:extLst>
      <p:ext uri="{BB962C8B-B14F-4D97-AF65-F5344CB8AC3E}">
        <p14:creationId xmlns:p14="http://schemas.microsoft.com/office/powerpoint/2010/main" val="2519549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Sensory Diets </a:t>
            </a:r>
            <a:r>
              <a:rPr lang="en-GB" dirty="0"/>
              <a:t>	</a:t>
            </a:r>
          </a:p>
        </p:txBody>
      </p:sp>
      <p:sp>
        <p:nvSpPr>
          <p:cNvPr id="4" name="Content Placeholder 3"/>
          <p:cNvSpPr>
            <a:spLocks noGrp="1"/>
          </p:cNvSpPr>
          <p:nvPr>
            <p:ph sz="half" idx="2"/>
          </p:nvPr>
        </p:nvSpPr>
        <p:spPr>
          <a:xfrm>
            <a:off x="457200" y="1196752"/>
            <a:ext cx="8229600" cy="4929411"/>
          </a:xfrm>
        </p:spPr>
        <p:txBody>
          <a:bodyPr/>
          <a:lstStyle/>
          <a:p>
            <a:pPr marL="0" indent="0">
              <a:buNone/>
            </a:pPr>
            <a:r>
              <a:rPr lang="en-GB" dirty="0"/>
              <a:t>We have a number of children who require additional support with emotional and sensory regulation. </a:t>
            </a:r>
          </a:p>
          <a:p>
            <a:r>
              <a:rPr lang="en-GB" dirty="0"/>
              <a:t>Staff in Reception have received recent sensory diet training and are experienced in meeting these additional needs.</a:t>
            </a:r>
          </a:p>
          <a:p>
            <a:r>
              <a:rPr lang="en-GB" dirty="0"/>
              <a:t>In Reception we have access to a Sensory room and a daily sensory diet. </a:t>
            </a:r>
          </a:p>
          <a:p>
            <a:r>
              <a:rPr lang="en-GB" dirty="0"/>
              <a:t>Children already receiving a sensory diet will continue this from September. </a:t>
            </a:r>
          </a:p>
          <a:p>
            <a:r>
              <a:rPr lang="en-GB" dirty="0"/>
              <a:t>If you are concerned about sensory needs we will work together with you to complete the seedlings programme in the Autumn term. </a:t>
            </a:r>
          </a:p>
        </p:txBody>
      </p:sp>
    </p:spTree>
    <p:extLst>
      <p:ext uri="{BB962C8B-B14F-4D97-AF65-F5344CB8AC3E}">
        <p14:creationId xmlns:p14="http://schemas.microsoft.com/office/powerpoint/2010/main" val="2489531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Working together</a:t>
            </a:r>
          </a:p>
        </p:txBody>
      </p:sp>
      <p:sp>
        <p:nvSpPr>
          <p:cNvPr id="3" name="Content Placeholder 2"/>
          <p:cNvSpPr>
            <a:spLocks noGrp="1"/>
          </p:cNvSpPr>
          <p:nvPr>
            <p:ph idx="1"/>
          </p:nvPr>
        </p:nvSpPr>
        <p:spPr/>
        <p:txBody>
          <a:bodyPr>
            <a:normAutofit lnSpcReduction="10000"/>
          </a:bodyPr>
          <a:lstStyle/>
          <a:p>
            <a:r>
              <a:rPr lang="en-GB" sz="3600" dirty="0"/>
              <a:t>Seesaw </a:t>
            </a:r>
          </a:p>
          <a:p>
            <a:endParaRPr lang="en-GB" sz="3600" dirty="0"/>
          </a:p>
          <a:p>
            <a:r>
              <a:rPr lang="en-GB" sz="3600" dirty="0"/>
              <a:t>Stay and Plays </a:t>
            </a:r>
          </a:p>
          <a:p>
            <a:endParaRPr lang="en-GB" sz="3600" dirty="0"/>
          </a:p>
          <a:p>
            <a:r>
              <a:rPr lang="en-GB" sz="3600" dirty="0"/>
              <a:t>2 x Parents’ Evenings </a:t>
            </a:r>
          </a:p>
          <a:p>
            <a:endParaRPr lang="en-GB" sz="3600" dirty="0"/>
          </a:p>
          <a:p>
            <a:r>
              <a:rPr lang="en-GB" sz="3600" dirty="0"/>
              <a:t>Homework </a:t>
            </a:r>
          </a:p>
          <a:p>
            <a:pPr marL="0" indent="0">
              <a:buNone/>
            </a:pPr>
            <a:endParaRPr lang="en-GB" sz="3600" dirty="0"/>
          </a:p>
        </p:txBody>
      </p:sp>
    </p:spTree>
    <p:extLst>
      <p:ext uri="{BB962C8B-B14F-4D97-AF65-F5344CB8AC3E}">
        <p14:creationId xmlns:p14="http://schemas.microsoft.com/office/powerpoint/2010/main" val="462819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Home time</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GB" sz="2400" dirty="0"/>
              <a:t>School finishes at 3:10pm for Reception children. Children are to be collected from the Reception Gate. Members of the Reception team will always be at the gate to welcome the children and ensure all children leave safely.</a:t>
            </a:r>
            <a:r>
              <a:rPr lang="en-GB" sz="2400" dirty="0">
                <a:ea typeface="+mn-lt"/>
                <a:cs typeface="+mn-lt"/>
              </a:rPr>
              <a:t> </a:t>
            </a:r>
          </a:p>
          <a:p>
            <a:pPr marL="0" indent="0">
              <a:buNone/>
            </a:pPr>
            <a:endParaRPr lang="en-GB" sz="2400" dirty="0">
              <a:ea typeface="+mn-lt"/>
              <a:cs typeface="+mn-lt"/>
            </a:endParaRPr>
          </a:p>
          <a:p>
            <a:pPr marL="0" indent="0">
              <a:buNone/>
            </a:pPr>
            <a:r>
              <a:rPr lang="en-GB" sz="2400" dirty="0">
                <a:ea typeface="+mn-lt"/>
                <a:cs typeface="+mn-lt"/>
              </a:rPr>
              <a:t>We have an open door policy and you are always welcome to discuss any issues with us before or after school but ask you are patient and wait until we have dismissed all the children safety before giving you dedicated time to discuss issues. </a:t>
            </a:r>
          </a:p>
          <a:p>
            <a:pPr marL="0" indent="0">
              <a:buNone/>
            </a:pPr>
            <a:endParaRPr lang="en-GB" sz="2800" dirty="0">
              <a:ea typeface="+mn-lt"/>
              <a:cs typeface="+mn-lt"/>
            </a:endParaRPr>
          </a:p>
        </p:txBody>
      </p:sp>
    </p:spTree>
    <p:extLst>
      <p:ext uri="{BB962C8B-B14F-4D97-AF65-F5344CB8AC3E}">
        <p14:creationId xmlns:p14="http://schemas.microsoft.com/office/powerpoint/2010/main" val="198994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4525963"/>
          </a:xfrm>
        </p:spPr>
        <p:txBody>
          <a:bodyPr vert="horz" lIns="91440" tIns="45720" rIns="91440" bIns="45720" rtlCol="0" anchor="t">
            <a:normAutofit/>
          </a:bodyPr>
          <a:lstStyle/>
          <a:p>
            <a:pPr marL="0" indent="0" algn="ctr">
              <a:buNone/>
            </a:pPr>
            <a:r>
              <a:rPr lang="en-GB" dirty="0"/>
              <a:t>If you have any problems please make an appointment to speak to your child's class teacher or if appropriate our SENCO Mrs McGovern via the school office. </a:t>
            </a:r>
          </a:p>
          <a:p>
            <a:pPr marL="0" indent="0">
              <a:buNone/>
            </a:pPr>
            <a:endParaRPr lang="en-GB" dirty="0"/>
          </a:p>
          <a:p>
            <a:pPr marL="0" indent="0" algn="ctr">
              <a:buNone/>
            </a:pPr>
            <a:r>
              <a:rPr lang="en-GB" dirty="0"/>
              <a:t>Visit our website </a:t>
            </a:r>
            <a:r>
              <a:rPr lang="en-GB" dirty="0">
                <a:hlinkClick r:id="rId2"/>
              </a:rPr>
              <a:t>www.suttonoak.co.uk</a:t>
            </a:r>
            <a:r>
              <a:rPr lang="en-GB" dirty="0"/>
              <a:t> for all the latest news and events. </a:t>
            </a:r>
          </a:p>
        </p:txBody>
      </p:sp>
    </p:spTree>
    <p:extLst>
      <p:ext uri="{BB962C8B-B14F-4D97-AF65-F5344CB8AC3E}">
        <p14:creationId xmlns:p14="http://schemas.microsoft.com/office/powerpoint/2010/main" val="41616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Reception</a:t>
            </a:r>
          </a:p>
        </p:txBody>
      </p:sp>
      <p:sp>
        <p:nvSpPr>
          <p:cNvPr id="3" name="Content Placeholder 2"/>
          <p:cNvSpPr>
            <a:spLocks noGrp="1"/>
          </p:cNvSpPr>
          <p:nvPr>
            <p:ph idx="1"/>
          </p:nvPr>
        </p:nvSpPr>
        <p:spPr>
          <a:xfrm>
            <a:off x="457200" y="1268760"/>
            <a:ext cx="8229600" cy="4857403"/>
          </a:xfrm>
        </p:spPr>
        <p:txBody>
          <a:bodyPr>
            <a:normAutofit fontScale="40000" lnSpcReduction="20000"/>
          </a:bodyPr>
          <a:lstStyle/>
          <a:p>
            <a:pPr marL="0" indent="0" algn="ctr">
              <a:buNone/>
            </a:pPr>
            <a:endParaRPr lang="en-GB" sz="3400" dirty="0">
              <a:latin typeface="+mj-lt"/>
            </a:endParaRPr>
          </a:p>
          <a:p>
            <a:r>
              <a:rPr lang="en-GB" sz="3400" dirty="0"/>
              <a:t>At Sutton Oak Church of England Primary School it is our intent that children who enter our EYFS begin their lifelong journey by developing physically, verbally, cognitively and emotionally whilst also embedding a positive attitude to school, respect for others and a love of learning.</a:t>
            </a:r>
          </a:p>
          <a:p>
            <a:endParaRPr lang="en-GB" sz="3400" dirty="0"/>
          </a:p>
          <a:p>
            <a:r>
              <a:rPr lang="en-GB" sz="3400" dirty="0"/>
              <a:t>Our EYFS curriculum is designed to encourage our children to become independent, inquisitive and happy learners. Every child is recognised as a unique individual, and we acknowledge and promote children’s interests to provide them with the opportunities to follow their imagination and creativity. We celebrate the differences in our school community and always strive to promote a love for learning for all. We teach our children how to listen, speak and meet the high expectations for behaviour by working together and being kind. </a:t>
            </a:r>
          </a:p>
          <a:p>
            <a:endParaRPr lang="en-GB" sz="3400" dirty="0"/>
          </a:p>
          <a:p>
            <a:r>
              <a:rPr lang="en-GB" sz="3400" dirty="0"/>
              <a:t>In Reception, we invest time and energy into helping pupils set and reflect on their own goals by aiming high and developing a love of reading, writing and number. We value imagination and creativity and seek to create a sense of enjoyment and fascination in learning through a vibrant continuous indoor and outdoor provision alongside additional visits and trips.</a:t>
            </a:r>
          </a:p>
          <a:p>
            <a:endParaRPr lang="en-GB" sz="3400" dirty="0"/>
          </a:p>
          <a:p>
            <a:r>
              <a:rPr lang="en-GB" sz="3400" dirty="0"/>
              <a:t>We aim to prepare our children to achieve the Early Learning Goals at the end of the foundation stage. We ensure all children have made good or better progress from their individual starting points. Our ultimate aim is prepare our children with the knowledge and skills needed for the next stage of their learning journey in KS1. This is so important as we know that what our children learn in these first few years of life will stay with them forever and children’s early education is the best investment we can make in ensuring their future success.</a:t>
            </a:r>
          </a:p>
          <a:p>
            <a:pPr marL="0" indent="0" algn="ctr">
              <a:buNone/>
            </a:pPr>
            <a:endParaRPr lang="en-GB" sz="1000" dirty="0">
              <a:latin typeface="+mj-lt"/>
            </a:endParaRPr>
          </a:p>
        </p:txBody>
      </p:sp>
    </p:spTree>
    <p:extLst>
      <p:ext uri="{BB962C8B-B14F-4D97-AF65-F5344CB8AC3E}">
        <p14:creationId xmlns:p14="http://schemas.microsoft.com/office/powerpoint/2010/main" val="331715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a:t>Reception Class Teachers</a:t>
            </a: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5400000">
            <a:off x="791581" y="2789929"/>
            <a:ext cx="2376263" cy="1782197"/>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5400000">
            <a:off x="3476654" y="2795844"/>
            <a:ext cx="2383946" cy="1787959"/>
          </a:xfrm>
        </p:spPr>
      </p:pic>
      <p:sp>
        <p:nvSpPr>
          <p:cNvPr id="8" name="TextBox 7"/>
          <p:cNvSpPr txBox="1"/>
          <p:nvPr/>
        </p:nvSpPr>
        <p:spPr>
          <a:xfrm>
            <a:off x="539553" y="1412776"/>
            <a:ext cx="2880320" cy="954107"/>
          </a:xfrm>
          <a:prstGeom prst="rect">
            <a:avLst/>
          </a:prstGeom>
          <a:noFill/>
        </p:spPr>
        <p:txBody>
          <a:bodyPr wrap="square" rtlCol="0">
            <a:spAutoFit/>
          </a:bodyPr>
          <a:lstStyle/>
          <a:p>
            <a:pPr algn="ctr"/>
            <a:r>
              <a:rPr lang="en-GB" sz="2800" dirty="0"/>
              <a:t>RLD - Mrs Devereux</a:t>
            </a:r>
          </a:p>
        </p:txBody>
      </p:sp>
      <p:sp>
        <p:nvSpPr>
          <p:cNvPr id="9" name="TextBox 8"/>
          <p:cNvSpPr txBox="1"/>
          <p:nvPr/>
        </p:nvSpPr>
        <p:spPr>
          <a:xfrm>
            <a:off x="3156460" y="1381742"/>
            <a:ext cx="3024336" cy="1015663"/>
          </a:xfrm>
          <a:prstGeom prst="rect">
            <a:avLst/>
          </a:prstGeom>
          <a:noFill/>
        </p:spPr>
        <p:txBody>
          <a:bodyPr wrap="square" rtlCol="0">
            <a:spAutoFit/>
          </a:bodyPr>
          <a:lstStyle/>
          <a:p>
            <a:pPr algn="ctr"/>
            <a:r>
              <a:rPr lang="en-GB" sz="3200" dirty="0"/>
              <a:t>RKB -Miss </a:t>
            </a:r>
            <a:r>
              <a:rPr lang="en-GB" sz="2800" dirty="0"/>
              <a:t>Kilgallon</a:t>
            </a:r>
          </a:p>
        </p:txBody>
      </p:sp>
      <p:pic>
        <p:nvPicPr>
          <p:cNvPr id="3" name="Picture 2"/>
          <p:cNvPicPr>
            <a:picLocks noChangeAspect="1"/>
          </p:cNvPicPr>
          <p:nvPr/>
        </p:nvPicPr>
        <p:blipFill>
          <a:blip r:embed="rId4"/>
          <a:stretch>
            <a:fillRect/>
          </a:stretch>
        </p:blipFill>
        <p:spPr>
          <a:xfrm>
            <a:off x="6577941" y="2492896"/>
            <a:ext cx="1810483" cy="2413977"/>
          </a:xfrm>
          <a:prstGeom prst="rect">
            <a:avLst/>
          </a:prstGeom>
        </p:spPr>
      </p:pic>
      <p:sp>
        <p:nvSpPr>
          <p:cNvPr id="5" name="TextBox 4"/>
          <p:cNvSpPr txBox="1"/>
          <p:nvPr/>
        </p:nvSpPr>
        <p:spPr>
          <a:xfrm>
            <a:off x="6423413" y="1412776"/>
            <a:ext cx="1965011" cy="954107"/>
          </a:xfrm>
          <a:prstGeom prst="rect">
            <a:avLst/>
          </a:prstGeom>
          <a:noFill/>
        </p:spPr>
        <p:txBody>
          <a:bodyPr wrap="square" rtlCol="0">
            <a:spAutoFit/>
          </a:bodyPr>
          <a:lstStyle/>
          <a:p>
            <a:pPr algn="ctr"/>
            <a:r>
              <a:rPr lang="en-GB" sz="2800" dirty="0"/>
              <a:t>RKB -Mrs Barton</a:t>
            </a:r>
          </a:p>
        </p:txBody>
      </p:sp>
    </p:spTree>
    <p:extLst>
      <p:ext uri="{BB962C8B-B14F-4D97-AF65-F5344CB8AC3E}">
        <p14:creationId xmlns:p14="http://schemas.microsoft.com/office/powerpoint/2010/main" val="3642384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Transition	</a:t>
            </a:r>
          </a:p>
        </p:txBody>
      </p:sp>
      <p:sp>
        <p:nvSpPr>
          <p:cNvPr id="3" name="Content Placeholder 2"/>
          <p:cNvSpPr>
            <a:spLocks noGrp="1"/>
          </p:cNvSpPr>
          <p:nvPr>
            <p:ph idx="1"/>
          </p:nvPr>
        </p:nvSpPr>
        <p:spPr/>
        <p:txBody>
          <a:bodyPr>
            <a:normAutofit/>
          </a:bodyPr>
          <a:lstStyle/>
          <a:p>
            <a:r>
              <a:rPr lang="en-GB" sz="2200" dirty="0"/>
              <a:t>Transition will begin with calls, chats, visits in your child’s current Nursery setting. </a:t>
            </a:r>
          </a:p>
          <a:p>
            <a:pPr marL="0" indent="0">
              <a:buNone/>
            </a:pPr>
            <a:endParaRPr lang="en-GB" sz="2200" dirty="0"/>
          </a:p>
          <a:p>
            <a:r>
              <a:rPr lang="en-GB" sz="2200" dirty="0"/>
              <a:t>During the Summer term we will hold transition visits for your children to have a ‘Stay and Play’ in their new classrooms. If your child already attends our School Nursery these will be within their normal Nursery sessions. If they currently attend a different provision your letter will state a visit date. If you cannot make this date please speak to one of our team. </a:t>
            </a:r>
          </a:p>
          <a:p>
            <a:endParaRPr lang="en-GB" sz="2200" dirty="0"/>
          </a:p>
        </p:txBody>
      </p:sp>
    </p:spTree>
    <p:extLst>
      <p:ext uri="{BB962C8B-B14F-4D97-AF65-F5344CB8AC3E}">
        <p14:creationId xmlns:p14="http://schemas.microsoft.com/office/powerpoint/2010/main" val="2689021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Starting in September</a:t>
            </a:r>
          </a:p>
        </p:txBody>
      </p:sp>
      <p:sp>
        <p:nvSpPr>
          <p:cNvPr id="3" name="Content Placeholder 2"/>
          <p:cNvSpPr>
            <a:spLocks noGrp="1"/>
          </p:cNvSpPr>
          <p:nvPr>
            <p:ph idx="1"/>
          </p:nvPr>
        </p:nvSpPr>
        <p:spPr/>
        <p:txBody>
          <a:bodyPr>
            <a:normAutofit fontScale="92500"/>
          </a:bodyPr>
          <a:lstStyle/>
          <a:p>
            <a:pPr lvl="0"/>
            <a:r>
              <a:rPr lang="en-GB" sz="2200" dirty="0">
                <a:solidFill>
                  <a:prstClr val="black"/>
                </a:solidFill>
              </a:rPr>
              <a:t>The children will have a ‘staggered’ start in September. They will start school over the first few days in September between the 6</a:t>
            </a:r>
            <a:r>
              <a:rPr lang="en-GB" sz="2200" baseline="30000" dirty="0">
                <a:solidFill>
                  <a:prstClr val="black"/>
                </a:solidFill>
              </a:rPr>
              <a:t>th</a:t>
            </a:r>
            <a:r>
              <a:rPr lang="en-GB" sz="2200" dirty="0">
                <a:solidFill>
                  <a:prstClr val="black"/>
                </a:solidFill>
              </a:rPr>
              <a:t> and the 9</a:t>
            </a:r>
            <a:r>
              <a:rPr lang="en-GB" sz="2200" baseline="30000" dirty="0">
                <a:solidFill>
                  <a:prstClr val="black"/>
                </a:solidFill>
              </a:rPr>
              <a:t>th</a:t>
            </a:r>
            <a:r>
              <a:rPr lang="en-GB" sz="2200" dirty="0">
                <a:solidFill>
                  <a:prstClr val="black"/>
                </a:solidFill>
              </a:rPr>
              <a:t> of September. This allows the staff to spend quality time with individual children to help them settle into their new environment. </a:t>
            </a:r>
          </a:p>
          <a:p>
            <a:pPr lvl="0"/>
            <a:r>
              <a:rPr lang="en-GB" sz="2200" dirty="0">
                <a:solidFill>
                  <a:prstClr val="black"/>
                </a:solidFill>
              </a:rPr>
              <a:t>The children will begin their first two weeks by attending until 12.45pm. They will stay for lunch and be collected at the Reception Class entrance. </a:t>
            </a:r>
          </a:p>
          <a:p>
            <a:pPr lvl="0"/>
            <a:r>
              <a:rPr lang="en-GB" sz="2200" dirty="0">
                <a:solidFill>
                  <a:prstClr val="black"/>
                </a:solidFill>
              </a:rPr>
              <a:t>Most children will start full time from Monday 18</a:t>
            </a:r>
            <a:r>
              <a:rPr lang="en-GB" sz="2200" baseline="30000" dirty="0">
                <a:solidFill>
                  <a:prstClr val="black"/>
                </a:solidFill>
              </a:rPr>
              <a:t>th</a:t>
            </a:r>
            <a:r>
              <a:rPr lang="en-GB" sz="2200" dirty="0">
                <a:solidFill>
                  <a:prstClr val="black"/>
                </a:solidFill>
              </a:rPr>
              <a:t> September. </a:t>
            </a:r>
          </a:p>
          <a:p>
            <a:pPr lvl="0"/>
            <a:r>
              <a:rPr lang="en-GB" sz="2200" dirty="0">
                <a:solidFill>
                  <a:prstClr val="black"/>
                </a:solidFill>
              </a:rPr>
              <a:t>Some children will require a personalised transition plan that will take longer and cater to their individual needs. If you feel your child would benefit from this please speak to a member of the Reception team.</a:t>
            </a:r>
          </a:p>
          <a:p>
            <a:pPr lvl="0"/>
            <a:r>
              <a:rPr lang="en-GB" sz="2200" dirty="0">
                <a:solidFill>
                  <a:prstClr val="black"/>
                </a:solidFill>
              </a:rPr>
              <a:t>Please see your child’s individual welcome pack for their individual start and visit dates. </a:t>
            </a:r>
          </a:p>
          <a:p>
            <a:endParaRPr lang="en-GB" dirty="0"/>
          </a:p>
        </p:txBody>
      </p:sp>
    </p:spTree>
    <p:extLst>
      <p:ext uri="{BB962C8B-B14F-4D97-AF65-F5344CB8AC3E}">
        <p14:creationId xmlns:p14="http://schemas.microsoft.com/office/powerpoint/2010/main" val="311178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Starting our school day</a:t>
            </a:r>
          </a:p>
        </p:txBody>
      </p:sp>
      <p:sp>
        <p:nvSpPr>
          <p:cNvPr id="3" name="Content Placeholder 2"/>
          <p:cNvSpPr>
            <a:spLocks noGrp="1"/>
          </p:cNvSpPr>
          <p:nvPr>
            <p:ph idx="1"/>
          </p:nvPr>
        </p:nvSpPr>
        <p:spPr/>
        <p:txBody>
          <a:bodyPr vert="horz" lIns="91440" tIns="45720" rIns="91440" bIns="45720" rtlCol="0" anchor="t">
            <a:normAutofit lnSpcReduction="10000"/>
          </a:bodyPr>
          <a:lstStyle/>
          <a:p>
            <a:pPr marL="0" indent="0" algn="ctr">
              <a:buNone/>
            </a:pPr>
            <a:r>
              <a:rPr lang="en-GB" dirty="0"/>
              <a:t>Reception children start at 8.45am. Your child enters school through the Green Reception Gate near the KS1 entrance. </a:t>
            </a:r>
          </a:p>
          <a:p>
            <a:pPr marL="0" indent="0" algn="ctr">
              <a:buNone/>
            </a:pPr>
            <a:endParaRPr lang="en-GB" dirty="0"/>
          </a:p>
          <a:p>
            <a:pPr marL="0" indent="0" algn="ctr">
              <a:buNone/>
            </a:pPr>
            <a:r>
              <a:rPr lang="en-GB" dirty="0"/>
              <a:t>We aim for </a:t>
            </a:r>
            <a:r>
              <a:rPr lang="en-GB" b="1" dirty="0">
                <a:solidFill>
                  <a:srgbClr val="00B050"/>
                </a:solidFill>
              </a:rPr>
              <a:t>96% </a:t>
            </a:r>
            <a:r>
              <a:rPr lang="en-GB" b="1" dirty="0"/>
              <a:t>attendance! </a:t>
            </a:r>
          </a:p>
          <a:p>
            <a:pPr marL="0" indent="0" algn="ctr">
              <a:buNone/>
            </a:pPr>
            <a:endParaRPr lang="en-GB" b="1" dirty="0"/>
          </a:p>
          <a:p>
            <a:pPr marL="0" indent="0" algn="ctr">
              <a:buNone/>
            </a:pPr>
            <a:r>
              <a:rPr lang="en-GB" sz="2400" dirty="0"/>
              <a:t>If your child is unwell please contact the school on </a:t>
            </a:r>
            <a:r>
              <a:rPr lang="en-GB" sz="2400" dirty="0">
                <a:solidFill>
                  <a:srgbClr val="C00000"/>
                </a:solidFill>
              </a:rPr>
              <a:t>01744 678690 </a:t>
            </a:r>
            <a:r>
              <a:rPr lang="en-GB" sz="2400" dirty="0"/>
              <a:t>on the first day of absence </a:t>
            </a:r>
            <a:r>
              <a:rPr lang="en-GB" sz="2400" b="1" dirty="0"/>
              <a:t>before 9am. </a:t>
            </a:r>
            <a:r>
              <a:rPr lang="en-GB" sz="2400" dirty="0"/>
              <a:t>You can also report your child’s absence on our school website, </a:t>
            </a:r>
            <a:r>
              <a:rPr lang="en-GB" sz="2400" dirty="0">
                <a:solidFill>
                  <a:srgbClr val="C00000"/>
                </a:solidFill>
                <a:hlinkClick r:id="rId2"/>
              </a:rPr>
              <a:t>www.suttonoak.co.uk</a:t>
            </a:r>
            <a:r>
              <a:rPr lang="en-GB" sz="2400" dirty="0">
                <a:solidFill>
                  <a:srgbClr val="C00000"/>
                </a:solidFill>
              </a:rPr>
              <a:t> or via email </a:t>
            </a:r>
            <a:r>
              <a:rPr lang="en-GB" sz="2400" dirty="0">
                <a:solidFill>
                  <a:srgbClr val="C00000"/>
                </a:solidFill>
                <a:hlinkClick r:id="rId3"/>
              </a:rPr>
              <a:t>suttonoak@sthelens.org.uk</a:t>
            </a:r>
            <a:endParaRPr lang="en-GB" sz="2400" dirty="0">
              <a:solidFill>
                <a:srgbClr val="C00000"/>
              </a:solidFill>
            </a:endParaRPr>
          </a:p>
          <a:p>
            <a:pPr marL="0" indent="0" algn="ctr">
              <a:buNone/>
            </a:pPr>
            <a:endParaRPr lang="en-GB" sz="2400" b="1" dirty="0">
              <a:solidFill>
                <a:srgbClr val="C00000"/>
              </a:solidFill>
            </a:endParaRPr>
          </a:p>
        </p:txBody>
      </p:sp>
    </p:spTree>
    <p:extLst>
      <p:ext uri="{BB962C8B-B14F-4D97-AF65-F5344CB8AC3E}">
        <p14:creationId xmlns:p14="http://schemas.microsoft.com/office/powerpoint/2010/main" val="1688011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School Uniform</a:t>
            </a:r>
          </a:p>
        </p:txBody>
      </p:sp>
      <p:sp>
        <p:nvSpPr>
          <p:cNvPr id="3" name="Content Placeholder 2"/>
          <p:cNvSpPr>
            <a:spLocks noGrp="1"/>
          </p:cNvSpPr>
          <p:nvPr>
            <p:ph idx="1"/>
          </p:nvPr>
        </p:nvSpPr>
        <p:spPr>
          <a:xfrm>
            <a:off x="457200" y="1124744"/>
            <a:ext cx="8229600" cy="5001419"/>
          </a:xfrm>
        </p:spPr>
        <p:txBody>
          <a:bodyPr>
            <a:normAutofit/>
          </a:bodyPr>
          <a:lstStyle/>
          <a:p>
            <a:pPr marL="0" indent="0">
              <a:buNone/>
            </a:pPr>
            <a:r>
              <a:rPr lang="en-GB" sz="2800" dirty="0"/>
              <a:t>It is expected that your child comes to school every day wearing the correct uniform. Please label ALL items with permanent marker (biro will wash out!)</a:t>
            </a:r>
          </a:p>
        </p:txBody>
      </p:sp>
      <p:sp>
        <p:nvSpPr>
          <p:cNvPr id="7" name="Rounded Rectangle 6"/>
          <p:cNvSpPr/>
          <p:nvPr/>
        </p:nvSpPr>
        <p:spPr>
          <a:xfrm>
            <a:off x="179512" y="2746550"/>
            <a:ext cx="3528392" cy="33123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8" name="Rounded Rectangle 7"/>
          <p:cNvSpPr/>
          <p:nvPr/>
        </p:nvSpPr>
        <p:spPr>
          <a:xfrm>
            <a:off x="3779912" y="2708920"/>
            <a:ext cx="3528392" cy="331236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9" name="Rectangle 8"/>
          <p:cNvSpPr/>
          <p:nvPr/>
        </p:nvSpPr>
        <p:spPr>
          <a:xfrm>
            <a:off x="7452320" y="2784180"/>
            <a:ext cx="1584176" cy="3237108"/>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12" name="TextBox 11"/>
          <p:cNvSpPr txBox="1"/>
          <p:nvPr/>
        </p:nvSpPr>
        <p:spPr>
          <a:xfrm>
            <a:off x="323528" y="2852936"/>
            <a:ext cx="3096344" cy="400110"/>
          </a:xfrm>
          <a:prstGeom prst="rect">
            <a:avLst/>
          </a:prstGeom>
          <a:noFill/>
        </p:spPr>
        <p:txBody>
          <a:bodyPr wrap="square" rtlCol="0">
            <a:spAutoFit/>
          </a:bodyPr>
          <a:lstStyle/>
          <a:p>
            <a:pPr algn="ctr"/>
            <a:r>
              <a:rPr lang="en-GB" sz="2000" b="1" dirty="0"/>
              <a:t>Boys</a:t>
            </a:r>
          </a:p>
        </p:txBody>
      </p:sp>
      <p:sp>
        <p:nvSpPr>
          <p:cNvPr id="13" name="TextBox 12"/>
          <p:cNvSpPr txBox="1"/>
          <p:nvPr/>
        </p:nvSpPr>
        <p:spPr>
          <a:xfrm>
            <a:off x="3995936" y="2852936"/>
            <a:ext cx="3096344" cy="400110"/>
          </a:xfrm>
          <a:prstGeom prst="rect">
            <a:avLst/>
          </a:prstGeom>
          <a:noFill/>
        </p:spPr>
        <p:txBody>
          <a:bodyPr wrap="square" rtlCol="0">
            <a:spAutoFit/>
          </a:bodyPr>
          <a:lstStyle/>
          <a:p>
            <a:pPr algn="ctr"/>
            <a:r>
              <a:rPr lang="en-GB" sz="2000" b="1" dirty="0"/>
              <a:t>Girls</a:t>
            </a:r>
          </a:p>
        </p:txBody>
      </p:sp>
      <p:sp>
        <p:nvSpPr>
          <p:cNvPr id="14" name="TextBox 13"/>
          <p:cNvSpPr txBox="1"/>
          <p:nvPr/>
        </p:nvSpPr>
        <p:spPr>
          <a:xfrm>
            <a:off x="7452320" y="2852936"/>
            <a:ext cx="1584176" cy="400110"/>
          </a:xfrm>
          <a:prstGeom prst="rect">
            <a:avLst/>
          </a:prstGeom>
          <a:noFill/>
        </p:spPr>
        <p:txBody>
          <a:bodyPr wrap="square" rtlCol="0">
            <a:spAutoFit/>
          </a:bodyPr>
          <a:lstStyle/>
          <a:p>
            <a:pPr algn="ctr"/>
            <a:r>
              <a:rPr lang="en-GB" sz="2000" b="1" dirty="0"/>
              <a:t>P.E Kit</a:t>
            </a:r>
          </a:p>
        </p:txBody>
      </p:sp>
      <p:pic>
        <p:nvPicPr>
          <p:cNvPr id="1026" name="Picture 2" descr="Debenhams - Children's red V neck jumpe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426" b="95492" l="0" r="100000"/>
                    </a14:imgEffect>
                  </a14:imgLayer>
                </a14:imgProps>
              </a:ext>
              <a:ext uri="{28A0092B-C50C-407E-A947-70E740481C1C}">
                <a14:useLocalDpi xmlns:a14="http://schemas.microsoft.com/office/drawing/2010/main" val="0"/>
              </a:ext>
            </a:extLst>
          </a:blip>
          <a:srcRect/>
          <a:stretch>
            <a:fillRect/>
          </a:stretch>
        </p:blipFill>
        <p:spPr bwMode="auto">
          <a:xfrm>
            <a:off x="297148" y="3068960"/>
            <a:ext cx="1584175" cy="158417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32099" y="4149080"/>
            <a:ext cx="1800200" cy="1938992"/>
          </a:xfrm>
          <a:prstGeom prst="rect">
            <a:avLst/>
          </a:prstGeom>
          <a:noFill/>
        </p:spPr>
        <p:txBody>
          <a:bodyPr wrap="square" rtlCol="0">
            <a:spAutoFit/>
          </a:bodyPr>
          <a:lstStyle/>
          <a:p>
            <a:pPr marL="171450" indent="-171450">
              <a:buFont typeface="Arial" panose="020B0604020202020204" pitchFamily="34" charset="0"/>
              <a:buChar char="•"/>
            </a:pPr>
            <a:r>
              <a:rPr lang="en-GB" sz="1200" dirty="0"/>
              <a:t>Red jumper with or without school emblem</a:t>
            </a:r>
          </a:p>
          <a:p>
            <a:pPr marL="171450" indent="-171450">
              <a:buFont typeface="Arial" panose="020B0604020202020204" pitchFamily="34" charset="0"/>
              <a:buChar char="•"/>
            </a:pPr>
            <a:r>
              <a:rPr lang="en-GB" sz="1200" dirty="0"/>
              <a:t>White polo shirt with or without school emblem or white shirt with a red tie</a:t>
            </a:r>
          </a:p>
          <a:p>
            <a:pPr marL="171450" indent="-171450">
              <a:buFont typeface="Arial" panose="020B0604020202020204" pitchFamily="34" charset="0"/>
              <a:buChar char="•"/>
            </a:pPr>
            <a:r>
              <a:rPr lang="en-GB" sz="1200" dirty="0"/>
              <a:t>Grey trousers</a:t>
            </a:r>
          </a:p>
          <a:p>
            <a:pPr marL="171450" indent="-171450">
              <a:buFont typeface="Arial" panose="020B0604020202020204" pitchFamily="34" charset="0"/>
              <a:buChar char="•"/>
            </a:pPr>
            <a:r>
              <a:rPr lang="en-GB" sz="1200" dirty="0"/>
              <a:t>Sensible black school shoes</a:t>
            </a:r>
          </a:p>
        </p:txBody>
      </p:sp>
      <p:pic>
        <p:nvPicPr>
          <p:cNvPr id="1028" name="Picture 4" descr="Debenhams - Pack of two children's white slim fit school polo shirts"/>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738" b="95082" l="4098" r="93443"/>
                    </a14:imgEffect>
                  </a14:imgLayer>
                </a14:imgProps>
              </a:ext>
              <a:ext uri="{28A0092B-C50C-407E-A947-70E740481C1C}">
                <a14:useLocalDpi xmlns:a14="http://schemas.microsoft.com/office/drawing/2010/main" val="0"/>
              </a:ext>
            </a:extLst>
          </a:blip>
          <a:srcRect/>
          <a:stretch>
            <a:fillRect/>
          </a:stretch>
        </p:blipFill>
        <p:spPr bwMode="auto">
          <a:xfrm>
            <a:off x="2024066" y="2732437"/>
            <a:ext cx="1611830" cy="16118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ebenhams - Pack of two boys' grey flat front school trousers"/>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26362" y="4365104"/>
            <a:ext cx="1250516" cy="12505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ebenhams - Boys' black rip tape school shoes"/>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9836" b="96311" l="9836" r="97131"/>
                    </a14:imgEffect>
                  </a14:imgLayer>
                </a14:imgProps>
              </a:ext>
              <a:ext uri="{28A0092B-C50C-407E-A947-70E740481C1C}">
                <a14:useLocalDpi xmlns:a14="http://schemas.microsoft.com/office/drawing/2010/main" val="0"/>
              </a:ext>
            </a:extLst>
          </a:blip>
          <a:srcRect/>
          <a:stretch>
            <a:fillRect/>
          </a:stretch>
        </p:blipFill>
        <p:spPr bwMode="auto">
          <a:xfrm>
            <a:off x="529119" y="4869159"/>
            <a:ext cx="1259632" cy="125963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Debenhams - Pack of two children's white slim fit school polo shirts"/>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738" b="95082" l="4098" r="93443"/>
                    </a14:imgEffect>
                  </a14:imgLayer>
                </a14:imgProps>
              </a:ext>
              <a:ext uri="{28A0092B-C50C-407E-A947-70E740481C1C}">
                <a14:useLocalDpi xmlns:a14="http://schemas.microsoft.com/office/drawing/2010/main" val="0"/>
              </a:ext>
            </a:extLst>
          </a:blip>
          <a:srcRect/>
          <a:stretch>
            <a:fillRect/>
          </a:stretch>
        </p:blipFill>
        <p:spPr bwMode="auto">
          <a:xfrm>
            <a:off x="4760370" y="3068960"/>
            <a:ext cx="1611830" cy="161183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436096" y="3789040"/>
            <a:ext cx="1800200" cy="2308324"/>
          </a:xfrm>
          <a:prstGeom prst="rect">
            <a:avLst/>
          </a:prstGeom>
          <a:noFill/>
        </p:spPr>
        <p:txBody>
          <a:bodyPr wrap="square" rtlCol="0">
            <a:spAutoFit/>
          </a:bodyPr>
          <a:lstStyle/>
          <a:p>
            <a:pPr marL="171450" indent="-171450">
              <a:buFont typeface="Arial" panose="020B0604020202020204" pitchFamily="34" charset="0"/>
              <a:buChar char="•"/>
            </a:pPr>
            <a:r>
              <a:rPr lang="en-GB" sz="1200" dirty="0"/>
              <a:t>Red cardigan or jumper with or without school emblem</a:t>
            </a:r>
          </a:p>
          <a:p>
            <a:pPr marL="171450" indent="-171450">
              <a:buFont typeface="Arial" panose="020B0604020202020204" pitchFamily="34" charset="0"/>
              <a:buChar char="•"/>
            </a:pPr>
            <a:r>
              <a:rPr lang="en-GB" sz="1200" dirty="0"/>
              <a:t>White polo shirt with or without school emblem or white shirt with a red tie</a:t>
            </a:r>
          </a:p>
          <a:p>
            <a:pPr marL="171450" indent="-171450">
              <a:buFont typeface="Arial" panose="020B0604020202020204" pitchFamily="34" charset="0"/>
              <a:buChar char="•"/>
            </a:pPr>
            <a:r>
              <a:rPr lang="en-GB" sz="1200" dirty="0"/>
              <a:t>Grey trousers or skirt</a:t>
            </a:r>
          </a:p>
          <a:p>
            <a:pPr marL="171450" indent="-171450">
              <a:buFont typeface="Arial" panose="020B0604020202020204" pitchFamily="34" charset="0"/>
              <a:buChar char="•"/>
            </a:pPr>
            <a:r>
              <a:rPr lang="en-GB" sz="1200" dirty="0"/>
              <a:t>White/grey socks or plain red/grey tights</a:t>
            </a:r>
          </a:p>
          <a:p>
            <a:pPr marL="171450" indent="-171450">
              <a:buFont typeface="Arial" panose="020B0604020202020204" pitchFamily="34" charset="0"/>
              <a:buChar char="•"/>
            </a:pPr>
            <a:r>
              <a:rPr lang="en-GB" sz="1200" dirty="0"/>
              <a:t>Sensible black school shoes</a:t>
            </a:r>
          </a:p>
        </p:txBody>
      </p:sp>
      <p:pic>
        <p:nvPicPr>
          <p:cNvPr id="1034" name="Picture 10" descr="Debenhams - Red V neck cardigan"/>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4508" b="95902" l="820" r="98770"/>
                    </a14:imgEffect>
                  </a14:imgLayer>
                </a14:imgProps>
              </a:ext>
              <a:ext uri="{28A0092B-C50C-407E-A947-70E740481C1C}">
                <a14:useLocalDpi xmlns:a14="http://schemas.microsoft.com/office/drawing/2010/main" val="0"/>
              </a:ext>
            </a:extLst>
          </a:blip>
          <a:srcRect/>
          <a:stretch>
            <a:fillRect/>
          </a:stretch>
        </p:blipFill>
        <p:spPr bwMode="auto">
          <a:xfrm>
            <a:off x="3995936" y="2924944"/>
            <a:ext cx="144016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ebenhams - Girls' pack of two grey kilt school skirts"/>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0" b="99180" l="1230" r="98361"/>
                    </a14:imgEffect>
                  </a14:imgLayer>
                </a14:imgProps>
              </a:ext>
              <a:ext uri="{28A0092B-C50C-407E-A947-70E740481C1C}">
                <a14:useLocalDpi xmlns:a14="http://schemas.microsoft.com/office/drawing/2010/main" val="0"/>
              </a:ext>
            </a:extLst>
          </a:blip>
          <a:srcRect/>
          <a:stretch>
            <a:fillRect/>
          </a:stretch>
        </p:blipFill>
        <p:spPr bwMode="auto">
          <a:xfrm>
            <a:off x="4091268" y="4088875"/>
            <a:ext cx="1421902" cy="142190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debenhams.scene7.com/is/image/Debenhams/233010207880?$V7PdpLarge$"/>
          <p:cNvPicPr>
            <a:picLocks noChangeAspect="1" noChangeArrowheads="1"/>
          </p:cNvPicPr>
          <p:nvPr/>
        </p:nvPicPr>
        <p:blipFill>
          <a:blip r:embed="rId14" cstate="print">
            <a:extLst>
              <a:ext uri="{BEBA8EAE-BF5A-486C-A8C5-ECC9F3942E4B}">
                <a14:imgProps xmlns:a14="http://schemas.microsoft.com/office/drawing/2010/main">
                  <a14:imgLayer r:embed="rId15">
                    <a14:imgEffect>
                      <a14:backgroundRemoval t="10000" b="94255" l="10000" r="92340"/>
                    </a14:imgEffect>
                  </a14:imgLayer>
                </a14:imgProps>
              </a:ext>
              <a:ext uri="{28A0092B-C50C-407E-A947-70E740481C1C}">
                <a14:useLocalDpi xmlns:a14="http://schemas.microsoft.com/office/drawing/2010/main" val="0"/>
              </a:ext>
            </a:extLst>
          </a:blip>
          <a:srcRect/>
          <a:stretch>
            <a:fillRect/>
          </a:stretch>
        </p:blipFill>
        <p:spPr bwMode="auto">
          <a:xfrm>
            <a:off x="3665829" y="4869159"/>
            <a:ext cx="1250516" cy="125051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ebenhams - Girl's black leather brogue detail school shoes"/>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9836" b="98361" l="9836" r="93033"/>
                    </a14:imgEffect>
                  </a14:imgLayer>
                </a14:imgProps>
              </a:ext>
              <a:ext uri="{28A0092B-C50C-407E-A947-70E740481C1C}">
                <a14:useLocalDpi xmlns:a14="http://schemas.microsoft.com/office/drawing/2010/main" val="0"/>
              </a:ext>
            </a:extLst>
          </a:blip>
          <a:srcRect/>
          <a:stretch>
            <a:fillRect/>
          </a:stretch>
        </p:blipFill>
        <p:spPr bwMode="auto">
          <a:xfrm>
            <a:off x="4427984" y="4761655"/>
            <a:ext cx="1259632" cy="1259633"/>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7477791" y="3288143"/>
            <a:ext cx="1666209" cy="2492990"/>
          </a:xfrm>
          <a:prstGeom prst="rect">
            <a:avLst/>
          </a:prstGeom>
          <a:noFill/>
        </p:spPr>
        <p:txBody>
          <a:bodyPr wrap="square" rtlCol="0">
            <a:spAutoFit/>
          </a:bodyPr>
          <a:lstStyle/>
          <a:p>
            <a:pPr marL="171450" indent="-171450">
              <a:buFont typeface="Arial" panose="020B0604020202020204" pitchFamily="34" charset="0"/>
              <a:buChar char="•"/>
            </a:pPr>
            <a:r>
              <a:rPr lang="en-GB" sz="1200" dirty="0"/>
              <a:t>White t shirt </a:t>
            </a:r>
          </a:p>
          <a:p>
            <a:pPr marL="171450" indent="-171450">
              <a:buFont typeface="Arial" panose="020B0604020202020204" pitchFamily="34" charset="0"/>
              <a:buChar char="•"/>
            </a:pPr>
            <a:r>
              <a:rPr lang="en-GB" sz="1200" dirty="0"/>
              <a:t>Grey or black tracksuit</a:t>
            </a:r>
          </a:p>
          <a:p>
            <a:pPr marL="171450" indent="-171450">
              <a:buFont typeface="Arial" panose="020B0604020202020204" pitchFamily="34" charset="0"/>
              <a:buChar char="•"/>
            </a:pPr>
            <a:r>
              <a:rPr lang="en-GB" sz="1200" dirty="0"/>
              <a:t>Dark coloured or</a:t>
            </a:r>
          </a:p>
          <a:p>
            <a:r>
              <a:rPr lang="en-GB" sz="1200" dirty="0"/>
              <a:t>white trainers</a:t>
            </a:r>
          </a:p>
          <a:p>
            <a:endParaRPr lang="en-GB" sz="1200" dirty="0"/>
          </a:p>
          <a:p>
            <a:r>
              <a:rPr lang="en-GB" sz="1200" dirty="0"/>
              <a:t>Your child should come to school in their PE kit on their PE day. You will find this out in September. </a:t>
            </a:r>
          </a:p>
          <a:p>
            <a:endParaRPr lang="en-GB" sz="1200" dirty="0"/>
          </a:p>
          <a:p>
            <a:endParaRPr lang="en-GB" sz="1200" dirty="0"/>
          </a:p>
        </p:txBody>
      </p:sp>
    </p:spTree>
    <p:extLst>
      <p:ext uri="{BB962C8B-B14F-4D97-AF65-F5344CB8AC3E}">
        <p14:creationId xmlns:p14="http://schemas.microsoft.com/office/powerpoint/2010/main" val="1200727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descr="https://ukc-powerpoint.officeapps.live.com/pods/GetClipboardImage.ashx?Id=18beb31e-dff4-46ca-92bb-5f9f1f3039eb&amp;DC=GUK5&amp;pkey=45b14cdd-db96-450e-b364-07e335b42594&amp;wdwaccluster=GUK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350"/>
            <a:ext cx="9144000" cy="6122813"/>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220072" y="1184870"/>
            <a:ext cx="864096" cy="50405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a:stretch>
            <a:fillRect/>
          </a:stretch>
        </p:blipFill>
        <p:spPr>
          <a:xfrm>
            <a:off x="2160240" y="1688926"/>
            <a:ext cx="890093" cy="530398"/>
          </a:xfrm>
          <a:prstGeom prst="rect">
            <a:avLst/>
          </a:prstGeom>
        </p:spPr>
      </p:pic>
      <p:pic>
        <p:nvPicPr>
          <p:cNvPr id="6" name="Picture 5"/>
          <p:cNvPicPr>
            <a:picLocks noChangeAspect="1"/>
          </p:cNvPicPr>
          <p:nvPr/>
        </p:nvPicPr>
        <p:blipFill>
          <a:blip r:embed="rId3"/>
          <a:stretch>
            <a:fillRect/>
          </a:stretch>
        </p:blipFill>
        <p:spPr>
          <a:xfrm>
            <a:off x="3563888" y="3789040"/>
            <a:ext cx="890093" cy="530398"/>
          </a:xfrm>
          <a:prstGeom prst="rect">
            <a:avLst/>
          </a:prstGeom>
        </p:spPr>
      </p:pic>
      <p:pic>
        <p:nvPicPr>
          <p:cNvPr id="7" name="Picture 6"/>
          <p:cNvPicPr>
            <a:picLocks noChangeAspect="1"/>
          </p:cNvPicPr>
          <p:nvPr/>
        </p:nvPicPr>
        <p:blipFill>
          <a:blip r:embed="rId3"/>
          <a:stretch>
            <a:fillRect/>
          </a:stretch>
        </p:blipFill>
        <p:spPr>
          <a:xfrm>
            <a:off x="6723990" y="1413043"/>
            <a:ext cx="890093" cy="530398"/>
          </a:xfrm>
          <a:prstGeom prst="rect">
            <a:avLst/>
          </a:prstGeom>
        </p:spPr>
      </p:pic>
      <p:sp>
        <p:nvSpPr>
          <p:cNvPr id="9" name="Oval 8"/>
          <p:cNvSpPr/>
          <p:nvPr/>
        </p:nvSpPr>
        <p:spPr>
          <a:xfrm>
            <a:off x="2722595" y="1301254"/>
            <a:ext cx="864096" cy="50405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173238" y="3668687"/>
            <a:ext cx="864096" cy="50405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613817" y="3750706"/>
            <a:ext cx="864096" cy="504056"/>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173606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320A774F779E4797D50ADCA91923AC" ma:contentTypeVersion="15" ma:contentTypeDescription="Create a new document." ma:contentTypeScope="" ma:versionID="42c5814d5e4cb3ae904c5ba336ba759d">
  <xsd:schema xmlns:xsd="http://www.w3.org/2001/XMLSchema" xmlns:xs="http://www.w3.org/2001/XMLSchema" xmlns:p="http://schemas.microsoft.com/office/2006/metadata/properties" xmlns:ns3="c3224820-b5a9-49ec-b746-527df3147fff" xmlns:ns4="319a4a22-299b-4d4e-95c3-6a18b19c7ba6" targetNamespace="http://schemas.microsoft.com/office/2006/metadata/properties" ma:root="true" ma:fieldsID="d9eddb63e6156cd84d27f31956f8f58f" ns3:_="" ns4:_="">
    <xsd:import namespace="c3224820-b5a9-49ec-b746-527df3147fff"/>
    <xsd:import namespace="319a4a22-299b-4d4e-95c3-6a18b19c7ba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224820-b5a9-49ec-b746-527df3147f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19a4a22-299b-4d4e-95c3-6a18b19c7ba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c3224820-b5a9-49ec-b746-527df3147fff" xsi:nil="true"/>
  </documentManagement>
</p:properties>
</file>

<file path=customXml/itemProps1.xml><?xml version="1.0" encoding="utf-8"?>
<ds:datastoreItem xmlns:ds="http://schemas.openxmlformats.org/officeDocument/2006/customXml" ds:itemID="{DB89C8CF-E349-4D8B-BB7B-F3E98FBE78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224820-b5a9-49ec-b746-527df3147fff"/>
    <ds:schemaRef ds:uri="319a4a22-299b-4d4e-95c3-6a18b19c7b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E91162-3EEB-45FF-A14A-70AC11B7297E}">
  <ds:schemaRefs>
    <ds:schemaRef ds:uri="http://schemas.microsoft.com/sharepoint/v3/contenttype/forms"/>
  </ds:schemaRefs>
</ds:datastoreItem>
</file>

<file path=customXml/itemProps3.xml><?xml version="1.0" encoding="utf-8"?>
<ds:datastoreItem xmlns:ds="http://schemas.openxmlformats.org/officeDocument/2006/customXml" ds:itemID="{2367794C-4F55-4C5B-A45A-F1E6F1545258}">
  <ds:schemaRefs>
    <ds:schemaRef ds:uri="http://purl.org/dc/elements/1.1/"/>
    <ds:schemaRef ds:uri="http://schemas.microsoft.com/office/2006/metadata/properties"/>
    <ds:schemaRef ds:uri="http://purl.org/dc/terms/"/>
    <ds:schemaRef ds:uri="http://schemas.openxmlformats.org/package/2006/metadata/core-properties"/>
    <ds:schemaRef ds:uri="c3224820-b5a9-49ec-b746-527df3147fff"/>
    <ds:schemaRef ds:uri="http://schemas.microsoft.com/office/2006/documentManagement/types"/>
    <ds:schemaRef ds:uri="http://schemas.microsoft.com/office/infopath/2007/PartnerControls"/>
    <ds:schemaRef ds:uri="319a4a22-299b-4d4e-95c3-6a18b19c7ba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588</TotalTime>
  <Words>2409</Words>
  <Application>Microsoft Office PowerPoint</Application>
  <PresentationFormat>On-screen Show (4:3)</PresentationFormat>
  <Paragraphs>144</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Aptos</vt:lpstr>
      <vt:lpstr>Aptos Display</vt:lpstr>
      <vt:lpstr>Arial</vt:lpstr>
      <vt:lpstr>Calibri</vt:lpstr>
      <vt:lpstr>Montserrat</vt:lpstr>
      <vt:lpstr>Symbol</vt:lpstr>
      <vt:lpstr>Office Theme</vt:lpstr>
      <vt:lpstr>Custom Design</vt:lpstr>
      <vt:lpstr>PowerPoint Presentation</vt:lpstr>
      <vt:lpstr>PowerPoint Presentation</vt:lpstr>
      <vt:lpstr>Reception</vt:lpstr>
      <vt:lpstr>Reception Class Teachers</vt:lpstr>
      <vt:lpstr>Transition </vt:lpstr>
      <vt:lpstr>Starting in September</vt:lpstr>
      <vt:lpstr>Starting our school day</vt:lpstr>
      <vt:lpstr>School Uniform</vt:lpstr>
      <vt:lpstr>PowerPoint Presentation</vt:lpstr>
      <vt:lpstr>PowerPoint Presentation</vt:lpstr>
      <vt:lpstr>Outdoor Play</vt:lpstr>
      <vt:lpstr>Prime Areas of Learning</vt:lpstr>
      <vt:lpstr>Specific Areas of Learning</vt:lpstr>
      <vt:lpstr>Reading  </vt:lpstr>
      <vt:lpstr>Snack</vt:lpstr>
      <vt:lpstr>Behaviour Policy</vt:lpstr>
      <vt:lpstr>School Rules</vt:lpstr>
      <vt:lpstr>Toileting  </vt:lpstr>
      <vt:lpstr>Sensory Diets</vt:lpstr>
      <vt:lpstr>Sensory Diets  </vt:lpstr>
      <vt:lpstr>Working together</vt:lpstr>
      <vt:lpstr>Home time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Woodward</dc:creator>
  <cp:lastModifiedBy>Lucy Devereux</cp:lastModifiedBy>
  <cp:revision>126</cp:revision>
  <cp:lastPrinted>2022-05-11T10:21:47Z</cp:lastPrinted>
  <dcterms:created xsi:type="dcterms:W3CDTF">2016-07-13T08:07:36Z</dcterms:created>
  <dcterms:modified xsi:type="dcterms:W3CDTF">2025-09-21T17:23:04Z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0x010100A6320A774F779E4797D50ADCA91923AC</vt:lpwstr>
  </property>
</Properties>
</file>