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1"/>
    <p:restoredTop sz="94184"/>
  </p:normalViewPr>
  <p:slideViewPr>
    <p:cSldViewPr snapToGrid="0" snapToObjects="1">
      <p:cViewPr varScale="1">
        <p:scale>
          <a:sx n="77" d="100"/>
          <a:sy n="77" d="100"/>
        </p:scale>
        <p:origin x="11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2605A-7B69-1D40-854B-49881F0E8552}"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11096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2605A-7B69-1D40-854B-49881F0E8552}"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59124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2605A-7B69-1D40-854B-49881F0E8552}"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61964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65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5877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408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2496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2767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6270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5719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240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2605A-7B69-1D40-854B-49881F0E8552}"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194937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2792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4FCA33BC-C992-4DAA-B1D3-4BDC93548A1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1927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43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2605A-7B69-1D40-854B-49881F0E8552}"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107011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2605A-7B69-1D40-854B-49881F0E8552}"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22539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2605A-7B69-1D40-854B-49881F0E8552}"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6047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2605A-7B69-1D40-854B-49881F0E8552}" type="datetimeFigureOut">
              <a:rPr lang="en-US" smtClean="0"/>
              <a:t>2/24/21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68335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2605A-7B69-1D40-854B-49881F0E8552}" type="datetimeFigureOut">
              <a:rPr lang="en-US" smtClean="0"/>
              <a:t>2/24/21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47124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2605A-7B69-1D40-854B-49881F0E8552}"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28593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2605A-7B69-1D40-854B-49881F0E8552}"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CADCA-4ABD-0E40-8642-63E3BE20CD60}" type="slidenum">
              <a:rPr lang="en-US" smtClean="0"/>
              <a:t>‹#›</a:t>
            </a:fld>
            <a:endParaRPr lang="en-US"/>
          </a:p>
        </p:txBody>
      </p:sp>
    </p:spTree>
    <p:extLst>
      <p:ext uri="{BB962C8B-B14F-4D97-AF65-F5344CB8AC3E}">
        <p14:creationId xmlns:p14="http://schemas.microsoft.com/office/powerpoint/2010/main" val="174286120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2605A-7B69-1D40-854B-49881F0E8552}" type="datetimeFigureOut">
              <a:rPr lang="en-US" smtClean="0"/>
              <a:t>2/24/21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CADCA-4ABD-0E40-8642-63E3BE20CD60}" type="slidenum">
              <a:rPr lang="en-US" smtClean="0"/>
              <a:t>‹#›</a:t>
            </a:fld>
            <a:endParaRPr lang="en-US"/>
          </a:p>
        </p:txBody>
      </p:sp>
    </p:spTree>
    <p:extLst>
      <p:ext uri="{BB962C8B-B14F-4D97-AF65-F5344CB8AC3E}">
        <p14:creationId xmlns:p14="http://schemas.microsoft.com/office/powerpoint/2010/main" val="54757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www.twinkl.co.uk/resource/t2-e-4329-rhetorical-questions-differentiated-activity-sheets" TargetMode="External"/><Relationship Id="rId1" Type="http://schemas.openxmlformats.org/officeDocument/2006/relationships/slideLayout" Target="../slideLayouts/slideLayout2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17411"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Now have a go at the </a:t>
            </a:r>
            <a:r>
              <a:rPr lang="en-GB" altLang="en-US">
                <a:solidFill>
                  <a:srgbClr val="BE0928"/>
                </a:solidFill>
              </a:rPr>
              <a:t>Rhetorical Questions Differentiated Activity Sheets. </a:t>
            </a:r>
          </a:p>
        </p:txBody>
      </p:sp>
      <p:pic>
        <p:nvPicPr>
          <p:cNvPr id="1741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2266950"/>
            <a:ext cx="2457450"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0138" y="2266950"/>
            <a:ext cx="2451100"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2266950"/>
            <a:ext cx="2452688"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 name="Rectangle 33">
            <a:hlinkClick r:id="rId5"/>
            <a:extLst>
              <a:ext uri="{FF2B5EF4-FFF2-40B4-BE49-F238E27FC236}">
                <a16:creationId xmlns:a16="http://schemas.microsoft.com/office/drawing/2014/main" xmlns="" id="{085118B1-3215-4618-A145-E9C9BF4D4712}"/>
              </a:ext>
            </a:extLst>
          </p:cNvPr>
          <p:cNvSpPr/>
          <p:nvPr/>
        </p:nvSpPr>
        <p:spPr>
          <a:xfrm>
            <a:off x="4505325" y="1485900"/>
            <a:ext cx="5219700" cy="361950"/>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lt1">
                  <a:alpha val="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530600" y="2717801"/>
            <a:ext cx="6396038" cy="957263"/>
          </a:xfrm>
          <a:prstGeom prst="rect">
            <a:avLst/>
          </a:prstGeom>
          <a:solidFill>
            <a:srgbClr val="6C9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6000" tIns="108000" rIns="108000" bIns="108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2400">
                <a:solidFill>
                  <a:schemeClr val="bg1"/>
                </a:solidFill>
              </a:rPr>
              <a:t>A rhetorical question is a question which does </a:t>
            </a:r>
            <a:r>
              <a:rPr lang="en-GB" altLang="en-US" sz="2400" b="1">
                <a:solidFill>
                  <a:schemeClr val="bg1"/>
                </a:solidFill>
              </a:rPr>
              <a:t>not</a:t>
            </a:r>
            <a:r>
              <a:rPr lang="en-GB" altLang="en-US" sz="2400">
                <a:solidFill>
                  <a:schemeClr val="bg1"/>
                </a:solidFill>
              </a:rPr>
              <a:t> require an answer.</a:t>
            </a:r>
          </a:p>
        </p:txBody>
      </p:sp>
      <p:sp>
        <p:nvSpPr>
          <p:cNvPr id="9219"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3516314" y="1873250"/>
            <a:ext cx="6396037" cy="711200"/>
          </a:xfrm>
          <a:prstGeom prst="rect">
            <a:avLst/>
          </a:prstGeom>
          <a:solidFill>
            <a:srgbClr val="B9D0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tIns="108000" rIns="108000" bIns="10800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ctr" eaLnBrk="1" hangingPunct="1">
              <a:lnSpc>
                <a:spcPct val="100000"/>
              </a:lnSpc>
              <a:spcBef>
                <a:spcPct val="0"/>
              </a:spcBef>
              <a:buFontTx/>
              <a:buNone/>
            </a:pPr>
            <a:r>
              <a:rPr lang="en-GB" altLang="en-US" sz="3200">
                <a:solidFill>
                  <a:schemeClr val="tx1"/>
                </a:solidFill>
              </a:rPr>
              <a:t>What is a rhetorical question?</a:t>
            </a:r>
          </a:p>
        </p:txBody>
      </p:sp>
      <p:pic>
        <p:nvPicPr>
          <p:cNvPr id="922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1635126"/>
            <a:ext cx="4127501"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extLst>
              <a:ext uri="{28A0092B-C50C-407E-A947-70E740481C1C}">
                <a14:useLocalDpi xmlns:a14="http://schemas.microsoft.com/office/drawing/2010/main" val="0"/>
              </a:ext>
            </a:extLst>
          </a:blip>
          <a:srcRect t="2" b="28369"/>
          <a:stretch>
            <a:fillRect/>
          </a:stretch>
        </p:blipFill>
        <p:spPr bwMode="auto">
          <a:xfrm>
            <a:off x="1524000" y="470535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9CF336A9-84DA-4A03-9004-0C2DC33AFE5C}"/>
              </a:ext>
            </a:extLst>
          </p:cNvPr>
          <p:cNvSpPr/>
          <p:nvPr/>
        </p:nvSpPr>
        <p:spPr>
          <a:xfrm>
            <a:off x="2279651" y="3895726"/>
            <a:ext cx="4829175" cy="525463"/>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Who wouldn’t want to stay here?</a:t>
            </a:r>
          </a:p>
        </p:txBody>
      </p:sp>
      <p:sp>
        <p:nvSpPr>
          <p:cNvPr id="10244"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algn="just" eaLnBrk="1" hangingPunct="1">
              <a:lnSpc>
                <a:spcPct val="100000"/>
              </a:lnSpc>
              <a:spcBef>
                <a:spcPct val="0"/>
              </a:spcBef>
              <a:buFontTx/>
              <a:buNone/>
            </a:pPr>
            <a:r>
              <a:rPr lang="en-GB" altLang="en-US">
                <a:solidFill>
                  <a:schemeClr val="tx1"/>
                </a:solidFill>
              </a:rPr>
              <a:t>Rhetorical questions are often used in advertisements to </a:t>
            </a:r>
            <a:r>
              <a:rPr lang="en-GB" altLang="en-US" b="1">
                <a:solidFill>
                  <a:schemeClr val="tx1"/>
                </a:solidFill>
              </a:rPr>
              <a:t>persuade</a:t>
            </a:r>
            <a:r>
              <a:rPr lang="en-GB" altLang="en-US">
                <a:solidFill>
                  <a:schemeClr val="tx1"/>
                </a:solidFill>
              </a:rPr>
              <a:t> people.</a:t>
            </a:r>
          </a:p>
          <a:p>
            <a:pPr algn="just" eaLnBrk="1" hangingPunct="1">
              <a:lnSpc>
                <a:spcPct val="100000"/>
              </a:lnSpc>
              <a:spcBef>
                <a:spcPct val="0"/>
              </a:spcBef>
              <a:buFontTx/>
              <a:buNone/>
            </a:pPr>
            <a:endParaRPr lang="en-GB" altLang="en-US">
              <a:solidFill>
                <a:schemeClr val="tx1"/>
              </a:solidFill>
            </a:endParaRPr>
          </a:p>
          <a:p>
            <a:pPr algn="just" eaLnBrk="1" hangingPunct="1">
              <a:lnSpc>
                <a:spcPct val="100000"/>
              </a:lnSpc>
              <a:spcBef>
                <a:spcPct val="0"/>
              </a:spcBef>
              <a:buFontTx/>
              <a:buNone/>
            </a:pPr>
            <a:r>
              <a:rPr lang="en-GB" altLang="en-US">
                <a:solidFill>
                  <a:schemeClr val="tx1"/>
                </a:solidFill>
              </a:rPr>
              <a:t>They are often used at the beginning of an advertisement to draw    readers in.</a:t>
            </a:r>
          </a:p>
        </p:txBody>
      </p:sp>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b="14789"/>
          <a:stretch>
            <a:fillRect/>
          </a:stretch>
        </p:blipFill>
        <p:spPr bwMode="auto">
          <a:xfrm>
            <a:off x="5946775" y="4746625"/>
            <a:ext cx="1371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4">
            <a:extLst>
              <a:ext uri="{28A0092B-C50C-407E-A947-70E740481C1C}">
                <a14:useLocalDpi xmlns:a14="http://schemas.microsoft.com/office/drawing/2010/main" val="0"/>
              </a:ext>
            </a:extLst>
          </a:blip>
          <a:srcRect r="4686" b="2365"/>
          <a:stretch>
            <a:fillRect/>
          </a:stretch>
        </p:blipFill>
        <p:spPr bwMode="auto">
          <a:xfrm>
            <a:off x="6705600" y="2605089"/>
            <a:ext cx="39624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6390DCC-6723-464D-B5DE-38ACF7E1F786}"/>
              </a:ext>
            </a:extLst>
          </p:cNvPr>
          <p:cNvSpPr/>
          <p:nvPr/>
        </p:nvSpPr>
        <p:spPr>
          <a:xfrm>
            <a:off x="3867150" y="2717801"/>
            <a:ext cx="4457700" cy="525463"/>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Sounds amazing, right?</a:t>
            </a:r>
          </a:p>
        </p:txBody>
      </p:sp>
      <p:sp>
        <p:nvSpPr>
          <p:cNvPr id="11267"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They are used to make or emphasise a point.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1" y="3243264"/>
            <a:ext cx="4462463"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DC1835E-ACF9-4DE4-94AC-9F2EC679C183}"/>
              </a:ext>
            </a:extLst>
          </p:cNvPr>
          <p:cNvSpPr/>
          <p:nvPr/>
        </p:nvSpPr>
        <p:spPr>
          <a:xfrm>
            <a:off x="2279651" y="3946525"/>
            <a:ext cx="4987925" cy="527050"/>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116000" bIns="108000" anchor="ctr">
            <a:spAutoFit/>
          </a:bodyPr>
          <a:lstStyle/>
          <a:p>
            <a:pPr algn="ctr">
              <a:defRPr/>
            </a:pPr>
            <a:r>
              <a:rPr lang="en-GB" sz="2000" dirty="0"/>
              <a:t>Do we need to tell you twice?</a:t>
            </a:r>
          </a:p>
        </p:txBody>
      </p:sp>
      <p:sp>
        <p:nvSpPr>
          <p:cNvPr id="12291"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They are used at the end of a piece to conclude.</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6" y="1971675"/>
            <a:ext cx="37369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t="2" b="32468"/>
          <a:stretch>
            <a:fillRect/>
          </a:stretch>
        </p:blipFill>
        <p:spPr bwMode="auto">
          <a:xfrm>
            <a:off x="1528763" y="4818064"/>
            <a:ext cx="91440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354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Spot the rhetorical questions in this passage and write them on your whiteboards.</a:t>
            </a:r>
          </a:p>
        </p:txBody>
      </p:sp>
      <p:pic>
        <p:nvPicPr>
          <p:cNvPr id="13317" name="Picture 10"/>
          <p:cNvPicPr>
            <a:picLocks noChangeAspect="1" noChangeArrowheads="1"/>
          </p:cNvPicPr>
          <p:nvPr/>
        </p:nvPicPr>
        <p:blipFill>
          <a:blip r:embed="rId3">
            <a:extLst>
              <a:ext uri="{28A0092B-C50C-407E-A947-70E740481C1C}">
                <a14:useLocalDpi xmlns:a14="http://schemas.microsoft.com/office/drawing/2010/main" val="0"/>
              </a:ext>
            </a:extLst>
          </a:blip>
          <a:srcRect l="4964" r="-571" b="2365"/>
          <a:stretch>
            <a:fillRect/>
          </a:stretch>
        </p:blipFill>
        <p:spPr bwMode="auto">
          <a:xfrm>
            <a:off x="1524000" y="2595564"/>
            <a:ext cx="39751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p:cNvPicPr>
            <a:picLocks noChangeAspect="1" noChangeArrowheads="1"/>
          </p:cNvPicPr>
          <p:nvPr/>
        </p:nvPicPr>
        <p:blipFill>
          <a:blip r:embed="rId4">
            <a:extLst>
              <a:ext uri="{28A0092B-C50C-407E-A947-70E740481C1C}">
                <a14:useLocalDpi xmlns:a14="http://schemas.microsoft.com/office/drawing/2010/main" val="0"/>
              </a:ext>
            </a:extLst>
          </a:blip>
          <a:srcRect b="14789"/>
          <a:stretch>
            <a:fillRect/>
          </a:stretch>
        </p:blipFill>
        <p:spPr bwMode="auto">
          <a:xfrm>
            <a:off x="5056188" y="4740275"/>
            <a:ext cx="1371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B423C6EF-9C42-461F-A1C6-E6CE14AF8263}"/>
              </a:ext>
            </a:extLst>
          </p:cNvPr>
          <p:cNvSpPr/>
          <p:nvPr/>
        </p:nvSpPr>
        <p:spPr>
          <a:xfrm>
            <a:off x="6115050" y="1668351"/>
            <a:ext cx="3906838" cy="3295875"/>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sz="2000" dirty="0">
                <a:solidFill>
                  <a:schemeClr val="tx1"/>
                </a:solidFill>
              </a:rPr>
              <a:t>Why not visit our most horrid hotel? You’ll be surprised at what an awful time you will have! Love sleeping in lumpy beds? Then look no further for your ultimate break. Lie-ins are overrated anyway, aren’t they?</a:t>
            </a:r>
          </a:p>
          <a:p>
            <a:pPr>
              <a:defRPr/>
            </a:pPr>
            <a:endParaRPr lang="en-GB" sz="2000" dirty="0">
              <a:solidFill>
                <a:schemeClr val="tx1"/>
              </a:solidFill>
            </a:endParaRPr>
          </a:p>
          <a:p>
            <a:pPr>
              <a:defRPr/>
            </a:pPr>
            <a:r>
              <a:rPr lang="en-GB" sz="2000" dirty="0">
                <a:solidFill>
                  <a:schemeClr val="tx1"/>
                </a:solidFill>
              </a:rPr>
              <a:t>Why not book today? Who doesn’t want a night in the horrid hotel? </a:t>
            </a:r>
          </a:p>
        </p:txBody>
      </p:sp>
      <p:sp>
        <p:nvSpPr>
          <p:cNvPr id="10" name="Rectangle 9">
            <a:extLst>
              <a:ext uri="{FF2B5EF4-FFF2-40B4-BE49-F238E27FC236}">
                <a16:creationId xmlns:a16="http://schemas.microsoft.com/office/drawing/2014/main" xmlns="" id="{EC80246C-A1D7-4DFE-AB7C-D41CCA41FF44}"/>
              </a:ext>
            </a:extLst>
          </p:cNvPr>
          <p:cNvSpPr/>
          <p:nvPr/>
        </p:nvSpPr>
        <p:spPr>
          <a:xfrm>
            <a:off x="6115050" y="1668351"/>
            <a:ext cx="3906838" cy="3295875"/>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sz="2000" b="1" dirty="0">
                <a:solidFill>
                  <a:schemeClr val="tx1"/>
                </a:solidFill>
              </a:rPr>
              <a:t>Why not visit our most horrid hotel? </a:t>
            </a:r>
            <a:r>
              <a:rPr lang="en-GB" sz="2000" dirty="0">
                <a:solidFill>
                  <a:schemeClr val="tx1"/>
                </a:solidFill>
              </a:rPr>
              <a:t>You’ll be surprised at what an awful time you will have! </a:t>
            </a:r>
            <a:r>
              <a:rPr lang="en-GB" sz="2000" b="1" dirty="0">
                <a:solidFill>
                  <a:schemeClr val="tx1"/>
                </a:solidFill>
              </a:rPr>
              <a:t>Love sleeping in lumpy beds?</a:t>
            </a:r>
            <a:r>
              <a:rPr lang="en-GB" sz="2000" dirty="0">
                <a:solidFill>
                  <a:schemeClr val="tx1"/>
                </a:solidFill>
              </a:rPr>
              <a:t> Then look no further for your ultimate break. </a:t>
            </a:r>
            <a:r>
              <a:rPr lang="en-GB" sz="2000" b="1" dirty="0">
                <a:solidFill>
                  <a:schemeClr val="tx1"/>
                </a:solidFill>
              </a:rPr>
              <a:t>Lie-ins are overrated anyway, aren’t they?</a:t>
            </a:r>
          </a:p>
          <a:p>
            <a:pPr>
              <a:defRPr/>
            </a:pPr>
            <a:endParaRPr lang="en-GB" sz="2000" b="1" dirty="0">
              <a:solidFill>
                <a:schemeClr val="tx1"/>
              </a:solidFill>
            </a:endParaRPr>
          </a:p>
          <a:p>
            <a:pPr>
              <a:defRPr/>
            </a:pPr>
            <a:r>
              <a:rPr lang="en-GB" sz="2000" b="1" dirty="0">
                <a:solidFill>
                  <a:schemeClr val="tx1"/>
                </a:solidFill>
              </a:rPr>
              <a:t>Why not book today? Who doesn’t want a night in the horrid hotel?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77E36D5-0AD4-4723-AD99-B79FFCE09113}"/>
              </a:ext>
            </a:extLst>
          </p:cNvPr>
          <p:cNvSpPr/>
          <p:nvPr/>
        </p:nvSpPr>
        <p:spPr>
          <a:xfrm>
            <a:off x="2279650" y="2298700"/>
            <a:ext cx="2368550" cy="527050"/>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Do you really…?</a:t>
            </a:r>
          </a:p>
        </p:txBody>
      </p:sp>
      <p:sp>
        <p:nvSpPr>
          <p:cNvPr id="14339"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You will often see rhetorical questions begin with:</a:t>
            </a:r>
          </a:p>
        </p:txBody>
      </p:sp>
      <p:sp>
        <p:nvSpPr>
          <p:cNvPr id="8" name="Rectangle 7">
            <a:extLst>
              <a:ext uri="{FF2B5EF4-FFF2-40B4-BE49-F238E27FC236}">
                <a16:creationId xmlns:a16="http://schemas.microsoft.com/office/drawing/2014/main" xmlns="" id="{C5A4DB2A-63DB-4637-9B07-0BFA9B04FD27}"/>
              </a:ext>
            </a:extLst>
          </p:cNvPr>
          <p:cNvSpPr/>
          <p:nvPr/>
        </p:nvSpPr>
        <p:spPr>
          <a:xfrm>
            <a:off x="4906963" y="2298700"/>
            <a:ext cx="2368550" cy="527050"/>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Are you…?</a:t>
            </a:r>
          </a:p>
        </p:txBody>
      </p:sp>
      <p:sp>
        <p:nvSpPr>
          <p:cNvPr id="9" name="Rectangle 8">
            <a:extLst>
              <a:ext uri="{FF2B5EF4-FFF2-40B4-BE49-F238E27FC236}">
                <a16:creationId xmlns:a16="http://schemas.microsoft.com/office/drawing/2014/main" xmlns="" id="{B10A4FB9-FF94-4F4B-8310-7C5A12AC98C1}"/>
              </a:ext>
            </a:extLst>
          </p:cNvPr>
          <p:cNvSpPr/>
          <p:nvPr/>
        </p:nvSpPr>
        <p:spPr>
          <a:xfrm>
            <a:off x="7543800" y="2298700"/>
            <a:ext cx="2368550" cy="527050"/>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Why not…?</a:t>
            </a:r>
          </a:p>
        </p:txBody>
      </p:sp>
      <p:sp>
        <p:nvSpPr>
          <p:cNvPr id="10" name="Rectangle 9">
            <a:extLst>
              <a:ext uri="{FF2B5EF4-FFF2-40B4-BE49-F238E27FC236}">
                <a16:creationId xmlns:a16="http://schemas.microsoft.com/office/drawing/2014/main" xmlns="" id="{4EA9790F-0331-46C1-9FB7-AA49A91A607A}"/>
              </a:ext>
            </a:extLst>
          </p:cNvPr>
          <p:cNvSpPr/>
          <p:nvPr/>
        </p:nvSpPr>
        <p:spPr>
          <a:xfrm>
            <a:off x="2279650" y="3117850"/>
            <a:ext cx="2368550" cy="527050"/>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Who can deny…?</a:t>
            </a:r>
          </a:p>
        </p:txBody>
      </p:sp>
      <p:sp>
        <p:nvSpPr>
          <p:cNvPr id="11" name="Rectangle 10">
            <a:extLst>
              <a:ext uri="{FF2B5EF4-FFF2-40B4-BE49-F238E27FC236}">
                <a16:creationId xmlns:a16="http://schemas.microsoft.com/office/drawing/2014/main" xmlns="" id="{7B54A98E-4265-48DD-B8CB-B202B75791A0}"/>
              </a:ext>
            </a:extLst>
          </p:cNvPr>
          <p:cNvSpPr/>
          <p:nvPr/>
        </p:nvSpPr>
        <p:spPr>
          <a:xfrm>
            <a:off x="4906963" y="3117850"/>
            <a:ext cx="2368550" cy="527050"/>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Who doesn’t…?</a:t>
            </a:r>
          </a:p>
        </p:txBody>
      </p:sp>
      <p:sp>
        <p:nvSpPr>
          <p:cNvPr id="12" name="Rectangle 11">
            <a:extLst>
              <a:ext uri="{FF2B5EF4-FFF2-40B4-BE49-F238E27FC236}">
                <a16:creationId xmlns:a16="http://schemas.microsoft.com/office/drawing/2014/main" xmlns="" id="{EBDA1BEF-2444-485B-8022-97E5BD88E183}"/>
              </a:ext>
            </a:extLst>
          </p:cNvPr>
          <p:cNvSpPr/>
          <p:nvPr/>
        </p:nvSpPr>
        <p:spPr>
          <a:xfrm>
            <a:off x="7543800" y="3117850"/>
            <a:ext cx="2368550" cy="527050"/>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Love…?</a:t>
            </a:r>
          </a:p>
        </p:txBody>
      </p:sp>
      <p:pic>
        <p:nvPicPr>
          <p:cNvPr id="14346" name="Picture 12"/>
          <p:cNvPicPr>
            <a:picLocks noChangeAspect="1" noChangeArrowheads="1"/>
          </p:cNvPicPr>
          <p:nvPr/>
        </p:nvPicPr>
        <p:blipFill>
          <a:blip r:embed="rId2">
            <a:extLst>
              <a:ext uri="{28A0092B-C50C-407E-A947-70E740481C1C}">
                <a14:useLocalDpi xmlns:a14="http://schemas.microsoft.com/office/drawing/2010/main" val="0"/>
              </a:ext>
            </a:extLst>
          </a:blip>
          <a:srcRect t="2" b="28369"/>
          <a:stretch>
            <a:fillRect/>
          </a:stretch>
        </p:blipFill>
        <p:spPr bwMode="auto">
          <a:xfrm>
            <a:off x="1524000" y="470535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0DF491E-E46C-4B58-8497-016B2BFB9BF3}"/>
              </a:ext>
            </a:extLst>
          </p:cNvPr>
          <p:cNvSpPr/>
          <p:nvPr/>
        </p:nvSpPr>
        <p:spPr>
          <a:xfrm>
            <a:off x="2279650" y="2135188"/>
            <a:ext cx="7632700" cy="525462"/>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bg1"/>
                </a:solidFill>
              </a:rPr>
              <a:t>Visit the most vile hotel in the world.</a:t>
            </a:r>
          </a:p>
        </p:txBody>
      </p:sp>
      <p:sp>
        <p:nvSpPr>
          <p:cNvPr id="15363"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Turn these statements into rhetorical questions.</a:t>
            </a:r>
          </a:p>
        </p:txBody>
      </p:sp>
      <p:sp>
        <p:nvSpPr>
          <p:cNvPr id="10" name="Rectangle 9">
            <a:extLst>
              <a:ext uri="{FF2B5EF4-FFF2-40B4-BE49-F238E27FC236}">
                <a16:creationId xmlns:a16="http://schemas.microsoft.com/office/drawing/2014/main" xmlns="" id="{4EA9790F-0331-46C1-9FB7-AA49A91A607A}"/>
              </a:ext>
            </a:extLst>
          </p:cNvPr>
          <p:cNvSpPr/>
          <p:nvPr/>
        </p:nvSpPr>
        <p:spPr>
          <a:xfrm>
            <a:off x="2279650" y="2662238"/>
            <a:ext cx="7632700" cy="525462"/>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Who doesn’t want to visit the most vile hotel in the world?</a:t>
            </a:r>
          </a:p>
        </p:txBody>
      </p:sp>
      <p:pic>
        <p:nvPicPr>
          <p:cNvPr id="15366" name="Picture 12"/>
          <p:cNvPicPr>
            <a:picLocks noChangeAspect="1" noChangeArrowheads="1"/>
          </p:cNvPicPr>
          <p:nvPr/>
        </p:nvPicPr>
        <p:blipFill>
          <a:blip r:embed="rId2">
            <a:extLst>
              <a:ext uri="{28A0092B-C50C-407E-A947-70E740481C1C}">
                <a14:useLocalDpi xmlns:a14="http://schemas.microsoft.com/office/drawing/2010/main" val="0"/>
              </a:ext>
            </a:extLst>
          </a:blip>
          <a:srcRect t="2" b="28369"/>
          <a:stretch>
            <a:fillRect/>
          </a:stretch>
        </p:blipFill>
        <p:spPr bwMode="auto">
          <a:xfrm>
            <a:off x="1524000" y="470535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D0CE5BD9-6252-4B0A-AB2B-2C7158D390AF}"/>
              </a:ext>
            </a:extLst>
          </p:cNvPr>
          <p:cNvSpPr/>
          <p:nvPr/>
        </p:nvSpPr>
        <p:spPr>
          <a:xfrm>
            <a:off x="2279650" y="3470276"/>
            <a:ext cx="7632700" cy="525463"/>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You’ll have the holiday of a lifetime.</a:t>
            </a:r>
          </a:p>
        </p:txBody>
      </p:sp>
      <p:sp>
        <p:nvSpPr>
          <p:cNvPr id="15" name="Rectangle 14">
            <a:extLst>
              <a:ext uri="{FF2B5EF4-FFF2-40B4-BE49-F238E27FC236}">
                <a16:creationId xmlns:a16="http://schemas.microsoft.com/office/drawing/2014/main" xmlns="" id="{7620E01D-370B-426D-B267-9F9B938C5045}"/>
              </a:ext>
            </a:extLst>
          </p:cNvPr>
          <p:cNvSpPr/>
          <p:nvPr/>
        </p:nvSpPr>
        <p:spPr>
          <a:xfrm>
            <a:off x="2279650" y="3997325"/>
            <a:ext cx="7632700" cy="527050"/>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Do you fancy the holiday of a lifetime?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ECF768-7A96-43F7-9708-A88725083D86}"/>
              </a:ext>
            </a:extLst>
          </p:cNvPr>
          <p:cNvSpPr/>
          <p:nvPr/>
        </p:nvSpPr>
        <p:spPr>
          <a:xfrm>
            <a:off x="2279650" y="2011363"/>
            <a:ext cx="7632700" cy="525462"/>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Shower in our cold, slimy showers.</a:t>
            </a:r>
          </a:p>
        </p:txBody>
      </p:sp>
      <p:sp>
        <p:nvSpPr>
          <p:cNvPr id="16387"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Rhetorical Questions</a:t>
            </a:r>
          </a:p>
        </p:txBody>
      </p:sp>
      <p:sp>
        <p:nvSpPr>
          <p:cNvPr id="5" name="Rectangle 4"/>
          <p:cNvSpPr>
            <a:spLocks noChangeArrowheads="1"/>
          </p:cNvSpPr>
          <p:nvPr/>
        </p:nvSpPr>
        <p:spPr bwMode="auto">
          <a:xfrm>
            <a:off x="2279650" y="1514476"/>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a:solidFill>
                  <a:srgbClr val="1C1C1C"/>
                </a:solidFill>
                <a:latin typeface="Twinkl" charset="0"/>
                <a:ea typeface="Sassoon Infant Rg" charset="0"/>
                <a:cs typeface="Sassoon Infant Rg" charset="0"/>
              </a:defRPr>
            </a:lvl1pPr>
            <a:lvl2pPr marL="742950" indent="-285750">
              <a:lnSpc>
                <a:spcPct val="90000"/>
              </a:lnSpc>
              <a:spcBef>
                <a:spcPts val="500"/>
              </a:spcBef>
              <a:buFont typeface="Arial" charset="0"/>
              <a:buChar char="•"/>
              <a:defRPr sz="1600">
                <a:solidFill>
                  <a:srgbClr val="1C1C1C"/>
                </a:solidFill>
                <a:latin typeface="Twinkl" charset="0"/>
                <a:ea typeface="Sassoon Infant Rg" charset="0"/>
                <a:cs typeface="Sassoon Infant Rg" charset="0"/>
              </a:defRPr>
            </a:lvl2pPr>
            <a:lvl3pPr marL="11430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3pPr>
            <a:lvl4pPr marL="16002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4pPr>
            <a:lvl5pPr marL="2057400" indent="-228600">
              <a:lnSpc>
                <a:spcPct val="90000"/>
              </a:lnSpc>
              <a:spcBef>
                <a:spcPts val="500"/>
              </a:spcBef>
              <a:buFont typeface="Arial" charset="0"/>
              <a:buChar char="•"/>
              <a:defRPr sz="1400">
                <a:solidFill>
                  <a:srgbClr val="1C1C1C"/>
                </a:solidFill>
                <a:latin typeface="Twinkl" charset="0"/>
                <a:ea typeface="Sassoon Infant Rg" charset="0"/>
                <a:cs typeface="Sassoon Infant Rg"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charset="0"/>
                <a:ea typeface="Sassoon Infant Rg" charset="0"/>
                <a:cs typeface="Sassoon Infant Rg" charset="0"/>
              </a:defRPr>
            </a:lvl9pPr>
          </a:lstStyle>
          <a:p>
            <a:pPr eaLnBrk="1" hangingPunct="1">
              <a:lnSpc>
                <a:spcPct val="100000"/>
              </a:lnSpc>
              <a:spcBef>
                <a:spcPct val="0"/>
              </a:spcBef>
              <a:buFontTx/>
              <a:buNone/>
            </a:pPr>
            <a:r>
              <a:rPr lang="en-GB" altLang="en-US">
                <a:solidFill>
                  <a:schemeClr val="tx1"/>
                </a:solidFill>
              </a:rPr>
              <a:t>Turn these statements into rhetorical questions.</a:t>
            </a:r>
          </a:p>
        </p:txBody>
      </p:sp>
      <p:sp>
        <p:nvSpPr>
          <p:cNvPr id="10" name="Rectangle 9">
            <a:extLst>
              <a:ext uri="{FF2B5EF4-FFF2-40B4-BE49-F238E27FC236}">
                <a16:creationId xmlns:a16="http://schemas.microsoft.com/office/drawing/2014/main" xmlns="" id="{4EA9790F-0331-46C1-9FB7-AA49A91A607A}"/>
              </a:ext>
            </a:extLst>
          </p:cNvPr>
          <p:cNvSpPr/>
          <p:nvPr/>
        </p:nvSpPr>
        <p:spPr>
          <a:xfrm>
            <a:off x="2279650" y="2538413"/>
            <a:ext cx="7632700" cy="525462"/>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Love showering in cold, slimy showers?</a:t>
            </a:r>
          </a:p>
        </p:txBody>
      </p:sp>
      <p:pic>
        <p:nvPicPr>
          <p:cNvPr id="16390" name="Picture 12"/>
          <p:cNvPicPr>
            <a:picLocks noChangeAspect="1" noChangeArrowheads="1"/>
          </p:cNvPicPr>
          <p:nvPr/>
        </p:nvPicPr>
        <p:blipFill>
          <a:blip r:embed="rId2">
            <a:extLst>
              <a:ext uri="{28A0092B-C50C-407E-A947-70E740481C1C}">
                <a14:useLocalDpi xmlns:a14="http://schemas.microsoft.com/office/drawing/2010/main" val="0"/>
              </a:ext>
            </a:extLst>
          </a:blip>
          <a:srcRect t="2" b="28369"/>
          <a:stretch>
            <a:fillRect/>
          </a:stretch>
        </p:blipFill>
        <p:spPr bwMode="auto">
          <a:xfrm>
            <a:off x="1524000" y="4705351"/>
            <a:ext cx="9144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D0CE5BD9-6252-4B0A-AB2B-2C7158D390AF}"/>
              </a:ext>
            </a:extLst>
          </p:cNvPr>
          <p:cNvSpPr/>
          <p:nvPr/>
        </p:nvSpPr>
        <p:spPr>
          <a:xfrm>
            <a:off x="2279650" y="3346451"/>
            <a:ext cx="7632700" cy="525463"/>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t>Enjoy being served by our disgusting staff.</a:t>
            </a:r>
          </a:p>
        </p:txBody>
      </p:sp>
      <p:sp>
        <p:nvSpPr>
          <p:cNvPr id="15" name="Rectangle 14">
            <a:extLst>
              <a:ext uri="{FF2B5EF4-FFF2-40B4-BE49-F238E27FC236}">
                <a16:creationId xmlns:a16="http://schemas.microsoft.com/office/drawing/2014/main" xmlns="" id="{7620E01D-370B-426D-B267-9F9B938C5045}"/>
              </a:ext>
            </a:extLst>
          </p:cNvPr>
          <p:cNvSpPr/>
          <p:nvPr/>
        </p:nvSpPr>
        <p:spPr>
          <a:xfrm>
            <a:off x="2279650" y="4035213"/>
            <a:ext cx="7632700" cy="525886"/>
          </a:xfrm>
          <a:prstGeom prst="rect">
            <a:avLst/>
          </a:prstGeom>
          <a:solidFill>
            <a:srgbClr val="B9D0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a:defRPr/>
            </a:pPr>
            <a:r>
              <a:rPr lang="en-GB" sz="2000" dirty="0">
                <a:solidFill>
                  <a:schemeClr val="tx1"/>
                </a:solidFill>
              </a:rPr>
              <a:t>Who can deny that they will enjoy being served by our disgusting staff?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366</Words>
  <Application>Microsoft Macintosh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Calibri Light</vt:lpstr>
      <vt:lpstr>Sassoon Infant Rg</vt:lpstr>
      <vt:lpstr>Twinkl</vt:lpstr>
      <vt:lpstr>Twinkl SemiBold</vt:lpstr>
      <vt:lpstr>Arial</vt:lpstr>
      <vt:lpstr>Office Theme</vt:lpstr>
      <vt:lpstr>PowerPoint Presentation</vt:lpstr>
      <vt:lpstr>Rhetorical Questions</vt:lpstr>
      <vt:lpstr>Rhetorical Questions</vt:lpstr>
      <vt:lpstr>Rhetorical Questions</vt:lpstr>
      <vt:lpstr>Rhetorical Questions</vt:lpstr>
      <vt:lpstr>Rhetorical Questions</vt:lpstr>
      <vt:lpstr>Rhetorical Questions</vt:lpstr>
      <vt:lpstr>Rhetorical Questions</vt:lpstr>
      <vt:lpstr>Rhetorical Questions</vt:lpstr>
      <vt:lpstr>Rhetorical Questions</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2021-02-24T11:57:13Z</dcterms:created>
  <dcterms:modified xsi:type="dcterms:W3CDTF">2021-02-24T11:58:28Z</dcterms:modified>
</cp:coreProperties>
</file>