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58" r:id="rId3"/>
    <p:sldId id="264" r:id="rId4"/>
    <p:sldId id="300" r:id="rId5"/>
    <p:sldId id="266" r:id="rId6"/>
    <p:sldId id="268" r:id="rId7"/>
    <p:sldId id="271" r:id="rId8"/>
    <p:sldId id="272" r:id="rId9"/>
    <p:sldId id="301" r:id="rId10"/>
    <p:sldId id="275" r:id="rId11"/>
    <p:sldId id="277" r:id="rId12"/>
    <p:sldId id="298" r:id="rId13"/>
    <p:sldId id="279" r:id="rId14"/>
    <p:sldId id="280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3A5D-9AD0-4080-8913-BF174A6F185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EEA1F-A816-4863-8B50-396A3CBB0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2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5BC6-A6D9-4967-A9D2-435FBD09C0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1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EA1F-A816-4863-8B50-396A3CBB09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8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IUPW2ARTs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uby-vJm_f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b6iVXwJ7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i21oHvOX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rgbClr val="00B050"/>
                </a:solidFill>
              </a:rPr>
              <a:t>4. R</a:t>
            </a:r>
            <a:r>
              <a:rPr lang="en-GB" sz="4800" b="1" dirty="0" smtClean="0">
                <a:solidFill>
                  <a:srgbClr val="00B050"/>
                </a:solidFill>
              </a:rPr>
              <a:t>easoning- </a:t>
            </a:r>
            <a:r>
              <a:rPr lang="en-GB" sz="2800" b="1" dirty="0" smtClean="0">
                <a:solidFill>
                  <a:srgbClr val="00B050"/>
                </a:solidFill>
              </a:rPr>
              <a:t>What does it mean?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5200" dirty="0" smtClean="0"/>
              <a:t>To create </a:t>
            </a:r>
            <a:r>
              <a:rPr lang="en-GB" sz="5200" b="1" dirty="0" smtClean="0"/>
              <a:t>logical</a:t>
            </a:r>
            <a:r>
              <a:rPr lang="en-GB" sz="5200" dirty="0" smtClean="0"/>
              <a:t> arguments.</a:t>
            </a:r>
          </a:p>
          <a:p>
            <a:r>
              <a:rPr lang="en-GB" sz="5200" dirty="0" smtClean="0"/>
              <a:t>To </a:t>
            </a:r>
            <a:r>
              <a:rPr lang="en-GB" sz="5200" b="1" dirty="0" smtClean="0"/>
              <a:t>spot flaws </a:t>
            </a:r>
            <a:r>
              <a:rPr lang="en-GB" sz="5200" dirty="0" smtClean="0"/>
              <a:t>in other people’s arguments.</a:t>
            </a:r>
          </a:p>
          <a:p>
            <a:r>
              <a:rPr lang="en-GB" sz="5200" dirty="0" smtClean="0"/>
              <a:t>To realise what might happen.</a:t>
            </a:r>
          </a:p>
          <a:p>
            <a:r>
              <a:rPr lang="en-GB" sz="5200" dirty="0" smtClean="0"/>
              <a:t>To look for </a:t>
            </a:r>
            <a:r>
              <a:rPr lang="en-GB" sz="5200" b="1" dirty="0" smtClean="0"/>
              <a:t>evidence</a:t>
            </a:r>
            <a:r>
              <a:rPr lang="en-GB" sz="52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https://www.youtube.com/watch?v=tIUPW2ARTso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OwlCushion_01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15298" r="6859" b="7138"/>
          <a:stretch>
            <a:fillRect/>
          </a:stretch>
        </p:blipFill>
        <p:spPr bwMode="auto">
          <a:xfrm>
            <a:off x="6934200" y="4572000"/>
            <a:ext cx="1447800" cy="1524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7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Building up our reasoning by asking: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How many reasons can we find for that?</a:t>
            </a:r>
          </a:p>
          <a:p>
            <a:r>
              <a:rPr lang="en-GB" sz="4000" dirty="0" smtClean="0"/>
              <a:t>What evidence can you find to support your argument?</a:t>
            </a:r>
          </a:p>
          <a:p>
            <a:r>
              <a:rPr lang="en-GB" sz="4000" dirty="0" smtClean="0"/>
              <a:t>How have you come to that conclusion?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OwlCushion_01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15298" r="6859" b="7138"/>
          <a:stretch>
            <a:fillRect/>
          </a:stretch>
        </p:blipFill>
        <p:spPr bwMode="auto">
          <a:xfrm>
            <a:off x="7467600" y="5432121"/>
            <a:ext cx="1219200" cy="1219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36" y="1139868"/>
            <a:ext cx="13541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21898"/>
            <a:ext cx="5562600" cy="52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506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reasoning to work out the odd one out…give your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7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52127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</a:rPr>
              <a:t>Finally….5. Capitalising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382000" cy="4724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</a:rPr>
              <a:t>It means you learn from many different sources – people, books, the internet and music.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</a:rPr>
              <a:t>Making intelligent use of all kinds of things to build up your</a:t>
            </a:r>
            <a:br>
              <a:rPr lang="en-GB" sz="4400" dirty="0" smtClean="0">
                <a:solidFill>
                  <a:schemeClr val="tx1"/>
                </a:solidFill>
              </a:rPr>
            </a:br>
            <a:r>
              <a:rPr lang="en-GB" sz="4400" dirty="0" smtClean="0">
                <a:solidFill>
                  <a:schemeClr val="tx1"/>
                </a:solidFill>
              </a:rPr>
              <a:t> learning </a:t>
            </a:r>
          </a:p>
          <a:p>
            <a:pPr algn="l"/>
            <a:endParaRPr lang="en-GB" dirty="0"/>
          </a:p>
          <a:p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www.youtube.com/watch?v=Nuby-vJm_fE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80283"/>
            <a:ext cx="2085975" cy="18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Build up your capitalising skills…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3541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4724400"/>
            <a:ext cx="2009775" cy="17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18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Asking </a:t>
            </a:r>
            <a:r>
              <a:rPr lang="en-GB" dirty="0" smtClean="0"/>
              <a:t>“What </a:t>
            </a:r>
            <a:r>
              <a:rPr lang="en-GB" dirty="0"/>
              <a:t>can we use to help us </a:t>
            </a:r>
            <a:br>
              <a:rPr lang="en-GB" dirty="0"/>
            </a:br>
            <a:r>
              <a:rPr lang="en-GB" dirty="0" smtClean="0"/>
              <a:t>with </a:t>
            </a:r>
            <a:r>
              <a:rPr lang="en-GB" dirty="0"/>
              <a:t>this</a:t>
            </a:r>
            <a:r>
              <a:rPr lang="en-GB" dirty="0" smtClean="0"/>
              <a:t>?”</a:t>
            </a:r>
          </a:p>
          <a:p>
            <a:r>
              <a:rPr lang="en-GB" dirty="0"/>
              <a:t>R</a:t>
            </a:r>
            <a:r>
              <a:rPr lang="en-GB" dirty="0" smtClean="0"/>
              <a:t>eading </a:t>
            </a:r>
            <a:r>
              <a:rPr lang="en-GB" b="1" dirty="0" smtClean="0"/>
              <a:t>books</a:t>
            </a:r>
            <a:r>
              <a:rPr lang="en-GB" dirty="0" smtClean="0"/>
              <a:t>, listening to </a:t>
            </a:r>
            <a:r>
              <a:rPr lang="en-GB" b="1" dirty="0" smtClean="0"/>
              <a:t>others</a:t>
            </a:r>
            <a:r>
              <a:rPr lang="en-GB" dirty="0" smtClean="0"/>
              <a:t> and even by listening to </a:t>
            </a:r>
            <a:r>
              <a:rPr lang="en-GB" b="1" dirty="0" smtClean="0"/>
              <a:t>music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Using information books</a:t>
            </a:r>
            <a:r>
              <a:rPr lang="en-GB" dirty="0"/>
              <a:t>, dictionaries and the </a:t>
            </a:r>
            <a:r>
              <a:rPr lang="en-GB" b="1" dirty="0"/>
              <a:t>Internet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24384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m.fairley\Desktop\Resourcefulness assembly 03.03.17\resourcefulnes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882"/>
            <a:ext cx="8763000" cy="63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8" y="5042580"/>
            <a:ext cx="1602156" cy="158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652959"/>
            <a:ext cx="1066800" cy="11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77341"/>
            <a:ext cx="1600200" cy="14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GB" sz="11500" dirty="0" smtClean="0">
                <a:latin typeface="SassoonCRInfantMedium" panose="02000603020000020003" pitchFamily="2" charset="0"/>
              </a:rPr>
              <a:t>What is </a:t>
            </a:r>
            <a:r>
              <a:rPr lang="en-GB" sz="66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resourcefulness</a:t>
            </a:r>
            <a:r>
              <a:rPr lang="en-GB" sz="6600" dirty="0" smtClean="0">
                <a:latin typeface="SassoonCRInfantMedium" panose="02000603020000020003" pitchFamily="2" charset="0"/>
              </a:rPr>
              <a:t>?</a:t>
            </a:r>
            <a:r>
              <a:rPr lang="en-GB" sz="11500" dirty="0">
                <a:latin typeface="SassoonCRInfantMedium" panose="02000603020000020003" pitchFamily="2" charset="0"/>
              </a:rPr>
              <a:t/>
            </a:r>
            <a:br>
              <a:rPr lang="en-GB" sz="11500" dirty="0">
                <a:latin typeface="SassoonCRInfantMedium" panose="02000603020000020003" pitchFamily="2" charset="0"/>
              </a:rPr>
            </a:br>
            <a:endParaRPr lang="en-GB" sz="4000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00800" cy="60047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www.youtube.com/watch?v=Wqb6iVXwJ7c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smtClean="0">
                <a:solidFill>
                  <a:srgbClr val="00B050"/>
                </a:solidFill>
              </a:rPr>
              <a:t>1.Questioning</a:t>
            </a:r>
            <a:r>
              <a:rPr lang="en-GB" sz="4800" dirty="0" smtClean="0"/>
              <a:t> </a:t>
            </a:r>
          </a:p>
          <a:p>
            <a:r>
              <a:rPr lang="en-GB" sz="4000" dirty="0" smtClean="0"/>
              <a:t>Being curious </a:t>
            </a:r>
            <a:endParaRPr lang="en-GB" sz="4000" dirty="0"/>
          </a:p>
          <a:p>
            <a:r>
              <a:rPr lang="en-GB" sz="4000" dirty="0" smtClean="0"/>
              <a:t>Wanting to get to the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bottom of things</a:t>
            </a:r>
          </a:p>
          <a:p>
            <a:r>
              <a:rPr lang="en-GB" sz="4000" dirty="0" smtClean="0"/>
              <a:t>Puzzling things out</a:t>
            </a:r>
          </a:p>
          <a:p>
            <a:r>
              <a:rPr lang="en-GB" sz="4000" dirty="0" smtClean="0"/>
              <a:t>Often wondering and asking “Why?”</a:t>
            </a:r>
            <a:endParaRPr lang="en-GB" sz="4000" dirty="0"/>
          </a:p>
        </p:txBody>
      </p:sp>
      <p:pic>
        <p:nvPicPr>
          <p:cNvPr id="1026" name="Picture 2" descr="Questioning_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9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1480100" cy="20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62" y="685800"/>
            <a:ext cx="3381375" cy="478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44462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46184"/>
            <a:ext cx="7772400" cy="1628799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92D050"/>
                </a:solidFill>
              </a:rPr>
              <a:t>2.Making Links</a:t>
            </a:r>
            <a:endParaRPr lang="en-GB" sz="54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78" y="1371600"/>
            <a:ext cx="2880443" cy="41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https://www.youtube.com/watch?v=5Ui21oHvOXA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5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5437"/>
            <a:ext cx="1600200" cy="132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</a:t>
            </a:r>
            <a:r>
              <a:rPr lang="en-GB" dirty="0" smtClean="0">
                <a:solidFill>
                  <a:srgbClr val="00B050"/>
                </a:solidFill>
              </a:rPr>
              <a:t>uild </a:t>
            </a:r>
            <a:r>
              <a:rPr lang="en-GB" dirty="0">
                <a:solidFill>
                  <a:srgbClr val="00B050"/>
                </a:solidFill>
              </a:rPr>
              <a:t>up this learning muscle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 </a:t>
            </a:r>
            <a:endParaRPr lang="en-GB" sz="7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Connecting ideas, looking for patterns</a:t>
            </a:r>
          </a:p>
          <a:p>
            <a:r>
              <a:rPr lang="en-GB" sz="3600" dirty="0" smtClean="0"/>
              <a:t>Create mind maps to </a:t>
            </a:r>
            <a:br>
              <a:rPr lang="en-GB" sz="3600" dirty="0" smtClean="0"/>
            </a:br>
            <a:r>
              <a:rPr lang="en-GB" sz="3600" dirty="0" smtClean="0"/>
              <a:t>show linked ideas</a:t>
            </a:r>
          </a:p>
          <a:p>
            <a:r>
              <a:rPr lang="en-GB" sz="3600" dirty="0" smtClean="0"/>
              <a:t>Think to yourself:</a:t>
            </a:r>
          </a:p>
          <a:p>
            <a:pPr marL="0" indent="0">
              <a:buNone/>
            </a:pPr>
            <a:r>
              <a:rPr lang="en-GB" sz="3600" dirty="0" smtClean="0"/>
              <a:t>“What do I already know?”</a:t>
            </a:r>
          </a:p>
          <a:p>
            <a:pPr marL="0" indent="0">
              <a:buNone/>
            </a:pPr>
            <a:r>
              <a:rPr lang="en-GB" sz="3600" dirty="0" smtClean="0"/>
              <a:t>“How could this new idea fit in?”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05569"/>
            <a:ext cx="1368425" cy="137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85" y="2362200"/>
            <a:ext cx="1852612" cy="12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782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en-GB" sz="8800" dirty="0" smtClean="0">
                <a:solidFill>
                  <a:srgbClr val="92D050"/>
                </a:solidFill>
                <a:latin typeface="Comic Sans MS" pitchFamily="66" charset="0"/>
              </a:rPr>
              <a:t>3.I</a:t>
            </a:r>
            <a:r>
              <a:rPr lang="en-GB" sz="8800" dirty="0" smtClean="0">
                <a:solidFill>
                  <a:srgbClr val="00B0F0"/>
                </a:solidFill>
                <a:latin typeface="Comic Sans MS" pitchFamily="66" charset="0"/>
              </a:rPr>
              <a:t>M</a:t>
            </a:r>
            <a:r>
              <a:rPr lang="en-GB" sz="88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8800" dirty="0" smtClean="0">
                <a:solidFill>
                  <a:srgbClr val="FFC000"/>
                </a:solidFill>
                <a:latin typeface="Comic Sans MS" pitchFamily="66" charset="0"/>
              </a:rPr>
              <a:t>G</a:t>
            </a:r>
            <a:r>
              <a:rPr lang="en-GB" sz="8800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8800" dirty="0" smtClean="0">
                <a:solidFill>
                  <a:srgbClr val="16B2BA"/>
                </a:solidFill>
                <a:latin typeface="Comic Sans MS" pitchFamily="66" charset="0"/>
              </a:rPr>
              <a:t>N</a:t>
            </a:r>
            <a:r>
              <a:rPr lang="en-GB" sz="8800" dirty="0" smtClean="0">
                <a:solidFill>
                  <a:srgbClr val="92D050"/>
                </a:solidFill>
                <a:latin typeface="Comic Sans MS" pitchFamily="66" charset="0"/>
              </a:rPr>
              <a:t>I</a:t>
            </a:r>
            <a:r>
              <a:rPr lang="en-GB" sz="8800" dirty="0" smtClean="0">
                <a:solidFill>
                  <a:srgbClr val="00B0F0"/>
                </a:solidFill>
                <a:latin typeface="Comic Sans MS" pitchFamily="66" charset="0"/>
              </a:rPr>
              <a:t>N</a:t>
            </a:r>
            <a:r>
              <a:rPr lang="en-GB" sz="88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endParaRPr lang="en-GB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imagesCAN2VSV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3746"/>
            <a:ext cx="3048000" cy="16763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32" y="2362200"/>
            <a:ext cx="31497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20249"/>
            <a:ext cx="2109787" cy="20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759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This is what imagining means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038599"/>
          </a:xfrm>
        </p:spPr>
        <p:txBody>
          <a:bodyPr>
            <a:noAutofit/>
          </a:bodyPr>
          <a:lstStyle/>
          <a:p>
            <a:r>
              <a:rPr lang="en-GB" sz="3600" dirty="0" smtClean="0"/>
              <a:t>Letting your </a:t>
            </a:r>
            <a:r>
              <a:rPr lang="en-GB" sz="3600" b="1" dirty="0" smtClean="0"/>
              <a:t>mind explore</a:t>
            </a:r>
            <a:r>
              <a:rPr lang="en-GB" sz="3600" dirty="0" smtClean="0"/>
              <a:t> and play</a:t>
            </a:r>
            <a:br>
              <a:rPr lang="en-GB" sz="3600" dirty="0" smtClean="0"/>
            </a:br>
            <a:r>
              <a:rPr lang="en-GB" sz="3600" dirty="0" smtClean="0"/>
              <a:t> with possibilities and ideas</a:t>
            </a:r>
          </a:p>
          <a:p>
            <a:r>
              <a:rPr lang="en-GB" sz="3600" b="1" dirty="0" smtClean="0"/>
              <a:t>Picturing</a:t>
            </a:r>
            <a:r>
              <a:rPr lang="en-GB" sz="3600" dirty="0" smtClean="0"/>
              <a:t> how things might look, sound and feel</a:t>
            </a:r>
          </a:p>
          <a:p>
            <a:r>
              <a:rPr lang="en-GB" sz="3600" dirty="0" smtClean="0"/>
              <a:t>Building up stories around objects, facts…anything!</a:t>
            </a:r>
          </a:p>
          <a:p>
            <a:r>
              <a:rPr lang="en-GB" sz="3600" dirty="0" smtClean="0"/>
              <a:t>Rehearsing things in your mind before doing them for real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4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14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54768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3320502">
            <a:off x="788455" y="2173274"/>
            <a:ext cx="2971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343400" y="70485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your imagination – what could these become?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295</Words>
  <Application>Microsoft Office PowerPoint</Application>
  <PresentationFormat>On-screen Show (4:3)</PresentationFormat>
  <Paragraphs>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Comic Sans MS</vt:lpstr>
      <vt:lpstr>SassoonCRInfantMedium</vt:lpstr>
      <vt:lpstr>Office Theme</vt:lpstr>
      <vt:lpstr>PowerPoint Presentation</vt:lpstr>
      <vt:lpstr>What is resourcefulness? </vt:lpstr>
      <vt:lpstr>PowerPoint Presentation</vt:lpstr>
      <vt:lpstr>PowerPoint Presentation</vt:lpstr>
      <vt:lpstr>2.Making Links</vt:lpstr>
      <vt:lpstr>Build up this learning muscle </vt:lpstr>
      <vt:lpstr>3.IMAGINING</vt:lpstr>
      <vt:lpstr>This is what imagining means </vt:lpstr>
      <vt:lpstr>PowerPoint Presentation</vt:lpstr>
      <vt:lpstr> 4. Reasoning- What does it mean?</vt:lpstr>
      <vt:lpstr>Building up our reasoning by asking:</vt:lpstr>
      <vt:lpstr>PowerPoint Presentation</vt:lpstr>
      <vt:lpstr>Finally….5. Capitalising</vt:lpstr>
      <vt:lpstr>Build up your capitalising skills…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Kim.fairley</dc:creator>
  <cp:lastModifiedBy>Emma Waggott</cp:lastModifiedBy>
  <cp:revision>48</cp:revision>
  <dcterms:created xsi:type="dcterms:W3CDTF">2006-08-16T00:00:00Z</dcterms:created>
  <dcterms:modified xsi:type="dcterms:W3CDTF">2021-02-22T22:25:09Z</dcterms:modified>
</cp:coreProperties>
</file>