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59" r:id="rId5"/>
    <p:sldId id="261" r:id="rId6"/>
    <p:sldId id="262" r:id="rId7"/>
    <p:sldId id="268" r:id="rId8"/>
    <p:sldId id="266"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5F0351-9022-4ED4-9D3F-164EAA9BC683}"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362809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F0351-9022-4ED4-9D3F-164EAA9BC683}"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45072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F0351-9022-4ED4-9D3F-164EAA9BC683}"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95050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5F0351-9022-4ED4-9D3F-164EAA9BC683}"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162700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5F0351-9022-4ED4-9D3F-164EAA9BC683}"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276839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5F0351-9022-4ED4-9D3F-164EAA9BC683}"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419884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5F0351-9022-4ED4-9D3F-164EAA9BC683}"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37944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5F0351-9022-4ED4-9D3F-164EAA9BC683}"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227374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F0351-9022-4ED4-9D3F-164EAA9BC683}"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222176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5F0351-9022-4ED4-9D3F-164EAA9BC683}"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419449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5F0351-9022-4ED4-9D3F-164EAA9BC683}"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D6FB46-E4CD-4D2C-AC0F-72CEF95D7C0F}" type="slidenum">
              <a:rPr lang="en-GB" smtClean="0"/>
              <a:t>‹#›</a:t>
            </a:fld>
            <a:endParaRPr lang="en-GB"/>
          </a:p>
        </p:txBody>
      </p:sp>
    </p:spTree>
    <p:extLst>
      <p:ext uri="{BB962C8B-B14F-4D97-AF65-F5344CB8AC3E}">
        <p14:creationId xmlns:p14="http://schemas.microsoft.com/office/powerpoint/2010/main" val="286831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0351-9022-4ED4-9D3F-164EAA9BC683}"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6FB46-E4CD-4D2C-AC0F-72CEF95D7C0F}" type="slidenum">
              <a:rPr lang="en-GB" smtClean="0"/>
              <a:t>‹#›</a:t>
            </a:fld>
            <a:endParaRPr lang="en-GB"/>
          </a:p>
        </p:txBody>
      </p:sp>
    </p:spTree>
    <p:extLst>
      <p:ext uri="{BB962C8B-B14F-4D97-AF65-F5344CB8AC3E}">
        <p14:creationId xmlns:p14="http://schemas.microsoft.com/office/powerpoint/2010/main" val="18049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app=desktop&amp;v=S0dF6Ns-Pl0&amp;feature=youtu.b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zMedq1Y-V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paDQB1xDyQ" TargetMode="External"/><Relationship Id="rId2" Type="http://schemas.openxmlformats.org/officeDocument/2006/relationships/hyperlink" Target="https://www.youtube.com/watch?v=70wkdqX8HP0" TargetMode="External"/><Relationship Id="rId1" Type="http://schemas.openxmlformats.org/officeDocument/2006/relationships/slideLayout" Target="../slideLayouts/slideLayout7.xml"/><Relationship Id="rId4" Type="http://schemas.openxmlformats.org/officeDocument/2006/relationships/hyperlink" Target="https://www.youtube.com/watch?v=SLiNQhQr4G4&amp;pbjreload=10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F7oj_l1CV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4307" y="488515"/>
            <a:ext cx="9144000" cy="1342170"/>
          </a:xfrm>
        </p:spPr>
        <p:txBody>
          <a:bodyPr>
            <a:normAutofit/>
          </a:bodyPr>
          <a:lstStyle/>
          <a:p>
            <a:r>
              <a:rPr lang="en-GB" dirty="0" smtClean="0"/>
              <a:t>Sea Shanties and Folk Songs</a:t>
            </a:r>
            <a:endParaRPr lang="en-GB" dirty="0"/>
          </a:p>
        </p:txBody>
      </p:sp>
      <p:pic>
        <p:nvPicPr>
          <p:cNvPr id="5" name="Picture 4"/>
          <p:cNvPicPr/>
          <p:nvPr/>
        </p:nvPicPr>
        <p:blipFill>
          <a:blip r:embed="rId2"/>
          <a:stretch>
            <a:fillRect/>
          </a:stretch>
        </p:blipFill>
        <p:spPr>
          <a:xfrm>
            <a:off x="2495840" y="2188875"/>
            <a:ext cx="5909124" cy="3886249"/>
          </a:xfrm>
          <a:prstGeom prst="rect">
            <a:avLst/>
          </a:prstGeom>
        </p:spPr>
      </p:pic>
    </p:spTree>
    <p:extLst>
      <p:ext uri="{BB962C8B-B14F-4D97-AF65-F5344CB8AC3E}">
        <p14:creationId xmlns:p14="http://schemas.microsoft.com/office/powerpoint/2010/main" val="390639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 name="Picture 14"/>
          <p:cNvPicPr/>
          <p:nvPr/>
        </p:nvPicPr>
        <p:blipFill>
          <a:blip r:embed="rId2"/>
          <a:stretch>
            <a:fillRect/>
          </a:stretch>
        </p:blipFill>
        <p:spPr>
          <a:xfrm>
            <a:off x="1328284" y="3330992"/>
            <a:ext cx="5473569" cy="3117933"/>
          </a:xfrm>
          <a:prstGeom prst="rect">
            <a:avLst/>
          </a:prstGeom>
        </p:spPr>
      </p:pic>
      <p:sp>
        <p:nvSpPr>
          <p:cNvPr id="3" name="Rectangle 2"/>
          <p:cNvSpPr/>
          <p:nvPr/>
        </p:nvSpPr>
        <p:spPr>
          <a:xfrm>
            <a:off x="1328285" y="1097250"/>
            <a:ext cx="10350368" cy="1878206"/>
          </a:xfrm>
          <a:prstGeom prst="rect">
            <a:avLst/>
          </a:prstGeom>
        </p:spPr>
        <p:txBody>
          <a:bodyPr wrap="square">
            <a:spAutoFit/>
          </a:bodyPr>
          <a:lstStyle/>
          <a:p>
            <a:pPr>
              <a:lnSpc>
                <a:spcPct val="107000"/>
              </a:lnSpc>
              <a:spcAft>
                <a:spcPts val="800"/>
              </a:spcAft>
            </a:pPr>
            <a:r>
              <a:rPr lang="en-GB" sz="2400" dirty="0" smtClean="0">
                <a:latin typeface="Comic Sans MS" panose="030F0702030302020204" pitchFamily="66" charset="0"/>
                <a:ea typeface="Calibri" panose="020F0502020204030204" pitchFamily="34" charset="0"/>
                <a:cs typeface="Times New Roman" panose="02020603050405020304" pitchFamily="18" charset="0"/>
              </a:rPr>
              <a:t>Challenge!</a:t>
            </a:r>
          </a:p>
          <a:p>
            <a:pPr>
              <a:lnSpc>
                <a:spcPct val="107000"/>
              </a:lnSpc>
              <a:spcAft>
                <a:spcPts val="800"/>
              </a:spcAft>
            </a:pPr>
            <a:r>
              <a:rPr lang="en-GB" sz="2400" dirty="0" smtClean="0">
                <a:latin typeface="Comic Sans MS" panose="030F0702030302020204" pitchFamily="66" charset="0"/>
                <a:ea typeface="Calibri" panose="020F0502020204030204" pitchFamily="34" charset="0"/>
                <a:cs typeface="Times New Roman" panose="02020603050405020304" pitchFamily="18" charset="0"/>
              </a:rPr>
              <a:t>This version </a:t>
            </a:r>
            <a:r>
              <a:rPr lang="en-GB" sz="2400" dirty="0">
                <a:latin typeface="Comic Sans MS" panose="030F0702030302020204" pitchFamily="66" charset="0"/>
                <a:ea typeface="Calibri" panose="020F0502020204030204" pitchFamily="34" charset="0"/>
                <a:cs typeface="Times New Roman" panose="02020603050405020304" pitchFamily="18" charset="0"/>
              </a:rPr>
              <a:t>has more body percussion and includes rests</a:t>
            </a:r>
            <a:r>
              <a:rPr lang="en-GB" sz="2400" dirty="0" smtClean="0">
                <a:latin typeface="Comic Sans MS" panose="030F0702030302020204" pitchFamily="66" charset="0"/>
                <a:ea typeface="Calibri" panose="020F0502020204030204" pitchFamily="34" charset="0"/>
                <a:cs typeface="Times New Roman" panose="02020603050405020304" pitchFamily="18" charset="0"/>
              </a:rPr>
              <a:t>:</a:t>
            </a:r>
          </a:p>
          <a:p>
            <a:pPr>
              <a:lnSpc>
                <a:spcPct val="107000"/>
              </a:lnSpc>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hlinkClick r:id="rId3"/>
              </a:rPr>
              <a:t>https://www.youtube.com/watch?app=desktop&amp;v=S0dF6Ns-Pl0&amp;feature=youtu.be</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55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061542" y="345850"/>
            <a:ext cx="9510205" cy="1231106"/>
          </a:xfrm>
          <a:prstGeom prst="rect">
            <a:avLst/>
          </a:pr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sz="2800" dirty="0">
                <a:latin typeface="Comic Sans MS" panose="030F0702030302020204" pitchFamily="66" charset="0"/>
              </a:rPr>
              <a:t>“</a:t>
            </a:r>
            <a:r>
              <a:rPr lang="en-GB" sz="2800" dirty="0" err="1">
                <a:latin typeface="Comic Sans MS" panose="030F0702030302020204" pitchFamily="66" charset="0"/>
              </a:rPr>
              <a:t>Wellerman</a:t>
            </a:r>
            <a:r>
              <a:rPr lang="en-GB" sz="2800" dirty="0">
                <a:latin typeface="Comic Sans MS" panose="030F0702030302020204" pitchFamily="66" charset="0"/>
              </a:rPr>
              <a:t>” is a well-known whaling song, believed to have been written in New Zealand around 1860 – 1870!</a:t>
            </a:r>
          </a:p>
          <a:p>
            <a:endParaRPr lang="en-GB" dirty="0"/>
          </a:p>
        </p:txBody>
      </p:sp>
      <p:pic>
        <p:nvPicPr>
          <p:cNvPr id="5" name="Picture 4"/>
          <p:cNvPicPr/>
          <p:nvPr/>
        </p:nvPicPr>
        <p:blipFill>
          <a:blip r:embed="rId2"/>
          <a:stretch>
            <a:fillRect/>
          </a:stretch>
        </p:blipFill>
        <p:spPr>
          <a:xfrm>
            <a:off x="1767394" y="2016290"/>
            <a:ext cx="6943469" cy="3438025"/>
          </a:xfrm>
          <a:prstGeom prst="rect">
            <a:avLst/>
          </a:prstGeom>
        </p:spPr>
      </p:pic>
    </p:spTree>
    <p:extLst>
      <p:ext uri="{BB962C8B-B14F-4D97-AF65-F5344CB8AC3E}">
        <p14:creationId xmlns:p14="http://schemas.microsoft.com/office/powerpoint/2010/main" val="830209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286131" y="329808"/>
            <a:ext cx="9510205" cy="3385542"/>
          </a:xfrm>
          <a:prstGeom prst="rect">
            <a:avLst/>
          </a:pr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sz="2800" dirty="0" smtClean="0">
                <a:latin typeface="Comic Sans MS" panose="030F0702030302020204" pitchFamily="66" charset="0"/>
              </a:rPr>
              <a:t>The </a:t>
            </a:r>
            <a:r>
              <a:rPr lang="en-GB" sz="2800" dirty="0">
                <a:latin typeface="Comic Sans MS" panose="030F0702030302020204" pitchFamily="66" charset="0"/>
              </a:rPr>
              <a:t>song often refers to the ‘</a:t>
            </a:r>
            <a:r>
              <a:rPr lang="en-GB" sz="2800" dirty="0" err="1">
                <a:latin typeface="Comic Sans MS" panose="030F0702030302020204" pitchFamily="66" charset="0"/>
              </a:rPr>
              <a:t>Wellerman</a:t>
            </a:r>
            <a:r>
              <a:rPr lang="en-GB" sz="2800" dirty="0">
                <a:latin typeface="Comic Sans MS" panose="030F0702030302020204" pitchFamily="66" charset="0"/>
              </a:rPr>
              <a:t>’; these were people who worked for the English-born Weller brothers (Edward, George and Joseph).  They migrated to Sydney in 1829 and set up their company which owned ships (</a:t>
            </a:r>
            <a:r>
              <a:rPr lang="en-GB" sz="2800" dirty="0" err="1">
                <a:latin typeface="Comic Sans MS" panose="030F0702030302020204" pitchFamily="66" charset="0"/>
              </a:rPr>
              <a:t>eg</a:t>
            </a:r>
            <a:r>
              <a:rPr lang="en-GB" sz="2800" dirty="0">
                <a:latin typeface="Comic Sans MS" panose="030F0702030302020204" pitchFamily="66" charset="0"/>
              </a:rPr>
              <a:t> Billy of Tea) and sold provisions to whalers (whaling stopped in New Zealand in 1960).</a:t>
            </a:r>
          </a:p>
          <a:p>
            <a:endParaRPr lang="en-GB" sz="2800" dirty="0">
              <a:latin typeface="Comic Sans MS" panose="030F0702030302020204" pitchFamily="66" charset="0"/>
            </a:endParaRPr>
          </a:p>
          <a:p>
            <a:endParaRPr lang="en-GB" dirty="0"/>
          </a:p>
        </p:txBody>
      </p:sp>
      <p:pic>
        <p:nvPicPr>
          <p:cNvPr id="4" name="Picture 3"/>
          <p:cNvPicPr/>
          <p:nvPr/>
        </p:nvPicPr>
        <p:blipFill>
          <a:blip r:embed="rId2"/>
          <a:stretch>
            <a:fillRect/>
          </a:stretch>
        </p:blipFill>
        <p:spPr>
          <a:xfrm>
            <a:off x="3524750" y="3139239"/>
            <a:ext cx="4640682" cy="3389898"/>
          </a:xfrm>
          <a:prstGeom prst="rect">
            <a:avLst/>
          </a:prstGeom>
        </p:spPr>
      </p:pic>
    </p:spTree>
    <p:extLst>
      <p:ext uri="{BB962C8B-B14F-4D97-AF65-F5344CB8AC3E}">
        <p14:creationId xmlns:p14="http://schemas.microsoft.com/office/powerpoint/2010/main" val="159092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41960" y="609600"/>
            <a:ext cx="11069053" cy="4832092"/>
          </a:xfrm>
          <a:prstGeom prst="rect">
            <a:avLst/>
          </a:prstGeom>
          <a:noFill/>
        </p:spPr>
        <p:txBody>
          <a:bodyPr wrap="square" rtlCol="0">
            <a:spAutoFit/>
          </a:bodyPr>
          <a:lstStyle/>
          <a:p>
            <a:r>
              <a:rPr lang="en-GB" sz="2800" dirty="0">
                <a:latin typeface="Comic Sans MS" panose="030F0702030302020204" pitchFamily="66" charset="0"/>
              </a:rPr>
              <a:t>The song was first published in a book of New Zealand folk songs in 1973.  Its content is a genuine cultural expression by exploited workers for whom ‘sugar and tea and rum’ gave a much-needed break from the drudgery and toll of their daily lives (workers at the whaling-bay stations were paid not in wages but in clothing, sugar, tea, alcohol and tobacco</a:t>
            </a:r>
            <a:r>
              <a:rPr lang="en-GB" sz="2800" dirty="0" smtClean="0">
                <a:latin typeface="Comic Sans MS" panose="030F0702030302020204" pitchFamily="66" charset="0"/>
              </a:rPr>
              <a:t>).</a:t>
            </a:r>
          </a:p>
          <a:p>
            <a:endParaRPr lang="en-GB" sz="2800" dirty="0">
              <a:latin typeface="Comic Sans MS" panose="030F0702030302020204" pitchFamily="66" charset="0"/>
            </a:endParaRPr>
          </a:p>
          <a:p>
            <a:r>
              <a:rPr lang="en-GB" sz="2800" dirty="0">
                <a:latin typeface="Comic Sans MS" panose="030F0702030302020204" pitchFamily="66" charset="0"/>
              </a:rPr>
              <a:t>In 2020 and 2021, versions of the folk song by The Longest Johns and Scottish postman / musician Nathan Evans became viral hits on </a:t>
            </a:r>
            <a:r>
              <a:rPr lang="en-GB" sz="2800" dirty="0" err="1">
                <a:latin typeface="Comic Sans MS" panose="030F0702030302020204" pitchFamily="66" charset="0"/>
              </a:rPr>
              <a:t>TikTok</a:t>
            </a:r>
            <a:r>
              <a:rPr lang="en-GB" sz="2800" dirty="0">
                <a:latin typeface="Comic Sans MS" panose="030F0702030302020204" pitchFamily="66" charset="0"/>
              </a:rPr>
              <a:t> (a social media site) leading to a social media craze around sea shanties.</a:t>
            </a:r>
          </a:p>
        </p:txBody>
      </p:sp>
    </p:spTree>
    <p:extLst>
      <p:ext uri="{BB962C8B-B14F-4D97-AF65-F5344CB8AC3E}">
        <p14:creationId xmlns:p14="http://schemas.microsoft.com/office/powerpoint/2010/main" val="222339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41960" y="609600"/>
            <a:ext cx="11069053" cy="5470358"/>
          </a:xfrm>
          <a:prstGeom prst="rect">
            <a:avLst/>
          </a:prstGeom>
          <a:noFill/>
        </p:spPr>
        <p:txBody>
          <a:bodyPr wrap="square" rtlCol="0">
            <a:spAutoFit/>
          </a:bodyPr>
          <a:lstStyle/>
          <a:p>
            <a:endParaRPr lang="en-GB"/>
          </a:p>
        </p:txBody>
      </p:sp>
      <p:sp>
        <p:nvSpPr>
          <p:cNvPr id="5" name="Rectangle 4"/>
          <p:cNvSpPr/>
          <p:nvPr/>
        </p:nvSpPr>
        <p:spPr>
          <a:xfrm>
            <a:off x="641960" y="609600"/>
            <a:ext cx="10908355" cy="5548827"/>
          </a:xfrm>
          <a:prstGeom prst="rect">
            <a:avLst/>
          </a:prstGeom>
        </p:spPr>
        <p:txBody>
          <a:bodyPr wrap="square">
            <a:spAutoFit/>
          </a:bodyPr>
          <a:lstStyle/>
          <a:p>
            <a:pPr>
              <a:lnSpc>
                <a:spcPct val="107000"/>
              </a:lnSpc>
              <a:spcAft>
                <a:spcPts val="80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Sea shanties </a:t>
            </a:r>
            <a:r>
              <a:rPr lang="en-GB" sz="2800" dirty="0">
                <a:latin typeface="Comic Sans MS" panose="030F0702030302020204" pitchFamily="66" charset="0"/>
                <a:ea typeface="Calibri" panose="020F0502020204030204" pitchFamily="34" charset="0"/>
                <a:cs typeface="Times New Roman" panose="02020603050405020304" pitchFamily="18" charset="0"/>
              </a:rPr>
              <a:t>were usually sung by a captain or leader and his crew and often involved </a:t>
            </a:r>
            <a:r>
              <a:rPr lang="en-GB" sz="2800" u="sng" dirty="0">
                <a:latin typeface="Comic Sans MS" panose="030F0702030302020204" pitchFamily="66" charset="0"/>
                <a:ea typeface="Calibri" panose="020F0502020204030204" pitchFamily="34" charset="0"/>
                <a:cs typeface="Times New Roman" panose="02020603050405020304" pitchFamily="18" charset="0"/>
              </a:rPr>
              <a:t>call-and-response</a:t>
            </a:r>
            <a:r>
              <a:rPr lang="en-GB" sz="2800" dirty="0">
                <a:latin typeface="Comic Sans MS" panose="030F0702030302020204" pitchFamily="66" charset="0"/>
                <a:ea typeface="Calibri" panose="020F0502020204030204" pitchFamily="34" charset="0"/>
                <a:cs typeface="Times New Roman" panose="02020603050405020304" pitchFamily="18" charset="0"/>
              </a:rPr>
              <a:t> phrases with strong </a:t>
            </a:r>
            <a:r>
              <a:rPr lang="en-GB" sz="2800" u="sng" dirty="0">
                <a:latin typeface="Comic Sans MS" panose="030F0702030302020204" pitchFamily="66" charset="0"/>
                <a:ea typeface="Calibri" panose="020F0502020204030204" pitchFamily="34" charset="0"/>
                <a:cs typeface="Times New Roman" panose="02020603050405020304" pitchFamily="18" charset="0"/>
              </a:rPr>
              <a:t>rhythms</a:t>
            </a:r>
            <a:r>
              <a:rPr lang="en-GB" sz="2800" dirty="0">
                <a:latin typeface="Comic Sans MS" panose="030F0702030302020204" pitchFamily="66" charset="0"/>
                <a:ea typeface="Calibri" panose="020F0502020204030204" pitchFamily="34" charset="0"/>
                <a:cs typeface="Times New Roman" panose="02020603050405020304" pitchFamily="18" charset="0"/>
              </a:rPr>
              <a:t> </a:t>
            </a:r>
            <a:r>
              <a:rPr lang="en-GB" sz="2800" dirty="0" smtClean="0">
                <a:latin typeface="Comic Sans MS" panose="030F0702030302020204" pitchFamily="66" charset="0"/>
                <a:ea typeface="Calibri" panose="020F0502020204030204" pitchFamily="34" charset="0"/>
                <a:cs typeface="Times New Roman" panose="02020603050405020304" pitchFamily="18" charset="0"/>
              </a:rPr>
              <a:t>and steady beat to </a:t>
            </a:r>
            <a:r>
              <a:rPr lang="en-GB" sz="2800" dirty="0">
                <a:latin typeface="Comic Sans MS" panose="030F0702030302020204" pitchFamily="66" charset="0"/>
                <a:ea typeface="Calibri" panose="020F0502020204030204" pitchFamily="34" charset="0"/>
                <a:cs typeface="Times New Roman" panose="02020603050405020304" pitchFamily="18" charset="0"/>
              </a:rPr>
              <a:t>keep sailors in </a:t>
            </a:r>
            <a:r>
              <a:rPr lang="en-GB" sz="2800" dirty="0" smtClean="0">
                <a:latin typeface="Comic Sans MS" panose="030F0702030302020204" pitchFamily="66" charset="0"/>
                <a:ea typeface="Calibri" panose="020F0502020204030204" pitchFamily="34" charset="0"/>
                <a:cs typeface="Times New Roman" panose="02020603050405020304" pitchFamily="18" charset="0"/>
              </a:rPr>
              <a:t>time when doing their chores.</a:t>
            </a:r>
          </a:p>
          <a:p>
            <a:pPr>
              <a:lnSpc>
                <a:spcPct val="107000"/>
              </a:lnSpc>
              <a:spcAft>
                <a:spcPts val="80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smtClean="0">
                <a:latin typeface="Comic Sans MS" panose="030F0702030302020204" pitchFamily="66" charset="0"/>
                <a:ea typeface="Calibri" panose="020F0502020204030204" pitchFamily="34" charset="0"/>
                <a:cs typeface="Times New Roman" panose="02020603050405020304" pitchFamily="18" charset="0"/>
              </a:rPr>
              <a:t>They were a great way to make lighter work of </a:t>
            </a:r>
            <a:r>
              <a:rPr lang="en-GB" sz="2800" dirty="0">
                <a:latin typeface="Comic Sans MS" panose="030F0702030302020204" pitchFamily="66" charset="0"/>
                <a:ea typeface="Calibri" panose="020F0502020204030204" pitchFamily="34" charset="0"/>
                <a:cs typeface="Times New Roman" panose="02020603050405020304" pitchFamily="18" charset="0"/>
              </a:rPr>
              <a:t>the heavy, repetitive tasks of hoisting the sails, dragging in the sails, rowing and scrubbing the decks and </a:t>
            </a:r>
            <a:r>
              <a:rPr lang="en-GB" sz="2800" dirty="0" smtClean="0">
                <a:latin typeface="Comic Sans MS" panose="030F0702030302020204" pitchFamily="66" charset="0"/>
                <a:ea typeface="Calibri" panose="020F0502020204030204" pitchFamily="34" charset="0"/>
                <a:cs typeface="Times New Roman" panose="02020603050405020304" pitchFamily="18" charset="0"/>
              </a:rPr>
              <a:t>took their mind off the work’s repetitive nature.</a:t>
            </a:r>
          </a:p>
          <a:p>
            <a:pPr>
              <a:lnSpc>
                <a:spcPct val="107000"/>
              </a:lnSpc>
              <a:spcAft>
                <a:spcPts val="80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smtClean="0">
                <a:latin typeface="Comic Sans MS" panose="030F0702030302020204" pitchFamily="66" charset="0"/>
                <a:ea typeface="Calibri" panose="020F0502020204030204" pitchFamily="34" charset="0"/>
                <a:cs typeface="Times New Roman" panose="02020603050405020304" pitchFamily="18" charset="0"/>
              </a:rPr>
              <a:t>So, shanties were </a:t>
            </a:r>
            <a:r>
              <a:rPr lang="en-GB" sz="2800" dirty="0">
                <a:latin typeface="Comic Sans MS" panose="030F0702030302020204" pitchFamily="66" charset="0"/>
                <a:ea typeface="Calibri" panose="020F0502020204030204" pitchFamily="34" charset="0"/>
                <a:cs typeface="Times New Roman" panose="02020603050405020304" pitchFamily="18" charset="0"/>
              </a:rPr>
              <a:t>‘work songs’, in essence</a:t>
            </a:r>
            <a:r>
              <a:rPr lang="en-GB" sz="2800" dirty="0" smtClean="0">
                <a:latin typeface="Comic Sans MS" panose="030F0702030302020204" pitchFamily="66" charset="0"/>
                <a:ea typeface="Calibri" panose="020F0502020204030204" pitchFamily="34" charset="0"/>
                <a:cs typeface="Times New Roman" panose="02020603050405020304" pitchFamily="18" charset="0"/>
              </a:rPr>
              <a:t>.</a:t>
            </a: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62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7000">
              <a:srgbClr val="33A8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026695" y="315821"/>
            <a:ext cx="9801726" cy="4051687"/>
          </a:xfrm>
          <a:prstGeom prst="rect">
            <a:avLst/>
          </a:prstGeom>
        </p:spPr>
        <p:txBody>
          <a:bodyPr wrap="square">
            <a:spAutoFit/>
          </a:bodyPr>
          <a:lstStyle/>
          <a:p>
            <a:pPr>
              <a:lnSpc>
                <a:spcPct val="107000"/>
              </a:lnSpc>
              <a:spcAft>
                <a:spcPts val="8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There were different types of shanty for different kinds of work, with musical accents placed carefully to coordinate merchants on specific tasks.  Tempo (speed) was also important and varied to match the speed required for the chore.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smtClean="0">
                <a:latin typeface="Comic Sans MS" panose="030F0702030302020204" pitchFamily="66" charset="0"/>
              </a:rPr>
              <a:t>Some </a:t>
            </a:r>
            <a:r>
              <a:rPr lang="en-GB" sz="2400" dirty="0">
                <a:latin typeface="Comic Sans MS" panose="030F0702030302020204" pitchFamily="66" charset="0"/>
              </a:rPr>
              <a:t>of you may recognise Blow the Man Down (it forms the theme tune for SpongeBob Square Pants and also appears in Popeye cartoons).  You can clearly hear the ‘response’ of ‘Wey hey, blow the man down’ being sung: </a:t>
            </a:r>
            <a:r>
              <a:rPr lang="en-GB" sz="2400" dirty="0">
                <a:latin typeface="Comic Sans MS" panose="030F0702030302020204" pitchFamily="66" charset="0"/>
                <a:hlinkClick r:id="rId2"/>
              </a:rPr>
              <a:t>https://</a:t>
            </a:r>
            <a:r>
              <a:rPr lang="en-GB" sz="2400" dirty="0" smtClean="0">
                <a:latin typeface="Comic Sans MS" panose="030F0702030302020204" pitchFamily="66" charset="0"/>
                <a:hlinkClick r:id="rId2"/>
              </a:rPr>
              <a:t>www.youtube.com/watch?v=QzMedq1Y-Vo</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621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7000">
              <a:srgbClr val="33A8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770021" y="317492"/>
            <a:ext cx="10732167" cy="6540508"/>
          </a:xfrm>
          <a:prstGeom prst="rect">
            <a:avLst/>
          </a:prstGeom>
        </p:spPr>
        <p:txBody>
          <a:bodyPr wrap="square">
            <a:spAutoFit/>
          </a:bodyPr>
          <a:lstStyle/>
          <a:p>
            <a:pPr>
              <a:lnSpc>
                <a:spcPct val="107000"/>
              </a:lnSpc>
              <a:spcAft>
                <a:spcPts val="8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Also, remember that in those days, there was no radio, TV, phones, iPads </a:t>
            </a:r>
            <a:r>
              <a:rPr lang="en-GB" sz="2400" dirty="0" err="1">
                <a:latin typeface="Comic Sans MS" panose="030F0702030302020204" pitchFamily="66" charset="0"/>
                <a:ea typeface="Calibri" panose="020F0502020204030204" pitchFamily="34" charset="0"/>
                <a:cs typeface="Times New Roman" panose="02020603050405020304" pitchFamily="18" charset="0"/>
              </a:rPr>
              <a:t>etc</a:t>
            </a:r>
            <a:r>
              <a:rPr lang="en-GB" sz="2400" dirty="0">
                <a:latin typeface="Comic Sans MS" panose="030F0702030302020204" pitchFamily="66" charset="0"/>
                <a:ea typeface="Calibri" panose="020F0502020204030204" pitchFamily="34" charset="0"/>
                <a:cs typeface="Times New Roman" panose="02020603050405020304" pitchFamily="18" charset="0"/>
              </a:rPr>
              <a:t> to provide entertainment, so </a:t>
            </a:r>
            <a:r>
              <a:rPr lang="en-GB" sz="2400" b="1" dirty="0">
                <a:latin typeface="Comic Sans MS" panose="030F0702030302020204" pitchFamily="66" charset="0"/>
                <a:ea typeface="Calibri" panose="020F0502020204030204" pitchFamily="34" charset="0"/>
                <a:cs typeface="Times New Roman" panose="02020603050405020304" pitchFamily="18" charset="0"/>
              </a:rPr>
              <a:t>folk songs</a:t>
            </a:r>
            <a:r>
              <a:rPr lang="en-GB" sz="2400" dirty="0">
                <a:latin typeface="Comic Sans MS" panose="030F0702030302020204" pitchFamily="66" charset="0"/>
                <a:ea typeface="Calibri" panose="020F0502020204030204" pitchFamily="34" charset="0"/>
                <a:cs typeface="Times New Roman" panose="02020603050405020304" pitchFamily="18" charset="0"/>
              </a:rPr>
              <a:t> would have been a great way to spend the evening, all gathered on deck, providing friendship and comradery</a:t>
            </a:r>
            <a:r>
              <a:rPr lang="en-GB" sz="2800" dirty="0">
                <a:latin typeface="Comic Sans MS" panose="030F0702030302020204" pitchFamily="66" charset="0"/>
                <a:ea typeface="Calibri" panose="020F0502020204030204" pitchFamily="34" charset="0"/>
                <a:cs typeface="Times New Roman" panose="02020603050405020304" pitchFamily="18" charset="0"/>
              </a:rPr>
              <a:t>.</a:t>
            </a:r>
          </a:p>
          <a:p>
            <a:pPr>
              <a:lnSpc>
                <a:spcPct val="107000"/>
              </a:lnSpc>
              <a:spcAft>
                <a:spcPts val="800"/>
              </a:spcAft>
            </a:pPr>
            <a:endParaRPr lang="en-GB" sz="1600" dirty="0" smtClean="0">
              <a:latin typeface="Comic Sans MS" panose="030F0702030302020204" pitchFamily="66" charset="0"/>
            </a:endParaRPr>
          </a:p>
          <a:p>
            <a:pPr>
              <a:lnSpc>
                <a:spcPct val="107000"/>
              </a:lnSpc>
              <a:spcAft>
                <a:spcPts val="800"/>
              </a:spcAft>
            </a:pPr>
            <a:r>
              <a:rPr lang="en-GB" sz="2400" dirty="0" smtClean="0">
                <a:latin typeface="Comic Sans MS" panose="030F0702030302020204" pitchFamily="66" charset="0"/>
              </a:rPr>
              <a:t>Spanish </a:t>
            </a:r>
            <a:r>
              <a:rPr lang="en-GB" sz="2400" dirty="0">
                <a:latin typeface="Comic Sans MS" panose="030F0702030302020204" pitchFamily="66" charset="0"/>
              </a:rPr>
              <a:t>Ladies is a folk song that describes a voyage from Spain to England, with sailors trying to gauge how far they were from home. This is by The Longest Johns: </a:t>
            </a:r>
            <a:r>
              <a:rPr lang="en-GB" sz="2400" dirty="0" smtClean="0">
                <a:latin typeface="Comic Sans MS" panose="030F0702030302020204" pitchFamily="66" charset="0"/>
                <a:hlinkClick r:id="rId2"/>
              </a:rPr>
              <a:t>https://www.youtube.com/watch?v=70wkdqX8HP0</a:t>
            </a:r>
            <a:endParaRPr lang="en-GB" sz="2400" dirty="0" smtClean="0">
              <a:latin typeface="Comic Sans MS" panose="030F0702030302020204" pitchFamily="66" charset="0"/>
            </a:endParaRPr>
          </a:p>
          <a:p>
            <a:pPr>
              <a:lnSpc>
                <a:spcPct val="107000"/>
              </a:lnSpc>
              <a:spcAft>
                <a:spcPts val="800"/>
              </a:spcAft>
            </a:pPr>
            <a:endParaRPr lang="en-GB" sz="16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omic Sans MS" panose="030F0702030302020204" pitchFamily="66" charset="0"/>
              </a:rPr>
              <a:t>This </a:t>
            </a:r>
            <a:r>
              <a:rPr lang="en-GB" sz="2400" dirty="0" smtClean="0">
                <a:latin typeface="Comic Sans MS" panose="030F0702030302020204" pitchFamily="66" charset="0"/>
              </a:rPr>
              <a:t>version of the </a:t>
            </a:r>
            <a:r>
              <a:rPr lang="en-GB" sz="2400" dirty="0" err="1" smtClean="0">
                <a:latin typeface="Comic Sans MS" panose="030F0702030302020204" pitchFamily="66" charset="0"/>
              </a:rPr>
              <a:t>Wellerman</a:t>
            </a:r>
            <a:r>
              <a:rPr lang="en-GB" sz="2400" dirty="0" smtClean="0">
                <a:latin typeface="Comic Sans MS" panose="030F0702030302020204" pitchFamily="66" charset="0"/>
              </a:rPr>
              <a:t> </a:t>
            </a:r>
            <a:r>
              <a:rPr lang="en-GB" sz="2400" dirty="0">
                <a:latin typeface="Comic Sans MS" panose="030F0702030302020204" pitchFamily="66" charset="0"/>
              </a:rPr>
              <a:t>includes fabulous harmonies from opera singers</a:t>
            </a:r>
            <a:r>
              <a:rPr lang="en-GB" sz="2400" dirty="0" smtClean="0">
                <a:latin typeface="Comic Sans MS" panose="030F0702030302020204" pitchFamily="66" charset="0"/>
              </a:rPr>
              <a:t>: </a:t>
            </a:r>
            <a:r>
              <a:rPr lang="en-GB" sz="2400" dirty="0" smtClean="0">
                <a:latin typeface="Comic Sans MS" panose="030F0702030302020204" pitchFamily="66" charset="0"/>
                <a:ea typeface="Calibri" panose="020F0502020204030204" pitchFamily="34" charset="0"/>
                <a:cs typeface="Times New Roman" panose="02020603050405020304" pitchFamily="18" charset="0"/>
                <a:hlinkClick r:id="rId3"/>
              </a:rPr>
              <a:t>https://www.youtube.com/watch?v=LpaDQB1xDyQ</a:t>
            </a:r>
            <a:endParaRPr lang="en-GB" sz="2400"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omic Sans MS" panose="030F0702030302020204" pitchFamily="66" charset="0"/>
              </a:rPr>
              <a:t>Click here to listen to the </a:t>
            </a:r>
            <a:r>
              <a:rPr lang="en-GB" sz="2400" dirty="0" err="1">
                <a:latin typeface="Comic Sans MS" panose="030F0702030302020204" pitchFamily="66" charset="0"/>
              </a:rPr>
              <a:t>Wellerman</a:t>
            </a:r>
            <a:r>
              <a:rPr lang="en-GB" sz="2400" dirty="0">
                <a:latin typeface="Comic Sans MS" panose="030F0702030302020204" pitchFamily="66" charset="0"/>
              </a:rPr>
              <a:t> </a:t>
            </a:r>
            <a:r>
              <a:rPr lang="en-GB" sz="2400" dirty="0" smtClean="0">
                <a:latin typeface="Comic Sans MS" panose="030F0702030302020204" pitchFamily="66" charset="0"/>
              </a:rPr>
              <a:t>by Nathan Evans: </a:t>
            </a:r>
          </a:p>
          <a:p>
            <a:pPr>
              <a:lnSpc>
                <a:spcPct val="107000"/>
              </a:lnSpc>
              <a:spcAft>
                <a:spcPts val="800"/>
              </a:spcAft>
            </a:pPr>
            <a:r>
              <a:rPr lang="en-GB" sz="2400" smtClean="0">
                <a:latin typeface="Comic Sans MS" panose="030F0702030302020204" pitchFamily="66" charset="0"/>
                <a:ea typeface="Calibri" panose="020F0502020204030204" pitchFamily="34" charset="0"/>
                <a:cs typeface="Times New Roman" panose="02020603050405020304" pitchFamily="18" charset="0"/>
                <a:hlinkClick r:id="rId4"/>
              </a:rPr>
              <a:t>https://www.youtube.com/watch?v=SLiNQhQr4G4&amp;pbjreload=101</a:t>
            </a:r>
            <a:endParaRPr lang="en-GB" sz="2400" dirty="0" smtClean="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02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59241" y="794175"/>
            <a:ext cx="3801980" cy="1261884"/>
          </a:xfrm>
          <a:prstGeom prst="rect">
            <a:avLst/>
          </a:prstGeom>
        </p:spPr>
        <p:txBody>
          <a:bodyPr wrap="square">
            <a:spAutoFit/>
          </a:bodyPr>
          <a:lstStyle/>
          <a:p>
            <a:r>
              <a:rPr lang="en-GB" sz="2800" dirty="0" smtClean="0">
                <a:solidFill>
                  <a:srgbClr val="00B0F0"/>
                </a:solidFill>
                <a:latin typeface="Comic Sans MS" panose="030F0702030302020204" pitchFamily="66" charset="0"/>
                <a:ea typeface="Calibri" panose="020F0502020204030204" pitchFamily="34" charset="0"/>
                <a:cs typeface="Times New Roman" panose="02020603050405020304" pitchFamily="18" charset="0"/>
              </a:rPr>
              <a:t>Body percussion time!</a:t>
            </a:r>
            <a:endParaRPr lang="en-GB" sz="2800" dirty="0" smtClean="0">
              <a:solidFill>
                <a:srgbClr val="00B0F0"/>
              </a:solidFill>
            </a:endParaRPr>
          </a:p>
          <a:p>
            <a:endParaRPr lang="en-GB" sz="2400" dirty="0"/>
          </a:p>
          <a:p>
            <a:endParaRPr lang="en-GB" sz="24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45431" y="2362801"/>
            <a:ext cx="6160169" cy="3829452"/>
          </a:xfrm>
          <a:prstGeom prst="rect">
            <a:avLst/>
          </a:prstGeom>
        </p:spPr>
      </p:pic>
      <p:sp>
        <p:nvSpPr>
          <p:cNvPr id="10" name="Rectangle 9"/>
          <p:cNvSpPr/>
          <p:nvPr/>
        </p:nvSpPr>
        <p:spPr>
          <a:xfrm>
            <a:off x="7058527" y="1994504"/>
            <a:ext cx="4347411" cy="1938992"/>
          </a:xfrm>
          <a:prstGeom prst="rect">
            <a:avLst/>
          </a:prstGeom>
        </p:spPr>
        <p:txBody>
          <a:bodyPr wrap="square">
            <a:spAutoFit/>
          </a:bodyPr>
          <a:lstStyle/>
          <a:p>
            <a:r>
              <a:rPr lang="en-GB" sz="2000" dirty="0">
                <a:latin typeface="Comic Sans MS" panose="030F0702030302020204" pitchFamily="66" charset="0"/>
                <a:ea typeface="Calibri" panose="020F0502020204030204" pitchFamily="34" charset="0"/>
                <a:cs typeface="Times New Roman" panose="02020603050405020304" pitchFamily="18" charset="0"/>
              </a:rPr>
              <a:t>The piece has 4 beats in each bar (each row is a bar</a:t>
            </a:r>
            <a:r>
              <a:rPr lang="en-GB" sz="2000" dirty="0" smtClean="0">
                <a:latin typeface="Comic Sans MS" panose="030F0702030302020204" pitchFamily="66" charset="0"/>
                <a:ea typeface="Calibri" panose="020F0502020204030204" pitchFamily="34" charset="0"/>
                <a:cs typeface="Times New Roman" panose="02020603050405020304" pitchFamily="18" charset="0"/>
              </a:rPr>
              <a:t>).</a:t>
            </a:r>
          </a:p>
          <a:p>
            <a:endParaRPr lang="en-GB" sz="2000" dirty="0">
              <a:latin typeface="Comic Sans MS" panose="030F0702030302020204" pitchFamily="66" charset="0"/>
              <a:cs typeface="Times New Roman" panose="02020603050405020304" pitchFamily="18" charset="0"/>
            </a:endParaRPr>
          </a:p>
          <a:p>
            <a:r>
              <a:rPr lang="en-GB" sz="2000" dirty="0">
                <a:latin typeface="Comic Sans MS" panose="030F0702030302020204" pitchFamily="66" charset="0"/>
              </a:rPr>
              <a:t>Most are crotchets but some are quavers and the video tells you when they are coming up!</a:t>
            </a:r>
            <a:endParaRPr lang="en-GB" sz="2400" dirty="0">
              <a:latin typeface="Comic Sans MS" panose="030F0702030302020204" pitchFamily="66" charset="0"/>
            </a:endParaRPr>
          </a:p>
        </p:txBody>
      </p:sp>
      <p:cxnSp>
        <p:nvCxnSpPr>
          <p:cNvPr id="13" name="Elbow Connector 12"/>
          <p:cNvCxnSpPr/>
          <p:nvPr/>
        </p:nvCxnSpPr>
        <p:spPr>
          <a:xfrm flipH="1">
            <a:off x="6774782" y="4054615"/>
            <a:ext cx="2457450" cy="21907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328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94095" y="1715069"/>
            <a:ext cx="5346283" cy="4072790"/>
          </a:xfrm>
          <a:prstGeom prst="rect">
            <a:avLst/>
          </a:prstGeom>
        </p:spPr>
      </p:pic>
      <p:sp>
        <p:nvSpPr>
          <p:cNvPr id="2" name="Rectangle 1"/>
          <p:cNvSpPr/>
          <p:nvPr/>
        </p:nvSpPr>
        <p:spPr>
          <a:xfrm>
            <a:off x="6785810" y="1557990"/>
            <a:ext cx="4491790" cy="2308324"/>
          </a:xfrm>
          <a:prstGeom prst="rect">
            <a:avLst/>
          </a:prstGeom>
        </p:spPr>
        <p:txBody>
          <a:bodyPr wrap="square">
            <a:spAutoFit/>
          </a:bodyPr>
          <a:lstStyle/>
          <a:p>
            <a:r>
              <a:rPr lang="en-GB" sz="2400" dirty="0">
                <a:latin typeface="Comic Sans MS" panose="030F0702030302020204" pitchFamily="66" charset="0"/>
                <a:ea typeface="Calibri" panose="020F0502020204030204" pitchFamily="34" charset="0"/>
                <a:cs typeface="Times New Roman" panose="02020603050405020304" pitchFamily="18" charset="0"/>
              </a:rPr>
              <a:t>This means you have to pat your knees twice, fitting it in to 1 beat.  So each pat on the knee is worth ½ a beat (a quaver).  Remember, each bar (row) adds up to 4.</a:t>
            </a:r>
            <a:endParaRPr lang="en-GB" sz="2400" dirty="0"/>
          </a:p>
        </p:txBody>
      </p:sp>
      <p:cxnSp>
        <p:nvCxnSpPr>
          <p:cNvPr id="8" name="Straight Connector 7"/>
          <p:cNvCxnSpPr/>
          <p:nvPr/>
        </p:nvCxnSpPr>
        <p:spPr>
          <a:xfrm flipH="1" flipV="1">
            <a:off x="1691841" y="972954"/>
            <a:ext cx="6457549" cy="561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8149389" y="972954"/>
            <a:ext cx="0" cy="58503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691841" y="1030772"/>
            <a:ext cx="0" cy="31532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197149" y="972954"/>
            <a:ext cx="5882" cy="37314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542373" y="1357698"/>
            <a:ext cx="0" cy="211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3914274" y="1357698"/>
            <a:ext cx="82667" cy="200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3955607" y="1357698"/>
            <a:ext cx="570724" cy="1016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1431114" y="1347538"/>
            <a:ext cx="570724" cy="1016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001838" y="1379456"/>
            <a:ext cx="1" cy="190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1414163" y="1374527"/>
            <a:ext cx="1" cy="190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6737683" y="4257841"/>
            <a:ext cx="4897153" cy="2308324"/>
          </a:xfrm>
          <a:prstGeom prst="rect">
            <a:avLst/>
          </a:prstGeom>
        </p:spPr>
        <p:txBody>
          <a:bodyPr wrap="square">
            <a:spAutoFit/>
          </a:bodyPr>
          <a:lstStyle/>
          <a:p>
            <a:r>
              <a:rPr lang="en-GB" sz="2400" dirty="0" smtClean="0">
                <a:latin typeface="Comic Sans MS" panose="030F0702030302020204" pitchFamily="66" charset="0"/>
                <a:ea typeface="Calibri" panose="020F0502020204030204" pitchFamily="34" charset="0"/>
                <a:cs typeface="Times New Roman" panose="02020603050405020304" pitchFamily="18" charset="0"/>
              </a:rPr>
              <a:t>Now click </a:t>
            </a:r>
            <a:r>
              <a:rPr lang="en-GB" sz="2400" dirty="0">
                <a:latin typeface="Comic Sans MS" panose="030F0702030302020204" pitchFamily="66" charset="0"/>
                <a:ea typeface="Calibri" panose="020F0502020204030204" pitchFamily="34" charset="0"/>
                <a:cs typeface="Times New Roman" panose="02020603050405020304" pitchFamily="18" charset="0"/>
              </a:rPr>
              <a:t>on the link and have a go at the following piece of music which has a very strong, clear beat:</a:t>
            </a:r>
            <a:endParaRPr lang="en-GB" sz="3200" dirty="0">
              <a:latin typeface="Comic Sans MS" panose="030F0702030302020204" pitchFamily="66" charset="0"/>
              <a:ea typeface="Calibri" panose="020F0502020204030204" pitchFamily="34" charset="0"/>
              <a:cs typeface="Times New Roman" panose="02020603050405020304" pitchFamily="18" charset="0"/>
            </a:endParaRPr>
          </a:p>
          <a:p>
            <a:r>
              <a:rPr lang="en-GB" sz="2400" dirty="0">
                <a:hlinkClick r:id="rId3"/>
              </a:rPr>
              <a:t>https://www.youtube.com/watch?v=sF7oj_l1CVM</a:t>
            </a:r>
            <a:endParaRPr lang="en-GB" sz="2400" dirty="0"/>
          </a:p>
        </p:txBody>
      </p:sp>
    </p:spTree>
    <p:extLst>
      <p:ext uri="{BB962C8B-B14F-4D97-AF65-F5344CB8AC3E}">
        <p14:creationId xmlns:p14="http://schemas.microsoft.com/office/powerpoint/2010/main" val="3096513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190</TotalTime>
  <Words>613</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Times New Roman</vt:lpstr>
      <vt:lpstr>Office Theme</vt:lpstr>
      <vt:lpstr>Sea Shanties and Folk Songs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dc:title>
  <dc:creator>Windows User</dc:creator>
  <cp:lastModifiedBy>Windows User</cp:lastModifiedBy>
  <cp:revision>39</cp:revision>
  <dcterms:created xsi:type="dcterms:W3CDTF">2021-02-01T10:10:53Z</dcterms:created>
  <dcterms:modified xsi:type="dcterms:W3CDTF">2021-02-25T12:07:25Z</dcterms:modified>
</cp:coreProperties>
</file>