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80" r:id="rId3"/>
    <p:sldId id="271" r:id="rId4"/>
    <p:sldId id="285" r:id="rId5"/>
    <p:sldId id="286" r:id="rId6"/>
    <p:sldId id="287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FF1A"/>
    <a:srgbClr val="D2DEEF"/>
    <a:srgbClr val="B4C7E7"/>
    <a:srgbClr val="0000FF"/>
    <a:srgbClr val="CCFFCC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4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21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80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31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2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53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37521" y="4380271"/>
            <a:ext cx="1446263" cy="1936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887" y="765109"/>
            <a:ext cx="10442712" cy="1619741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latin typeface="+mn-lt"/>
              </a:rPr>
              <a:t>Progressive form of </a:t>
            </a:r>
            <a:r>
              <a:rPr lang="en-GB" sz="5400" b="1" dirty="0">
                <a:solidFill>
                  <a:srgbClr val="0000FF"/>
                </a:solidFill>
                <a:latin typeface="+mn-lt"/>
              </a:rPr>
              <a:t>verbs</a:t>
            </a:r>
            <a:r>
              <a:rPr lang="en-GB" sz="5400" b="1" dirty="0">
                <a:latin typeface="+mn-lt"/>
              </a:rPr>
              <a:t>: 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4400" b="1" i="1" dirty="0">
                <a:latin typeface="+mn-lt"/>
              </a:rPr>
              <a:t>Present and past progressive (continuous) </a:t>
            </a:r>
            <a:endParaRPr lang="en-GB" sz="8000" b="1" dirty="0"/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6437" y="3341640"/>
            <a:ext cx="271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8082" y="3346963"/>
            <a:ext cx="2630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playing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87" y="4224654"/>
            <a:ext cx="1722609" cy="2091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969" y="4527269"/>
            <a:ext cx="2208078" cy="178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835" y="4237324"/>
            <a:ext cx="1420914" cy="20917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90550" y="3341640"/>
            <a:ext cx="2734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Alice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balancing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3348" y="4558078"/>
            <a:ext cx="6833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MS Mincho"/>
                <a:cs typeface="Times New Roman" panose="02020603050405020304" pitchFamily="18" charset="0"/>
              </a:rPr>
              <a:t>This can be in the </a:t>
            </a:r>
            <a:r>
              <a:rPr lang="en-GB" sz="2800" b="1" dirty="0">
                <a:ea typeface="MS Mincho"/>
                <a:cs typeface="Times New Roman" panose="02020603050405020304" pitchFamily="18" charset="0"/>
              </a:rPr>
              <a:t>present</a:t>
            </a:r>
            <a:r>
              <a:rPr lang="en-GB" sz="2800" dirty="0">
                <a:ea typeface="MS Mincho"/>
                <a:cs typeface="Times New Roman" panose="02020603050405020304" pitchFamily="18" charset="0"/>
              </a:rPr>
              <a:t> (happening now) </a:t>
            </a:r>
          </a:p>
          <a:p>
            <a:pPr>
              <a:spcAft>
                <a:spcPts val="0"/>
              </a:spcAft>
              <a:tabLst>
                <a:tab pos="5731510" algn="r"/>
              </a:tabLst>
            </a:pPr>
            <a:endParaRPr lang="en-GB" sz="2800" dirty="0">
              <a:ea typeface="MS Mincho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MS Mincho"/>
                <a:cs typeface="Times New Roman" panose="02020603050405020304" pitchFamily="18" charset="0"/>
              </a:rPr>
              <a:t>or in the </a:t>
            </a:r>
            <a:r>
              <a:rPr lang="en-GB" sz="2800" b="1" dirty="0">
                <a:ea typeface="MS Mincho"/>
                <a:cs typeface="Times New Roman" panose="02020603050405020304" pitchFamily="18" charset="0"/>
              </a:rPr>
              <a:t>past</a:t>
            </a:r>
            <a:r>
              <a:rPr lang="en-GB" sz="2800" dirty="0">
                <a:ea typeface="MS Mincho"/>
                <a:cs typeface="Times New Roman" panose="02020603050405020304" pitchFamily="18" charset="0"/>
              </a:rPr>
              <a:t> (happened then).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65603" y="695938"/>
            <a:ext cx="7023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progressive form </a:t>
            </a:r>
            <a:r>
              <a:rPr lang="en-GB" sz="36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is continuous. 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1973954" y="1502198"/>
            <a:ext cx="5800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It suggests that the action 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progresses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7470100" y="1513828"/>
            <a:ext cx="318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for a period of time,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186470" y="2927257"/>
            <a:ext cx="9441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or 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progresses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at the time something else happens or happened. 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330691" y="2281833"/>
            <a:ext cx="532714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Tom’s tortoise 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was waiting </a:t>
            </a: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for his lettuce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.</a:t>
            </a:r>
            <a:endParaRPr lang="en-GB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4555" y="3716858"/>
            <a:ext cx="753316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Tom’s tortoise 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was waiting </a:t>
            </a: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when he saw the lawnmower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.</a:t>
            </a:r>
            <a:endParaRPr lang="en-GB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191" y="4247011"/>
            <a:ext cx="2453640" cy="191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3156057" y="5105383"/>
            <a:ext cx="2690822" cy="829939"/>
          </a:xfrm>
          <a:prstGeom prst="wedgeEllipseCallout">
            <a:avLst>
              <a:gd name="adj1" fmla="val -42328"/>
              <a:gd name="adj2" fmla="val -84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EEK! There’s a lawnmower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3157570" y="5094310"/>
            <a:ext cx="2690822" cy="829939"/>
          </a:xfrm>
          <a:prstGeom prst="wedgeEllipseCallout">
            <a:avLst>
              <a:gd name="adj1" fmla="val -42328"/>
              <a:gd name="adj2" fmla="val -84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WOW!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It has missed me! </a:t>
            </a:r>
          </a:p>
        </p:txBody>
      </p:sp>
    </p:spTree>
    <p:extLst>
      <p:ext uri="{BB962C8B-B14F-4D97-AF65-F5344CB8AC3E}">
        <p14:creationId xmlns:p14="http://schemas.microsoft.com/office/powerpoint/2010/main" val="39012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  <p:bldP spid="11" grpId="0"/>
      <p:bldP spid="12" grpId="0"/>
      <p:bldP spid="13" grpId="0" animBg="1"/>
      <p:bldP spid="14" grpId="0" animBg="1"/>
      <p:bldP spid="10" grpId="0" animBg="1"/>
      <p:bldP spid="10" grpId="1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73998"/>
              </p:ext>
            </p:extLst>
          </p:nvPr>
        </p:nvGraphicFramePr>
        <p:xfrm>
          <a:off x="914400" y="1814053"/>
          <a:ext cx="10548000" cy="4136196"/>
        </p:xfrm>
        <a:graphic>
          <a:graphicData uri="http://schemas.openxmlformats.org/drawingml/2006/table">
            <a:tbl>
              <a:tblPr firstRow="1" firstCol="1" bandRow="1"/>
              <a:tblGrid>
                <a:gridCol w="3108382">
                  <a:extLst>
                    <a:ext uri="{9D8B030D-6E8A-4147-A177-3AD203B41FA5}">
                      <a16:colId xmlns:a16="http://schemas.microsoft.com/office/drawing/2014/main" val="1962481"/>
                    </a:ext>
                  </a:extLst>
                </a:gridCol>
                <a:gridCol w="3804737">
                  <a:extLst>
                    <a:ext uri="{9D8B030D-6E8A-4147-A177-3AD203B41FA5}">
                      <a16:colId xmlns:a16="http://schemas.microsoft.com/office/drawing/2014/main" val="3690774616"/>
                    </a:ext>
                  </a:extLst>
                </a:gridCol>
                <a:gridCol w="3634881">
                  <a:extLst>
                    <a:ext uri="{9D8B030D-6E8A-4147-A177-3AD203B41FA5}">
                      <a16:colId xmlns:a16="http://schemas.microsoft.com/office/drawing/2014/main" val="1415077768"/>
                    </a:ext>
                  </a:extLst>
                </a:gridCol>
              </a:tblGrid>
              <a:tr h="4136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31510" algn="r"/>
                        </a:tabLst>
                        <a:defRPr/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Past progressive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31510" algn="r"/>
                        </a:tabLst>
                        <a:defRPr/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 progressive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507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present and past progressive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8956" y="2540328"/>
            <a:ext cx="1490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2654" y="3214820"/>
            <a:ext cx="1404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2875" y="3891041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whines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0927" y="4525060"/>
            <a:ext cx="1627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4560" y="2462031"/>
            <a:ext cx="210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568" y="2473047"/>
            <a:ext cx="2467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27733" y="3118499"/>
            <a:ext cx="219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6281" y="3140432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87647" y="3761231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8716" y="3846038"/>
            <a:ext cx="323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5376" y="4476680"/>
            <a:ext cx="2607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5409" y="4526980"/>
            <a:ext cx="286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84435" y="4923640"/>
            <a:ext cx="781685" cy="1059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541" y="4962866"/>
            <a:ext cx="781685" cy="1059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B1AA697-ED62-9540-852C-3B9FD7B0E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8194" y="864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1 -0.00116 L -0.83379 0.00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10" y="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past progressive 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18760" y="5730872"/>
            <a:ext cx="4598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use past progressive form?</a:t>
            </a:r>
            <a:endParaRPr lang="en-GB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0402" y="2183300"/>
            <a:ext cx="1380184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</a:rPr>
              <a:t>leap</a:t>
            </a:r>
          </a:p>
        </p:txBody>
      </p:sp>
      <p:sp>
        <p:nvSpPr>
          <p:cNvPr id="24" name="Speech Bubble: Rectangle with Corners Rounded 23"/>
          <p:cNvSpPr/>
          <p:nvPr/>
        </p:nvSpPr>
        <p:spPr>
          <a:xfrm>
            <a:off x="2774551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the children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once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1652" y="2041925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children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leapt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6" name="Speech Bubble: Rectangle with Corners Rounded 25"/>
          <p:cNvSpPr/>
          <p:nvPr/>
        </p:nvSpPr>
        <p:spPr>
          <a:xfrm>
            <a:off x="2767008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the children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for a while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31651" y="2975851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children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leaping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8" name="Speech Bubble: Rectangle with Corners Rounded 27"/>
          <p:cNvSpPr/>
          <p:nvPr/>
        </p:nvSpPr>
        <p:spPr>
          <a:xfrm>
            <a:off x="7749644" y="4172568"/>
            <a:ext cx="3113326" cy="1003443"/>
          </a:xfrm>
          <a:prstGeom prst="wedgeRoundRectCallout">
            <a:avLst>
              <a:gd name="adj1" fmla="val 13383"/>
              <a:gd name="adj2" fmla="val -1262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</a:t>
            </a:r>
            <a:r>
              <a:rPr lang="en-GB" sz="2000" b="1" dirty="0">
                <a:solidFill>
                  <a:schemeClr val="tx1"/>
                </a:solidFill>
              </a:rPr>
              <a:t>past progressive </a:t>
            </a:r>
            <a:r>
              <a:rPr lang="en-GB" sz="2000" dirty="0">
                <a:solidFill>
                  <a:schemeClr val="tx1"/>
                </a:solidFill>
              </a:rPr>
              <a:t>form shows the action </a:t>
            </a:r>
            <a:r>
              <a:rPr lang="en-GB" sz="2000" b="1" dirty="0">
                <a:solidFill>
                  <a:schemeClr val="tx1"/>
                </a:solidFill>
              </a:rPr>
              <a:t>continued</a:t>
            </a:r>
            <a:r>
              <a:rPr lang="en-GB" sz="2000" dirty="0">
                <a:solidFill>
                  <a:schemeClr val="tx1"/>
                </a:solidFill>
              </a:rPr>
              <a:t> for a while.</a:t>
            </a:r>
          </a:p>
        </p:txBody>
      </p:sp>
      <p:sp>
        <p:nvSpPr>
          <p:cNvPr id="14" name="Thought Bubble: Cloud 13"/>
          <p:cNvSpPr/>
          <p:nvPr/>
        </p:nvSpPr>
        <p:spPr>
          <a:xfrm>
            <a:off x="5514095" y="4911925"/>
            <a:ext cx="1608578" cy="1028779"/>
          </a:xfrm>
          <a:prstGeom prst="cloudCallout">
            <a:avLst>
              <a:gd name="adj1" fmla="val -98711"/>
              <a:gd name="adj2" fmla="val -917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Hint: use </a:t>
            </a:r>
            <a:r>
              <a:rPr lang="en-GB" i="1" dirty="0">
                <a:solidFill>
                  <a:srgbClr val="FF0000"/>
                </a:solidFill>
              </a:rPr>
              <a:t>were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99" y="3205912"/>
            <a:ext cx="3641217" cy="1990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8916" y="5419753"/>
            <a:ext cx="4073955" cy="697114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children were leaping about when the teacher opened the classroom door.  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97AF5D5-1D04-F242-A24B-A5C892BFF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0441" y="6571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24" grpId="0" animBg="1"/>
      <p:bldP spid="25" grpId="0" animBg="1"/>
      <p:bldP spid="26" grpId="0" animBg="1"/>
      <p:bldP spid="27" grpId="0" animBg="1"/>
      <p:bldP spid="28" grpId="0" animBg="1"/>
      <p:bldP spid="1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past progressive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66418" y="2183300"/>
            <a:ext cx="1664168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</a:rPr>
              <a:t>quarrel</a:t>
            </a:r>
          </a:p>
        </p:txBody>
      </p:sp>
      <p:sp>
        <p:nvSpPr>
          <p:cNvPr id="24" name="Speech Bubble: Rectangle with Corners Rounded 23"/>
          <p:cNvSpPr/>
          <p:nvPr/>
        </p:nvSpPr>
        <p:spPr>
          <a:xfrm>
            <a:off x="2774551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we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for </a:t>
            </a:r>
            <a:r>
              <a:rPr lang="en-GB" sz="2000" b="1" dirty="0">
                <a:solidFill>
                  <a:schemeClr val="tx1"/>
                </a:solidFill>
              </a:rPr>
              <a:t>a short time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1652" y="2041925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quarrelled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6" name="Speech Bubble: Rectangle with Corners Rounded 25"/>
          <p:cNvSpPr/>
          <p:nvPr/>
        </p:nvSpPr>
        <p:spPr>
          <a:xfrm>
            <a:off x="2761978" y="2029350"/>
            <a:ext cx="3557291" cy="1021167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we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i="1" dirty="0">
                <a:solidFill>
                  <a:schemeClr val="tx1"/>
                </a:solidFill>
              </a:rPr>
              <a:t>when</a:t>
            </a:r>
            <a:r>
              <a:rPr lang="en-GB" sz="2000" b="1" dirty="0">
                <a:solidFill>
                  <a:schemeClr val="tx1"/>
                </a:solidFill>
              </a:rPr>
              <a:t> the teacher arrived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14134" y="3468352"/>
            <a:ext cx="6052553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quarrelling</a:t>
            </a:r>
            <a:r>
              <a:rPr lang="en-GB" sz="2400" i="1" dirty="0">
                <a:latin typeface="+mj-lt"/>
              </a:rPr>
              <a:t> when the teacher arrived.</a:t>
            </a:r>
          </a:p>
        </p:txBody>
      </p:sp>
      <p:sp>
        <p:nvSpPr>
          <p:cNvPr id="28" name="Speech Bubble: Rectangle with Corners Rounded 27"/>
          <p:cNvSpPr/>
          <p:nvPr/>
        </p:nvSpPr>
        <p:spPr>
          <a:xfrm>
            <a:off x="7712809" y="4942840"/>
            <a:ext cx="3621362" cy="1003443"/>
          </a:xfrm>
          <a:prstGeom prst="wedgeRoundRectCallout">
            <a:avLst>
              <a:gd name="adj1" fmla="val -76301"/>
              <a:gd name="adj2" fmla="val -1526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</a:t>
            </a:r>
            <a:r>
              <a:rPr lang="en-GB" sz="2000" b="1" dirty="0">
                <a:solidFill>
                  <a:schemeClr val="tx1"/>
                </a:solidFill>
              </a:rPr>
              <a:t>past progressive </a:t>
            </a:r>
            <a:r>
              <a:rPr lang="en-GB" sz="2000" dirty="0">
                <a:solidFill>
                  <a:schemeClr val="tx1"/>
                </a:solidFill>
              </a:rPr>
              <a:t>form shows the action </a:t>
            </a:r>
            <a:r>
              <a:rPr lang="en-GB" sz="2000" b="1" dirty="0">
                <a:solidFill>
                  <a:schemeClr val="tx1"/>
                </a:solidFill>
              </a:rPr>
              <a:t>continued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i="1" dirty="0">
                <a:solidFill>
                  <a:schemeClr val="tx1"/>
                </a:solidFill>
              </a:rPr>
              <a:t>when</a:t>
            </a:r>
            <a:r>
              <a:rPr lang="en-GB" sz="2000" dirty="0">
                <a:solidFill>
                  <a:schemeClr val="tx1"/>
                </a:solidFill>
              </a:rPr>
              <a:t> something else occurred.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8759" y="5730872"/>
            <a:ext cx="4598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use past progressive form?</a:t>
            </a:r>
            <a:endParaRPr lang="en-GB" i="1" dirty="0"/>
          </a:p>
        </p:txBody>
      </p:sp>
      <p:sp>
        <p:nvSpPr>
          <p:cNvPr id="13" name="Thought Bubble: Cloud 12"/>
          <p:cNvSpPr/>
          <p:nvPr/>
        </p:nvSpPr>
        <p:spPr>
          <a:xfrm>
            <a:off x="2485462" y="3341734"/>
            <a:ext cx="1608578" cy="1028779"/>
          </a:xfrm>
          <a:prstGeom prst="cloudCallout">
            <a:avLst>
              <a:gd name="adj1" fmla="val 35788"/>
              <a:gd name="adj2" fmla="val 768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Hint: use </a:t>
            </a:r>
            <a:r>
              <a:rPr lang="en-GB" i="1" dirty="0">
                <a:solidFill>
                  <a:srgbClr val="FF0000"/>
                </a:solidFill>
              </a:rPr>
              <a:t>were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6530" y="4212626"/>
            <a:ext cx="2303145" cy="1551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1566" y="5834723"/>
            <a:ext cx="5268478" cy="39241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children were quarrelling about the snake!  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3B5C12B-92FC-5D4C-9B6D-1A58894EA9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83520" y="6138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13" grpId="0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990" y="808936"/>
            <a:ext cx="9260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Choosing past simple or past progressive form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93599" y="5707315"/>
            <a:ext cx="5537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How would you write this in the past form?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09454" y="2165682"/>
            <a:ext cx="593557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is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having</a:t>
            </a:r>
            <a:r>
              <a:rPr lang="en-GB" sz="2400" i="1" dirty="0">
                <a:latin typeface="+mj-lt"/>
              </a:rPr>
              <a:t> its best ever day.</a:t>
            </a:r>
          </a:p>
        </p:txBody>
      </p:sp>
      <p:sp>
        <p:nvSpPr>
          <p:cNvPr id="13" name="Thought Bubble: Cloud 12"/>
          <p:cNvSpPr/>
          <p:nvPr/>
        </p:nvSpPr>
        <p:spPr>
          <a:xfrm>
            <a:off x="779154" y="1973178"/>
            <a:ext cx="2108425" cy="1556085"/>
          </a:xfrm>
          <a:prstGeom prst="cloudCallout">
            <a:avLst>
              <a:gd name="adj1" fmla="val -38421"/>
              <a:gd name="adj2" fmla="val 65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Would this be a </a:t>
            </a:r>
            <a:r>
              <a:rPr lang="en-GB" b="1" dirty="0">
                <a:solidFill>
                  <a:schemeClr val="tx1"/>
                </a:solidFill>
              </a:rPr>
              <a:t>short action </a:t>
            </a:r>
            <a:r>
              <a:rPr lang="en-GB" dirty="0">
                <a:solidFill>
                  <a:schemeClr val="tx1"/>
                </a:solidFill>
              </a:rPr>
              <a:t>or a </a:t>
            </a:r>
            <a:r>
              <a:rPr lang="en-GB" b="1" dirty="0">
                <a:solidFill>
                  <a:schemeClr val="tx1"/>
                </a:solidFill>
              </a:rPr>
              <a:t>longer one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0233" y="3290249"/>
            <a:ext cx="59355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had</a:t>
            </a:r>
            <a:r>
              <a:rPr lang="en-GB" sz="2400" i="1" dirty="0">
                <a:latin typeface="+mj-lt"/>
              </a:rPr>
              <a:t> its best ever day.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1391" y="4241037"/>
            <a:ext cx="59355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was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having</a:t>
            </a:r>
            <a:r>
              <a:rPr lang="en-GB" sz="2400" i="1" dirty="0">
                <a:latin typeface="+mj-lt"/>
              </a:rPr>
              <a:t> its best ever day.</a:t>
            </a:r>
          </a:p>
        </p:txBody>
      </p:sp>
      <p:sp>
        <p:nvSpPr>
          <p:cNvPr id="16" name="Thought Bubble: Cloud 15"/>
          <p:cNvSpPr/>
          <p:nvPr/>
        </p:nvSpPr>
        <p:spPr>
          <a:xfrm>
            <a:off x="893599" y="3915165"/>
            <a:ext cx="2644233" cy="1406247"/>
          </a:xfrm>
          <a:prstGeom prst="cloudCallout">
            <a:avLst>
              <a:gd name="adj1" fmla="val -38421"/>
              <a:gd name="adj2" fmla="val 65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verb form </a:t>
            </a:r>
            <a:r>
              <a:rPr lang="en-GB" b="1" dirty="0">
                <a:solidFill>
                  <a:schemeClr val="tx1"/>
                </a:solidFill>
              </a:rPr>
              <a:t>sounds longer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Thought Bubble: Cloud 16"/>
          <p:cNvSpPr/>
          <p:nvPr/>
        </p:nvSpPr>
        <p:spPr>
          <a:xfrm>
            <a:off x="8088602" y="5101649"/>
            <a:ext cx="3946609" cy="1672995"/>
          </a:xfrm>
          <a:prstGeom prst="cloudCallout">
            <a:avLst>
              <a:gd name="adj1" fmla="val -37778"/>
              <a:gd name="adj2" fmla="val -639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day </a:t>
            </a:r>
            <a:r>
              <a:rPr lang="en-GB" i="1" dirty="0">
                <a:solidFill>
                  <a:schemeClr val="tx1"/>
                </a:solidFill>
              </a:rPr>
              <a:t>takes a while</a:t>
            </a:r>
            <a:r>
              <a:rPr lang="en-GB" dirty="0">
                <a:solidFill>
                  <a:schemeClr val="tx1"/>
                </a:solidFill>
              </a:rPr>
              <a:t> so the </a:t>
            </a:r>
            <a:r>
              <a:rPr lang="en-GB" b="1" dirty="0">
                <a:solidFill>
                  <a:schemeClr val="tx1"/>
                </a:solidFill>
              </a:rPr>
              <a:t>past progressive </a:t>
            </a:r>
            <a:r>
              <a:rPr lang="en-GB" dirty="0">
                <a:solidFill>
                  <a:schemeClr val="tx1"/>
                </a:solidFill>
              </a:rPr>
              <a:t>form is best.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4571" y="648106"/>
            <a:ext cx="1736090" cy="2418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60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4800" y="625066"/>
            <a:ext cx="1618544" cy="1902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5245" y="566372"/>
            <a:ext cx="9978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To make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progressive: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3671" y="2765393"/>
            <a:ext cx="3308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67096" y="2760865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84887" y="3947325"/>
            <a:ext cx="3170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06195" y="3960344"/>
            <a:ext cx="3506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26" y="4959443"/>
            <a:ext cx="2615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 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71897" y="4955358"/>
            <a:ext cx="3851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6437" y="5829890"/>
            <a:ext cx="1085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Try changing these verb forms to present and past progressive.</a:t>
            </a:r>
            <a:endParaRPr lang="en-GB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393512" y="1302381"/>
            <a:ext cx="5282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Add one of</a:t>
            </a:r>
            <a:r>
              <a:rPr lang="mr-IN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…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is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are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am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was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were</a:t>
            </a:r>
            <a:endParaRPr lang="en-GB" sz="2400" dirty="0">
              <a:latin typeface="+mj-lt"/>
              <a:ea typeface="MS Mincho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Use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GB" sz="2400" i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ing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participle of the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</a:t>
            </a:r>
            <a:endParaRPr lang="en-GB" sz="2400" dirty="0">
              <a:solidFill>
                <a:srgbClr val="0000FF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9408" y="2760865"/>
            <a:ext cx="2859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makes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7116" y="2328607"/>
            <a:ext cx="202202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Present progressive</a:t>
            </a:r>
            <a:endParaRPr lang="en-GB" sz="24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50763" y="2321858"/>
            <a:ext cx="169745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Past progressive</a:t>
            </a:r>
            <a:endParaRPr lang="en-GB" sz="24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7282" y="3702245"/>
            <a:ext cx="3319627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auxiliary verb indicates the tense </a:t>
            </a:r>
            <a:endParaRPr lang="en-GB" dirty="0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H="1" flipV="1">
            <a:off x="4934857" y="3282825"/>
            <a:ext cx="972425" cy="419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8737600" y="3311797"/>
            <a:ext cx="485484" cy="383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73599" y="3960344"/>
            <a:ext cx="2573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70053" y="4959443"/>
            <a:ext cx="3596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6688" y="603591"/>
            <a:ext cx="1566499" cy="1949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2A124C8-4061-8E43-BC9A-0451FE453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4567" y="7204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7" grpId="0"/>
      <p:bldP spid="3" grpId="0" build="p"/>
      <p:bldP spid="20" grpId="0"/>
      <p:bldP spid="21" grpId="0" animBg="1"/>
      <p:bldP spid="22" grpId="0" animBg="1"/>
      <p:bldP spid="9" grpId="0" animBg="1"/>
      <p:bldP spid="9" grpId="1" animBg="1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492</Words>
  <Application>Microsoft Office PowerPoint</Application>
  <PresentationFormat>Widescreen</PresentationFormat>
  <Paragraphs>83</Paragraphs>
  <Slides>7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MS Mincho</vt:lpstr>
      <vt:lpstr>Times New Roman</vt:lpstr>
      <vt:lpstr>Office Theme</vt:lpstr>
      <vt:lpstr>Progressive form of verbs:  Present and past progressive (continuous)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Windows User</cp:lastModifiedBy>
  <cp:revision>198</cp:revision>
  <cp:lastPrinted>2019-02-20T14:33:39Z</cp:lastPrinted>
  <dcterms:created xsi:type="dcterms:W3CDTF">2013-08-23T07:43:20Z</dcterms:created>
  <dcterms:modified xsi:type="dcterms:W3CDTF">2021-02-10T20:54:11Z</dcterms:modified>
</cp:coreProperties>
</file>