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8" r:id="rId2"/>
    <p:sldId id="264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1" r:id="rId11"/>
    <p:sldId id="282" r:id="rId12"/>
    <p:sldId id="283" r:id="rId13"/>
    <p:sldId id="284" r:id="rId14"/>
    <p:sldId id="285" r:id="rId15"/>
    <p:sldId id="267" r:id="rId16"/>
  </p:sldIdLst>
  <p:sldSz cx="9144000" cy="6858000" type="screen4x3"/>
  <p:notesSz cx="6858000" cy="9144000"/>
  <p:embeddedFontLst>
    <p:embeddedFont>
      <p:font typeface="Twinkl SemiBold" charset="0"/>
      <p:regular r:id="rId19"/>
      <p:bold r:id="rId20"/>
    </p:embeddedFont>
    <p:embeddedFont>
      <p:font typeface="Twinkl" panose="020B060402020202020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6093"/>
    <a:srgbClr val="DE1E5A"/>
    <a:srgbClr val="18A0DB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2" autoAdjust="0"/>
    <p:restoredTop sz="94608" autoAdjust="0"/>
  </p:normalViewPr>
  <p:slideViewPr>
    <p:cSldViewPr snapToGrid="0" showGuides="1">
      <p:cViewPr varScale="1">
        <p:scale>
          <a:sx n="85" d="100"/>
          <a:sy n="85" d="100"/>
        </p:scale>
        <p:origin x="864" y="7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/>
              <a:t>The links between the Anglo-Saxon and Roman days of the week: Tuesday – Mars was the Roman god of war as was Tiw for the Anglo-Saxons; Wednesday – Mercury and </a:t>
            </a:r>
            <a:r>
              <a:rPr lang="en-GB" altLang="en-US" dirty="0" err="1"/>
              <a:t>Woden</a:t>
            </a:r>
            <a:r>
              <a:rPr lang="en-GB" altLang="en-US" dirty="0"/>
              <a:t> were both chief gods as well as being gods of the dead and were often portrayed wearing a hat and carrying a staff; Thursday – Jupiter and </a:t>
            </a:r>
            <a:r>
              <a:rPr lang="en-GB" altLang="en-US" dirty="0" err="1"/>
              <a:t>Thuner</a:t>
            </a:r>
            <a:r>
              <a:rPr lang="en-GB" altLang="en-US" dirty="0"/>
              <a:t> were both gods of thunder and lightning; Friday – Venus and </a:t>
            </a:r>
            <a:r>
              <a:rPr lang="en-GB" altLang="en-US" dirty="0" err="1"/>
              <a:t>Frige</a:t>
            </a:r>
            <a:r>
              <a:rPr lang="en-GB" altLang="en-US" dirty="0"/>
              <a:t> were both associated with love and family.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421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/>
              <a:t>The links between the Anglo-Saxon and Roman days of the week: Tuesday – Mars was the Roman god of war as was Tiw for the Anglo-Saxons; Wednesday – Mercury and </a:t>
            </a:r>
            <a:r>
              <a:rPr lang="en-GB" altLang="en-US" dirty="0" err="1"/>
              <a:t>Woden</a:t>
            </a:r>
            <a:r>
              <a:rPr lang="en-GB" altLang="en-US" dirty="0"/>
              <a:t> were both chief gods as well as being gods of the dead and were often portrayed wearing a hat and carrying a staff; Thursday – Jupiter and </a:t>
            </a:r>
            <a:r>
              <a:rPr lang="en-GB" altLang="en-US" dirty="0" err="1"/>
              <a:t>Thuner</a:t>
            </a:r>
            <a:r>
              <a:rPr lang="en-GB" altLang="en-US" dirty="0"/>
              <a:t> were both gods of thunder and lightning; Friday – Venus and </a:t>
            </a:r>
            <a:r>
              <a:rPr lang="en-GB" altLang="en-US" dirty="0" err="1"/>
              <a:t>Frige</a:t>
            </a:r>
            <a:r>
              <a:rPr lang="en-GB" altLang="en-US" dirty="0"/>
              <a:t> were both associated with love and family.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810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/>
              <a:t>The links between the Anglo-Saxon and Roman days of the week: Tuesday – Mars was the Roman god of war as was Tiw for the Anglo-Saxons; Wednesday – Mercury and </a:t>
            </a:r>
            <a:r>
              <a:rPr lang="en-GB" altLang="en-US" dirty="0" err="1"/>
              <a:t>Woden</a:t>
            </a:r>
            <a:r>
              <a:rPr lang="en-GB" altLang="en-US" dirty="0"/>
              <a:t> were both chief gods as well as being gods of the dead and were often portrayed wearing a hat and carrying a staff; Thursday – Jupiter and </a:t>
            </a:r>
            <a:r>
              <a:rPr lang="en-GB" altLang="en-US" dirty="0" err="1"/>
              <a:t>Thuner</a:t>
            </a:r>
            <a:r>
              <a:rPr lang="en-GB" altLang="en-US" dirty="0"/>
              <a:t> were both gods of thunder and lightning; Friday – Venus and </a:t>
            </a:r>
            <a:r>
              <a:rPr lang="en-GB" altLang="en-US" dirty="0" err="1"/>
              <a:t>Frige</a:t>
            </a:r>
            <a:r>
              <a:rPr lang="en-GB" altLang="en-US" dirty="0"/>
              <a:t> were both associated with love and family.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259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/>
              <a:t>The links between the Anglo-Saxon and Roman days of the week: Tuesday – Mars was the Roman god of war as was Tiw for the Anglo-Saxons; Wednesday – Mercury and </a:t>
            </a:r>
            <a:r>
              <a:rPr lang="en-GB" altLang="en-US" dirty="0" err="1"/>
              <a:t>Woden</a:t>
            </a:r>
            <a:r>
              <a:rPr lang="en-GB" altLang="en-US" dirty="0"/>
              <a:t> were both chief gods as well as being gods of the dead and were often portrayed wearing a hat and carrying a staff; Thursday – Jupiter and </a:t>
            </a:r>
            <a:r>
              <a:rPr lang="en-GB" altLang="en-US" dirty="0" err="1"/>
              <a:t>Thuner</a:t>
            </a:r>
            <a:r>
              <a:rPr lang="en-GB" altLang="en-US" dirty="0"/>
              <a:t> were both gods of thunder and lightning; Friday – Venus and </a:t>
            </a:r>
            <a:r>
              <a:rPr lang="en-GB" altLang="en-US" dirty="0" err="1"/>
              <a:t>Frige</a:t>
            </a:r>
            <a:r>
              <a:rPr lang="en-GB" altLang="en-US" dirty="0"/>
              <a:t> were both associated with love and family.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054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/>
              <a:t>The links between the Anglo-Saxon and Roman days of the week: Tuesday – Mars was the Roman god of war as was Tiw for the Anglo-Saxons; Wednesday – Mercury and </a:t>
            </a:r>
            <a:r>
              <a:rPr lang="en-GB" altLang="en-US" dirty="0" err="1"/>
              <a:t>Woden</a:t>
            </a:r>
            <a:r>
              <a:rPr lang="en-GB" altLang="en-US" dirty="0"/>
              <a:t> were both chief gods as well as being gods of the dead and were often portrayed wearing a hat and carrying a staff; Thursday – Jupiter and </a:t>
            </a:r>
            <a:r>
              <a:rPr lang="en-GB" altLang="en-US" dirty="0" err="1"/>
              <a:t>Thuner</a:t>
            </a:r>
            <a:r>
              <a:rPr lang="en-GB" altLang="en-US" dirty="0"/>
              <a:t> were both gods of thunder and lightning; Friday – Venus and </a:t>
            </a:r>
            <a:r>
              <a:rPr lang="en-GB" altLang="en-US" dirty="0" err="1"/>
              <a:t>Frige</a:t>
            </a:r>
            <a:r>
              <a:rPr lang="en-GB" altLang="en-US" dirty="0"/>
              <a:t> were both associated with love and family.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126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/>
              <a:t>The links between the Anglo-Saxon and Roman days of the week: Tuesday – Mars was the Roman god of war as was Tiw for the Anglo-Saxons; Wednesday – Mercury and </a:t>
            </a:r>
            <a:r>
              <a:rPr lang="en-GB" altLang="en-US" dirty="0" err="1"/>
              <a:t>Woden</a:t>
            </a:r>
            <a:r>
              <a:rPr lang="en-GB" altLang="en-US" dirty="0"/>
              <a:t> were both chief gods as well as being gods of the dead and were often portrayed wearing a hat and carrying a staff; Thursday – Jupiter and </a:t>
            </a:r>
            <a:r>
              <a:rPr lang="en-GB" altLang="en-US" dirty="0" err="1"/>
              <a:t>Thuner</a:t>
            </a:r>
            <a:r>
              <a:rPr lang="en-GB" altLang="en-US" dirty="0"/>
              <a:t> were both gods of thunder and lightning; Friday – Venus and </a:t>
            </a:r>
            <a:r>
              <a:rPr lang="en-GB" altLang="en-US" dirty="0" err="1"/>
              <a:t>Frige</a:t>
            </a:r>
            <a:r>
              <a:rPr lang="en-GB" altLang="en-US" dirty="0"/>
              <a:t> were both associated with love and family.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715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/>
              <a:t>The links between the Anglo-Saxon and Roman days of the week: Tuesday – Mars was the Roman god of war as was Tiw for the Anglo-Saxons; Wednesday – Mercury and </a:t>
            </a:r>
            <a:r>
              <a:rPr lang="en-GB" altLang="en-US" dirty="0" err="1"/>
              <a:t>Woden</a:t>
            </a:r>
            <a:r>
              <a:rPr lang="en-GB" altLang="en-US" dirty="0"/>
              <a:t> were both chief gods as well as being gods of the dead and were often portrayed wearing a hat and carrying a staff; Thursday – Jupiter and </a:t>
            </a:r>
            <a:r>
              <a:rPr lang="en-GB" altLang="en-US" dirty="0" err="1"/>
              <a:t>Thuner</a:t>
            </a:r>
            <a:r>
              <a:rPr lang="en-GB" altLang="en-US" dirty="0"/>
              <a:t> were both gods of thunder and lightning; Friday – Venus and </a:t>
            </a:r>
            <a:r>
              <a:rPr lang="en-GB" altLang="en-US" dirty="0" err="1"/>
              <a:t>Frige</a:t>
            </a:r>
            <a:r>
              <a:rPr lang="en-GB" altLang="en-US" dirty="0"/>
              <a:t> were both associated with love and family.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061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/>
              <a:t>The links between the Anglo-Saxon and Roman days of the week: Tuesday – Mars was the Roman god of war as was Tiw for the Anglo-Saxons; Wednesday – Mercury and </a:t>
            </a:r>
            <a:r>
              <a:rPr lang="en-GB" altLang="en-US" dirty="0" err="1"/>
              <a:t>Woden</a:t>
            </a:r>
            <a:r>
              <a:rPr lang="en-GB" altLang="en-US" dirty="0"/>
              <a:t> were both chief gods as well as being gods of the dead and were often portrayed wearing a hat and carrying a staff; Thursday – Jupiter and </a:t>
            </a:r>
            <a:r>
              <a:rPr lang="en-GB" altLang="en-US" dirty="0" err="1"/>
              <a:t>Thuner</a:t>
            </a:r>
            <a:r>
              <a:rPr lang="en-GB" altLang="en-US" dirty="0"/>
              <a:t> were both gods of thunder and lightning; Friday – Venus and </a:t>
            </a:r>
            <a:r>
              <a:rPr lang="en-GB" altLang="en-US" dirty="0" err="1"/>
              <a:t>Frige</a:t>
            </a:r>
            <a:r>
              <a:rPr lang="en-GB" altLang="en-US" dirty="0"/>
              <a:t> were both associated with love and family.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772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/>
              <a:t>The links between the Anglo-Saxon and Roman days of the week: Tuesday – Mars was the Roman god of war as was Tiw for the Anglo-Saxons; Wednesday – Mercury and </a:t>
            </a:r>
            <a:r>
              <a:rPr lang="en-GB" altLang="en-US" dirty="0" err="1"/>
              <a:t>Woden</a:t>
            </a:r>
            <a:r>
              <a:rPr lang="en-GB" altLang="en-US" dirty="0"/>
              <a:t> were both chief gods as well as being gods of the dead and were often portrayed wearing a hat and carrying a staff; Thursday – Jupiter and </a:t>
            </a:r>
            <a:r>
              <a:rPr lang="en-GB" altLang="en-US" dirty="0" err="1"/>
              <a:t>Thuner</a:t>
            </a:r>
            <a:r>
              <a:rPr lang="en-GB" altLang="en-US" dirty="0"/>
              <a:t> were both gods of thunder and lightning; Friday – Venus and </a:t>
            </a:r>
            <a:r>
              <a:rPr lang="en-GB" altLang="en-US" dirty="0" err="1"/>
              <a:t>Frige</a:t>
            </a:r>
            <a:r>
              <a:rPr lang="en-GB" altLang="en-US" dirty="0"/>
              <a:t> were both associated with love and family.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496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3.xml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18" Type="http://schemas.openxmlformats.org/officeDocument/2006/relationships/slide" Target="slide12.xm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slide" Target="slide5.xml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1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image" Target="../media/image9.png"/><Relationship Id="rId1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tiff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09471E-99B4-4EAD-B47D-6B58F35AF9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4671589" y="1968172"/>
            <a:ext cx="3626225" cy="3626225"/>
          </a:xfrm>
          <a:prstGeom prst="flowChartConnector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1327AC8F-ED9C-4098-BF5A-8BCB1DAF5728}"/>
              </a:ext>
            </a:extLst>
          </p:cNvPr>
          <p:cNvSpPr/>
          <p:nvPr/>
        </p:nvSpPr>
        <p:spPr>
          <a:xfrm>
            <a:off x="441217" y="4720896"/>
            <a:ext cx="8261565" cy="873502"/>
          </a:xfrm>
          <a:prstGeom prst="rect">
            <a:avLst/>
          </a:prstGeom>
          <a:solidFill>
            <a:srgbClr val="036093">
              <a:alpha val="80000"/>
            </a:srgbClr>
          </a:solidFill>
        </p:spPr>
        <p:txBody>
          <a:bodyPr wrap="square" lIns="432000" tIns="0" rIns="0" bIns="0" anchor="ctr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chemeClr val="bg1"/>
                </a:solidFill>
              </a:rPr>
              <a:t>Characteristics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Tiw was often shown as having only one hand.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6" y="765175"/>
            <a:ext cx="8261565" cy="873502"/>
          </a:xfrm>
          <a:prstGeom prst="roundRect">
            <a:avLst>
              <a:gd name="adj" fmla="val 0"/>
            </a:avLst>
          </a:prstGeom>
          <a:solidFill>
            <a:srgbClr val="036093"/>
          </a:solidFill>
        </p:spPr>
        <p:txBody>
          <a:bodyPr/>
          <a:lstStyle/>
          <a:p>
            <a:r>
              <a:rPr lang="en-GB" sz="3200" dirty="0">
                <a:solidFill>
                  <a:schemeClr val="bg1"/>
                </a:solidFill>
                <a:latin typeface="Twinkl SemiBold" pitchFamily="2" charset="0"/>
              </a:rPr>
              <a:t>Tiw – God of War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22FADB8-2542-4810-9D1D-DB94BB7CE93D}"/>
              </a:ext>
            </a:extLst>
          </p:cNvPr>
          <p:cNvSpPr/>
          <p:nvPr/>
        </p:nvSpPr>
        <p:spPr>
          <a:xfrm>
            <a:off x="755650" y="1757719"/>
            <a:ext cx="7632700" cy="2215991"/>
          </a:xfrm>
          <a:prstGeom prst="rect">
            <a:avLst/>
          </a:prstGeom>
        </p:spPr>
        <p:txBody>
          <a:bodyPr wrap="square" lIns="108000" tIns="0" rIns="0" bIns="0">
            <a:noAutofit/>
          </a:bodyPr>
          <a:lstStyle/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Name: </a:t>
            </a:r>
            <a:r>
              <a:rPr lang="en-GB" altLang="en-US" sz="1600" dirty="0"/>
              <a:t>Tiw</a:t>
            </a:r>
          </a:p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Job: </a:t>
            </a:r>
            <a:r>
              <a:rPr lang="en-GB" altLang="en-US" sz="1600" dirty="0"/>
              <a:t>god of war, justice and a sky god</a:t>
            </a:r>
          </a:p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Sacred Animal: </a:t>
            </a:r>
            <a:r>
              <a:rPr lang="en-GB" altLang="en-US" sz="1600" dirty="0"/>
              <a:t>wolf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Equivalent Norse God: </a:t>
            </a:r>
            <a:r>
              <a:rPr lang="en-GB" altLang="en-US" sz="1600" dirty="0"/>
              <a:t>Tyr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Equivalent Roman God: </a:t>
            </a:r>
            <a:r>
              <a:rPr lang="en-GB" altLang="en-US" sz="1600" dirty="0"/>
              <a:t>Mars</a:t>
            </a:r>
          </a:p>
        </p:txBody>
      </p:sp>
      <p:sp>
        <p:nvSpPr>
          <p:cNvPr id="48" name="Rectangle 47">
            <a:hlinkClick r:id="rId4" action="ppaction://hlinksldjump"/>
            <a:extLst>
              <a:ext uri="{FF2B5EF4-FFF2-40B4-BE49-F238E27FC236}">
                <a16:creationId xmlns:a16="http://schemas.microsoft.com/office/drawing/2014/main" id="{C19B3DA0-D562-4596-B234-9C4EBC02F26D}"/>
              </a:ext>
            </a:extLst>
          </p:cNvPr>
          <p:cNvSpPr/>
          <p:nvPr/>
        </p:nvSpPr>
        <p:spPr>
          <a:xfrm>
            <a:off x="755650" y="5804654"/>
            <a:ext cx="1320108" cy="288171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B58E2C-5478-48C4-BF82-55BBFB1D78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906" y="1757719"/>
            <a:ext cx="2299444" cy="43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5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D63BA9-AA41-4796-A580-B124B75338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4" b="14644"/>
          <a:stretch/>
        </p:blipFill>
        <p:spPr>
          <a:xfrm>
            <a:off x="4671589" y="1953112"/>
            <a:ext cx="3641286" cy="3641286"/>
          </a:xfrm>
          <a:prstGeom prst="flowChartConnector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1327AC8F-ED9C-4098-BF5A-8BCB1DAF5728}"/>
              </a:ext>
            </a:extLst>
          </p:cNvPr>
          <p:cNvSpPr/>
          <p:nvPr/>
        </p:nvSpPr>
        <p:spPr>
          <a:xfrm>
            <a:off x="434565" y="4560704"/>
            <a:ext cx="8261565" cy="1033694"/>
          </a:xfrm>
          <a:prstGeom prst="rect">
            <a:avLst/>
          </a:prstGeom>
          <a:solidFill>
            <a:srgbClr val="036093">
              <a:alpha val="80000"/>
            </a:srgbClr>
          </a:solidFill>
        </p:spPr>
        <p:txBody>
          <a:bodyPr wrap="square" lIns="432000" tIns="0" rIns="0" bIns="0" anchor="ctr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chemeClr val="bg1"/>
                </a:solidFill>
              </a:rPr>
              <a:t>Characteristics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He gave off light from his good looks, generosity and </a:t>
            </a:r>
            <a:br>
              <a:rPr lang="en-GB" altLang="en-US" sz="1600" dirty="0">
                <a:solidFill>
                  <a:schemeClr val="bg1"/>
                </a:solidFill>
              </a:rPr>
            </a:br>
            <a:r>
              <a:rPr lang="en-GB" altLang="en-US" sz="1600" dirty="0">
                <a:solidFill>
                  <a:schemeClr val="bg1"/>
                </a:solidFill>
              </a:rPr>
              <a:t>goodness.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6" y="765175"/>
            <a:ext cx="8261565" cy="873502"/>
          </a:xfrm>
          <a:prstGeom prst="roundRect">
            <a:avLst>
              <a:gd name="adj" fmla="val 0"/>
            </a:avLst>
          </a:prstGeom>
          <a:solidFill>
            <a:srgbClr val="036093"/>
          </a:solidFill>
        </p:spPr>
        <p:txBody>
          <a:bodyPr/>
          <a:lstStyle/>
          <a:p>
            <a:r>
              <a:rPr lang="en-GB" sz="3200" dirty="0" err="1">
                <a:solidFill>
                  <a:schemeClr val="bg1"/>
                </a:solidFill>
                <a:latin typeface="Twinkl SemiBold" pitchFamily="2" charset="0"/>
              </a:rPr>
              <a:t>Bealdor</a:t>
            </a:r>
            <a:r>
              <a:rPr lang="en-GB" sz="3200" dirty="0">
                <a:solidFill>
                  <a:schemeClr val="bg1"/>
                </a:solidFill>
                <a:latin typeface="Twinkl SemiBold" pitchFamily="2" charset="0"/>
              </a:rPr>
              <a:t> – God of Light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22FADB8-2542-4810-9D1D-DB94BB7CE93D}"/>
              </a:ext>
            </a:extLst>
          </p:cNvPr>
          <p:cNvSpPr/>
          <p:nvPr/>
        </p:nvSpPr>
        <p:spPr>
          <a:xfrm>
            <a:off x="755650" y="1757719"/>
            <a:ext cx="7632700" cy="2215991"/>
          </a:xfrm>
          <a:prstGeom prst="rect">
            <a:avLst/>
          </a:prstGeom>
        </p:spPr>
        <p:txBody>
          <a:bodyPr wrap="square" lIns="108000" tIns="0" rIns="0" bIns="0">
            <a:noAutofit/>
          </a:bodyPr>
          <a:lstStyle/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Name: </a:t>
            </a:r>
            <a:r>
              <a:rPr lang="en-GB" altLang="en-US" sz="1600" dirty="0" err="1"/>
              <a:t>Bealdor</a:t>
            </a:r>
            <a:endParaRPr lang="en-GB" altLang="en-US" sz="1600" dirty="0"/>
          </a:p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Job: </a:t>
            </a:r>
            <a:r>
              <a:rPr lang="en-GB" altLang="en-US" sz="1600" dirty="0"/>
              <a:t>god of light</a:t>
            </a:r>
          </a:p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Family: </a:t>
            </a:r>
            <a:r>
              <a:rPr lang="en-GB" altLang="en-US" sz="1600" dirty="0"/>
              <a:t>son of </a:t>
            </a:r>
            <a:r>
              <a:rPr lang="en-GB" altLang="en-US" sz="1600" dirty="0" err="1"/>
              <a:t>Woden</a:t>
            </a:r>
            <a:r>
              <a:rPr lang="en-GB" altLang="en-US" sz="1600" dirty="0"/>
              <a:t> and </a:t>
            </a:r>
            <a:r>
              <a:rPr lang="en-GB" altLang="en-US" sz="1600" dirty="0" err="1"/>
              <a:t>Frige</a:t>
            </a:r>
            <a:endParaRPr lang="en-GB" altLang="en-US" sz="1600" dirty="0"/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Equivalent Norse God: </a:t>
            </a:r>
            <a:r>
              <a:rPr lang="en-GB" altLang="en-US" sz="1600" dirty="0" err="1"/>
              <a:t>Baldr</a:t>
            </a:r>
            <a:endParaRPr lang="en-GB" altLang="en-US" sz="1600" dirty="0"/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Equivalent Roman God: </a:t>
            </a:r>
            <a:r>
              <a:rPr lang="en-GB" altLang="en-US" sz="1600" dirty="0"/>
              <a:t>Apollo</a:t>
            </a:r>
          </a:p>
        </p:txBody>
      </p:sp>
      <p:sp>
        <p:nvSpPr>
          <p:cNvPr id="48" name="Rectangle 47">
            <a:hlinkClick r:id="rId4" action="ppaction://hlinksldjump"/>
            <a:extLst>
              <a:ext uri="{FF2B5EF4-FFF2-40B4-BE49-F238E27FC236}">
                <a16:creationId xmlns:a16="http://schemas.microsoft.com/office/drawing/2014/main" id="{C19B3DA0-D562-4596-B234-9C4EBC02F26D}"/>
              </a:ext>
            </a:extLst>
          </p:cNvPr>
          <p:cNvSpPr/>
          <p:nvPr/>
        </p:nvSpPr>
        <p:spPr>
          <a:xfrm>
            <a:off x="755650" y="5804654"/>
            <a:ext cx="1320108" cy="288171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back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31B382-FE9A-4B48-96F1-363A815BD6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24444" y="1833955"/>
            <a:ext cx="2728104" cy="427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3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70FE9E9-9025-426F-B4F0-30B40BA996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773758" y="1844847"/>
            <a:ext cx="3592807" cy="3592807"/>
          </a:xfrm>
          <a:prstGeom prst="flowChartConnector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6" y="765175"/>
            <a:ext cx="8256761" cy="873502"/>
          </a:xfrm>
          <a:prstGeom prst="roundRect">
            <a:avLst>
              <a:gd name="adj" fmla="val 0"/>
            </a:avLst>
          </a:prstGeom>
          <a:solidFill>
            <a:srgbClr val="036093"/>
          </a:solidFill>
        </p:spPr>
        <p:txBody>
          <a:bodyPr/>
          <a:lstStyle/>
          <a:p>
            <a:r>
              <a:rPr lang="en-GB" sz="3200" dirty="0">
                <a:solidFill>
                  <a:schemeClr val="bg1"/>
                </a:solidFill>
                <a:latin typeface="Twinkl SemiBold" pitchFamily="2" charset="0"/>
              </a:rPr>
              <a:t>Other Gods and Goddesses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C28517-E585-4370-9951-B4FABE8EE630}"/>
              </a:ext>
            </a:extLst>
          </p:cNvPr>
          <p:cNvSpPr/>
          <p:nvPr/>
        </p:nvSpPr>
        <p:spPr>
          <a:xfrm>
            <a:off x="4581053" y="1844848"/>
            <a:ext cx="3807296" cy="1903288"/>
          </a:xfrm>
          <a:prstGeom prst="rect">
            <a:avLst/>
          </a:prstGeom>
          <a:solidFill>
            <a:schemeClr val="bg1"/>
          </a:solidFill>
          <a:ln w="28575">
            <a:solidFill>
              <a:srgbClr val="036093"/>
            </a:solidFill>
          </a:ln>
        </p:spPr>
        <p:txBody>
          <a:bodyPr wrap="square" lIns="108000" tIns="0" rIns="0" bIns="0" anchor="ctr">
            <a:noAutofit/>
          </a:bodyPr>
          <a:lstStyle/>
          <a:p>
            <a:pPr>
              <a:lnSpc>
                <a:spcPts val="22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Name: </a:t>
            </a:r>
            <a:r>
              <a:rPr lang="en-GB" altLang="en-US" sz="1600" dirty="0"/>
              <a:t>Loki</a:t>
            </a:r>
          </a:p>
          <a:p>
            <a:pPr>
              <a:lnSpc>
                <a:spcPts val="22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Job: </a:t>
            </a:r>
            <a:r>
              <a:rPr lang="en-GB" altLang="en-US" sz="1600" dirty="0"/>
              <a:t>god of deceit and cunning</a:t>
            </a:r>
          </a:p>
          <a:p>
            <a:pPr>
              <a:lnSpc>
                <a:spcPts val="22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Family: </a:t>
            </a:r>
            <a:r>
              <a:rPr lang="en-GB" altLang="en-US" sz="1600" dirty="0"/>
              <a:t>father of Hell (goddess of death, ruler of the afterlife)</a:t>
            </a:r>
          </a:p>
          <a:p>
            <a:pPr>
              <a:lnSpc>
                <a:spcPts val="22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Characteristics: </a:t>
            </a:r>
            <a:r>
              <a:rPr lang="en-GB" altLang="en-US" sz="1600" dirty="0"/>
              <a:t>Christians thought he was the devil.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873656-F809-47BB-A7FE-0BA96EA65999}"/>
              </a:ext>
            </a:extLst>
          </p:cNvPr>
          <p:cNvSpPr/>
          <p:nvPr/>
        </p:nvSpPr>
        <p:spPr>
          <a:xfrm>
            <a:off x="4581053" y="1844848"/>
            <a:ext cx="3807296" cy="1903288"/>
          </a:xfrm>
          <a:prstGeom prst="rect">
            <a:avLst/>
          </a:prstGeom>
          <a:solidFill>
            <a:schemeClr val="bg1"/>
          </a:solidFill>
          <a:ln w="28575">
            <a:solidFill>
              <a:srgbClr val="036093"/>
            </a:solidFill>
          </a:ln>
        </p:spPr>
        <p:txBody>
          <a:bodyPr wrap="square" lIns="108000" tIns="0" rIns="0" bIns="0" anchor="ctr">
            <a:noAutofit/>
          </a:bodyPr>
          <a:lstStyle/>
          <a:p>
            <a:pPr>
              <a:lnSpc>
                <a:spcPts val="22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Twinkl SemiBold" pitchFamily="2" charset="0"/>
              </a:rPr>
              <a:t>Name: </a:t>
            </a:r>
            <a:r>
              <a:rPr lang="en-GB" altLang="en-US" sz="1600" dirty="0"/>
              <a:t>Wade</a:t>
            </a:r>
          </a:p>
          <a:p>
            <a:pPr>
              <a:lnSpc>
                <a:spcPts val="22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Twinkl SemiBold" pitchFamily="2" charset="0"/>
              </a:rPr>
              <a:t>Job: </a:t>
            </a:r>
            <a:r>
              <a:rPr lang="en-GB" altLang="en-US" sz="1600" dirty="0"/>
              <a:t>god of the sea, guardian of fords and ferries</a:t>
            </a:r>
          </a:p>
          <a:p>
            <a:pPr>
              <a:lnSpc>
                <a:spcPts val="22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Twinkl SemiBold" pitchFamily="2" charset="0"/>
              </a:rPr>
              <a:t>Family: </a:t>
            </a:r>
            <a:r>
              <a:rPr lang="en-GB" altLang="en-US" sz="1600" dirty="0"/>
              <a:t>father of Wayland</a:t>
            </a:r>
            <a:endParaRPr lang="en-GB" altLang="en-US" sz="1600" b="1" dirty="0"/>
          </a:p>
          <a:p>
            <a:pPr>
              <a:lnSpc>
                <a:spcPts val="22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Twinkl SemiBold" pitchFamily="2" charset="0"/>
              </a:rPr>
              <a:t>Characteristics: </a:t>
            </a:r>
            <a:r>
              <a:rPr lang="en-GB" altLang="en-US" sz="1600" dirty="0"/>
              <a:t>He was a giant and had his own ship.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8B4C08-ECE4-4527-B98D-DAD6444734F1}"/>
              </a:ext>
            </a:extLst>
          </p:cNvPr>
          <p:cNvSpPr/>
          <p:nvPr/>
        </p:nvSpPr>
        <p:spPr>
          <a:xfrm>
            <a:off x="4581053" y="1844848"/>
            <a:ext cx="3798242" cy="1903288"/>
          </a:xfrm>
          <a:prstGeom prst="rect">
            <a:avLst/>
          </a:prstGeom>
          <a:solidFill>
            <a:schemeClr val="bg1"/>
          </a:solidFill>
          <a:ln w="28575">
            <a:solidFill>
              <a:srgbClr val="036093"/>
            </a:solidFill>
          </a:ln>
        </p:spPr>
        <p:txBody>
          <a:bodyPr wrap="square" lIns="108000" tIns="0" rIns="0" bIns="0" anchor="ctr">
            <a:noAutofit/>
          </a:bodyPr>
          <a:lstStyle/>
          <a:p>
            <a:pPr>
              <a:lnSpc>
                <a:spcPts val="22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Twinkl SemiBold" pitchFamily="2" charset="0"/>
              </a:rPr>
              <a:t>Name: </a:t>
            </a:r>
            <a:r>
              <a:rPr lang="en-GB" altLang="en-US" sz="1600" dirty="0" err="1"/>
              <a:t>Ingui</a:t>
            </a:r>
            <a:endParaRPr lang="en-GB" altLang="en-US" sz="1600" dirty="0"/>
          </a:p>
          <a:p>
            <a:pPr>
              <a:lnSpc>
                <a:spcPts val="22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Twinkl SemiBold" pitchFamily="2" charset="0"/>
              </a:rPr>
              <a:t>Job</a:t>
            </a:r>
            <a:r>
              <a:rPr lang="en-GB" altLang="en-US" sz="1600" b="1" dirty="0"/>
              <a:t>: </a:t>
            </a:r>
            <a:r>
              <a:rPr lang="en-GB" altLang="en-US" sz="1600" dirty="0"/>
              <a:t>King of elves</a:t>
            </a:r>
          </a:p>
          <a:p>
            <a:pPr>
              <a:lnSpc>
                <a:spcPts val="22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Twinkl SemiBold" pitchFamily="2" charset="0"/>
              </a:rPr>
              <a:t>Family: </a:t>
            </a:r>
            <a:r>
              <a:rPr lang="en-GB" altLang="en-US" sz="1600" dirty="0"/>
              <a:t>brother of </a:t>
            </a:r>
            <a:r>
              <a:rPr lang="en-GB" altLang="en-US" sz="1600" dirty="0" err="1"/>
              <a:t>Freo</a:t>
            </a:r>
            <a:endParaRPr lang="en-GB" altLang="en-US" sz="1600" b="1" dirty="0"/>
          </a:p>
          <a:p>
            <a:pPr>
              <a:lnSpc>
                <a:spcPts val="22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Twinkl SemiBold" pitchFamily="2" charset="0"/>
              </a:rPr>
              <a:t>Sacred Animal: </a:t>
            </a:r>
            <a:r>
              <a:rPr lang="en-GB" altLang="en-US" sz="1600" dirty="0"/>
              <a:t>boar</a:t>
            </a:r>
          </a:p>
          <a:p>
            <a:pPr>
              <a:lnSpc>
                <a:spcPts val="22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Twinkl SemiBold" pitchFamily="2" charset="0"/>
              </a:rPr>
              <a:t>Characteristics: </a:t>
            </a:r>
            <a:r>
              <a:rPr lang="en-GB" altLang="en-US" sz="1600" dirty="0" err="1"/>
              <a:t>Ingui</a:t>
            </a:r>
            <a:r>
              <a:rPr lang="en-GB" altLang="en-US" sz="1600" b="1" dirty="0"/>
              <a:t> </a:t>
            </a:r>
            <a:r>
              <a:rPr lang="en-GB" altLang="en-US" sz="1600" dirty="0"/>
              <a:t>has a beard and carries a magic sword.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2EA2EB-9353-43D0-B94B-11931CC88972}"/>
              </a:ext>
            </a:extLst>
          </p:cNvPr>
          <p:cNvSpPr/>
          <p:nvPr/>
        </p:nvSpPr>
        <p:spPr>
          <a:xfrm>
            <a:off x="4581053" y="1844848"/>
            <a:ext cx="3807296" cy="1903288"/>
          </a:xfrm>
          <a:prstGeom prst="rect">
            <a:avLst/>
          </a:prstGeom>
          <a:solidFill>
            <a:schemeClr val="bg1"/>
          </a:solidFill>
          <a:ln w="28575">
            <a:solidFill>
              <a:srgbClr val="036093"/>
            </a:solidFill>
          </a:ln>
        </p:spPr>
        <p:txBody>
          <a:bodyPr wrap="square" lIns="108000" tIns="0" rIns="0" bIns="0" anchor="ctr">
            <a:noAutofit/>
          </a:bodyPr>
          <a:lstStyle/>
          <a:p>
            <a:pPr>
              <a:lnSpc>
                <a:spcPts val="22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Twinkl SemiBold" pitchFamily="2" charset="0"/>
              </a:rPr>
              <a:t>Name: </a:t>
            </a:r>
            <a:r>
              <a:rPr lang="en-GB" altLang="en-US" sz="1600" dirty="0" err="1"/>
              <a:t>Seaxneat</a:t>
            </a:r>
            <a:endParaRPr lang="en-GB" altLang="en-US" sz="1600" dirty="0"/>
          </a:p>
          <a:p>
            <a:pPr>
              <a:lnSpc>
                <a:spcPts val="22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Twinkl SemiBold" pitchFamily="2" charset="0"/>
              </a:rPr>
              <a:t>Job: </a:t>
            </a:r>
            <a:r>
              <a:rPr lang="en-GB" altLang="en-US" sz="1600" dirty="0"/>
              <a:t>god of family</a:t>
            </a:r>
          </a:p>
          <a:p>
            <a:pPr>
              <a:lnSpc>
                <a:spcPts val="22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Twinkl SemiBold" pitchFamily="2" charset="0"/>
              </a:rPr>
              <a:t>Family: </a:t>
            </a:r>
            <a:r>
              <a:rPr lang="en-GB" altLang="en-US" sz="1600" dirty="0"/>
              <a:t>brother of </a:t>
            </a:r>
            <a:r>
              <a:rPr lang="en-GB" altLang="en-US" sz="1600" dirty="0" err="1"/>
              <a:t>Freo</a:t>
            </a:r>
            <a:endParaRPr lang="en-GB" altLang="en-US" sz="1600" b="1" dirty="0"/>
          </a:p>
          <a:p>
            <a:pPr>
              <a:lnSpc>
                <a:spcPts val="22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Twinkl SemiBold" pitchFamily="2" charset="0"/>
              </a:rPr>
              <a:t>Characteristics: </a:t>
            </a:r>
            <a:r>
              <a:rPr lang="en-GB" altLang="en-US" sz="1600" dirty="0"/>
              <a:t>He was a special god for the Saxons, not Jutes or Angles.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2F2309-F3E9-4070-B3DC-E607D6E58755}"/>
              </a:ext>
            </a:extLst>
          </p:cNvPr>
          <p:cNvSpPr/>
          <p:nvPr/>
        </p:nvSpPr>
        <p:spPr>
          <a:xfrm>
            <a:off x="4581053" y="1844848"/>
            <a:ext cx="3807297" cy="1903288"/>
          </a:xfrm>
          <a:prstGeom prst="rect">
            <a:avLst/>
          </a:prstGeom>
          <a:solidFill>
            <a:schemeClr val="bg1"/>
          </a:solidFill>
          <a:ln w="28575">
            <a:solidFill>
              <a:srgbClr val="036093"/>
            </a:solidFill>
          </a:ln>
        </p:spPr>
        <p:txBody>
          <a:bodyPr wrap="square" lIns="72000" tIns="0" rIns="0" bIns="0" anchor="ctr">
            <a:noAutofit/>
          </a:bodyPr>
          <a:lstStyle/>
          <a:p>
            <a:pPr>
              <a:lnSpc>
                <a:spcPts val="22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Twinkl SemiBold" pitchFamily="2" charset="0"/>
              </a:rPr>
              <a:t>Name: </a:t>
            </a:r>
            <a:r>
              <a:rPr lang="en-GB" altLang="en-US" sz="1600" dirty="0" err="1"/>
              <a:t>Hretha</a:t>
            </a:r>
            <a:endParaRPr lang="en-GB" altLang="en-US" sz="1600" dirty="0"/>
          </a:p>
          <a:p>
            <a:pPr>
              <a:lnSpc>
                <a:spcPts val="22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Twinkl SemiBold" pitchFamily="2" charset="0"/>
              </a:rPr>
              <a:t>Job: </a:t>
            </a:r>
            <a:r>
              <a:rPr lang="en-GB" altLang="en-US" sz="1600" dirty="0"/>
              <a:t>goddess of fame, goddess of war</a:t>
            </a:r>
          </a:p>
          <a:p>
            <a:pPr>
              <a:lnSpc>
                <a:spcPts val="22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Twinkl SemiBold" pitchFamily="2" charset="0"/>
              </a:rPr>
              <a:t>Special Month: </a:t>
            </a:r>
            <a:r>
              <a:rPr lang="en-GB" altLang="en-US" sz="1600" dirty="0"/>
              <a:t>March</a:t>
            </a:r>
            <a:endParaRPr lang="en-GB" altLang="en-US" sz="1600" b="1" dirty="0"/>
          </a:p>
          <a:p>
            <a:pPr>
              <a:lnSpc>
                <a:spcPts val="22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Twinkl SemiBold" pitchFamily="2" charset="0"/>
              </a:rPr>
              <a:t>Places: </a:t>
            </a:r>
            <a:r>
              <a:rPr lang="en-GB" altLang="en-US" sz="1600" dirty="0"/>
              <a:t>The names of places beginning with Rad, Red or Read are probably after her.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4858630-395A-4E97-8582-EED7E30599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650" y="2021537"/>
            <a:ext cx="2123200" cy="40075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9C640D-58E1-4EFB-9418-5532916379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4186" y="2128372"/>
            <a:ext cx="2277794" cy="38998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10FC0C9-88BB-4E13-869E-FC36049A2D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990" y="3647566"/>
            <a:ext cx="1876111" cy="2487500"/>
          </a:xfrm>
          <a:prstGeom prst="rect">
            <a:avLst/>
          </a:prstGeom>
        </p:spPr>
      </p:pic>
      <p:sp>
        <p:nvSpPr>
          <p:cNvPr id="31" name="Rectangle 30">
            <a:hlinkClick r:id="rId6" action="ppaction://hlinksldjump"/>
            <a:extLst>
              <a:ext uri="{FF2B5EF4-FFF2-40B4-BE49-F238E27FC236}">
                <a16:creationId xmlns:a16="http://schemas.microsoft.com/office/drawing/2014/main" id="{ECAAEF33-D991-44F8-AD36-7859097B7C48}"/>
              </a:ext>
            </a:extLst>
          </p:cNvPr>
          <p:cNvSpPr/>
          <p:nvPr/>
        </p:nvSpPr>
        <p:spPr>
          <a:xfrm>
            <a:off x="7288040" y="5804654"/>
            <a:ext cx="1100310" cy="288171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Next Page</a:t>
            </a:r>
          </a:p>
        </p:txBody>
      </p:sp>
    </p:spTree>
    <p:extLst>
      <p:ext uri="{BB962C8B-B14F-4D97-AF65-F5344CB8AC3E}">
        <p14:creationId xmlns:p14="http://schemas.microsoft.com/office/powerpoint/2010/main" val="336786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0">
            <a:extLst>
              <a:ext uri="{FF2B5EF4-FFF2-40B4-BE49-F238E27FC236}">
                <a16:creationId xmlns:a16="http://schemas.microsoft.com/office/drawing/2014/main" id="{83468EA9-0741-440C-B10C-FD748FD69F39}"/>
              </a:ext>
            </a:extLst>
          </p:cNvPr>
          <p:cNvSpPr txBox="1">
            <a:spLocks/>
          </p:cNvSpPr>
          <p:nvPr/>
        </p:nvSpPr>
        <p:spPr>
          <a:xfrm>
            <a:off x="755650" y="2427551"/>
            <a:ext cx="5835273" cy="1638335"/>
          </a:xfrm>
          <a:prstGeom prst="roundRect">
            <a:avLst>
              <a:gd name="adj" fmla="val 0"/>
            </a:avLst>
          </a:prstGeom>
          <a:solidFill>
            <a:srgbClr val="036093"/>
          </a:solidFill>
          <a:ln w="25400">
            <a:noFill/>
          </a:ln>
        </p:spPr>
        <p:txBody>
          <a:bodyPr vert="horz" lIns="108000" tIns="252000" rIns="2016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altLang="en-US" sz="1600" b="0" dirty="0">
                <a:solidFill>
                  <a:schemeClr val="bg1"/>
                </a:solidFill>
              </a:rPr>
              <a:t>Later, in AD 597 the pope in Rome sent a missionary (someone who promotes a religion in another country) to travel to Britain to spread the word of Christianity and help convert people to the religion.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B46803-CC64-4F32-BEAD-F347E5048B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4802694" y="2276475"/>
            <a:ext cx="3585656" cy="3585656"/>
          </a:xfrm>
          <a:prstGeom prst="flowChartConnector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6" y="765175"/>
            <a:ext cx="8256761" cy="873502"/>
          </a:xfrm>
          <a:prstGeom prst="roundRect">
            <a:avLst>
              <a:gd name="adj" fmla="val 0"/>
            </a:avLst>
          </a:prstGeom>
          <a:solidFill>
            <a:srgbClr val="036093"/>
          </a:solidFill>
        </p:spPr>
        <p:txBody>
          <a:bodyPr/>
          <a:lstStyle/>
          <a:p>
            <a:r>
              <a:rPr lang="en-GB" sz="3200" dirty="0">
                <a:solidFill>
                  <a:schemeClr val="bg1"/>
                </a:solidFill>
                <a:latin typeface="Twinkl SemiBold" pitchFamily="2" charset="0"/>
              </a:rPr>
              <a:t>The Arrival of Christianity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836247"/>
            <a:ext cx="7632700" cy="492443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The Romans did introduce Christianity to Britain but the Anglo-Saxons mainly kept their pagan beliefs.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9E1F9C-B929-45D1-9BCE-A4988B6BFB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 t="-997" r="-3990" b="61289"/>
          <a:stretch/>
        </p:blipFill>
        <p:spPr>
          <a:xfrm>
            <a:off x="4857012" y="2427551"/>
            <a:ext cx="3467480" cy="3467480"/>
          </a:xfrm>
          <a:prstGeom prst="flowChartConnector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E81C591-6872-42DB-A866-84217B40A975}"/>
              </a:ext>
            </a:extLst>
          </p:cNvPr>
          <p:cNvSpPr/>
          <p:nvPr/>
        </p:nvSpPr>
        <p:spPr>
          <a:xfrm>
            <a:off x="4802694" y="2299096"/>
            <a:ext cx="3585656" cy="3585656"/>
          </a:xfrm>
          <a:prstGeom prst="ellipse">
            <a:avLst/>
          </a:prstGeom>
          <a:noFill/>
          <a:ln w="38100">
            <a:solidFill>
              <a:srgbClr val="036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A98196-9195-4556-B812-E35D99BDDE30}"/>
              </a:ext>
            </a:extLst>
          </p:cNvPr>
          <p:cNvSpPr/>
          <p:nvPr/>
        </p:nvSpPr>
        <p:spPr>
          <a:xfrm>
            <a:off x="755650" y="4184650"/>
            <a:ext cx="4757910" cy="1969770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This missionary was a monk named </a:t>
            </a:r>
            <a:br>
              <a:rPr lang="en-GB" altLang="en-US" sz="1600" dirty="0"/>
            </a:br>
            <a:r>
              <a:rPr lang="en-GB" altLang="en-US" sz="1600" dirty="0"/>
              <a:t>Augustine. He was successful in </a:t>
            </a:r>
            <a:br>
              <a:rPr lang="en-GB" altLang="en-US" sz="1600" dirty="0"/>
            </a:br>
            <a:r>
              <a:rPr lang="en-GB" altLang="en-US" sz="1600" dirty="0"/>
              <a:t>converting Ethelbert, the King of Kent, to Christianity and King Ethelbert even built Augustine a Church at Canterbury.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Augustine became the first Archbishop of Canterbury and the one named as the founder </a:t>
            </a:r>
            <a:br>
              <a:rPr lang="en-GB" altLang="en-US" sz="1600" dirty="0"/>
            </a:br>
            <a:r>
              <a:rPr lang="en-GB" altLang="en-US" sz="1600" dirty="0"/>
              <a:t>of the Church of England.</a:t>
            </a:r>
          </a:p>
        </p:txBody>
      </p:sp>
      <p:sp>
        <p:nvSpPr>
          <p:cNvPr id="14" name="Rectangle 13">
            <a:hlinkClick r:id="rId4" action="ppaction://hlinksldjump"/>
            <a:extLst>
              <a:ext uri="{FF2B5EF4-FFF2-40B4-BE49-F238E27FC236}">
                <a16:creationId xmlns:a16="http://schemas.microsoft.com/office/drawing/2014/main" id="{945EC5D0-67B6-4B7B-9F24-2910F0E9368C}"/>
              </a:ext>
            </a:extLst>
          </p:cNvPr>
          <p:cNvSpPr/>
          <p:nvPr/>
        </p:nvSpPr>
        <p:spPr>
          <a:xfrm>
            <a:off x="7288040" y="5804654"/>
            <a:ext cx="1100310" cy="288171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Next Page</a:t>
            </a:r>
          </a:p>
        </p:txBody>
      </p:sp>
    </p:spTree>
    <p:extLst>
      <p:ext uri="{BB962C8B-B14F-4D97-AF65-F5344CB8AC3E}">
        <p14:creationId xmlns:p14="http://schemas.microsoft.com/office/powerpoint/2010/main" val="424829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4828B96-0CC0-4C11-84C2-B633B6288ED3}"/>
              </a:ext>
            </a:extLst>
          </p:cNvPr>
          <p:cNvSpPr/>
          <p:nvPr/>
        </p:nvSpPr>
        <p:spPr>
          <a:xfrm>
            <a:off x="755649" y="4932078"/>
            <a:ext cx="5835273" cy="1160747"/>
          </a:xfrm>
          <a:prstGeom prst="rect">
            <a:avLst/>
          </a:prstGeom>
          <a:solidFill>
            <a:schemeClr val="bg1"/>
          </a:solidFill>
          <a:ln w="28575">
            <a:solidFill>
              <a:srgbClr val="036093"/>
            </a:solidFill>
          </a:ln>
        </p:spPr>
        <p:txBody>
          <a:bodyPr wrap="square" lIns="72000" tIns="0" rIns="0" bIns="0" anchor="ctr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/>
              <a:t>Find out more: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Look at this pagan ‘wheel of the year’ and </a:t>
            </a:r>
            <a:br>
              <a:rPr lang="en-GB" altLang="en-US" sz="1600" dirty="0"/>
            </a:br>
            <a:r>
              <a:rPr lang="en-GB" altLang="en-US" sz="1600" dirty="0"/>
              <a:t>see how it lines up with Christian festivals </a:t>
            </a:r>
            <a:br>
              <a:rPr lang="en-GB" altLang="en-US" sz="1600" dirty="0"/>
            </a:br>
            <a:r>
              <a:rPr lang="en-GB" altLang="en-US" sz="1600" dirty="0"/>
              <a:t>and the seasons.</a:t>
            </a:r>
          </a:p>
        </p:txBody>
      </p:sp>
      <p:sp>
        <p:nvSpPr>
          <p:cNvPr id="7" name="Title 20">
            <a:extLst>
              <a:ext uri="{FF2B5EF4-FFF2-40B4-BE49-F238E27FC236}">
                <a16:creationId xmlns:a16="http://schemas.microsoft.com/office/drawing/2014/main" id="{83468EA9-0741-440C-B10C-FD748FD69F39}"/>
              </a:ext>
            </a:extLst>
          </p:cNvPr>
          <p:cNvSpPr txBox="1">
            <a:spLocks/>
          </p:cNvSpPr>
          <p:nvPr/>
        </p:nvSpPr>
        <p:spPr>
          <a:xfrm>
            <a:off x="755650" y="2490389"/>
            <a:ext cx="5835273" cy="1638335"/>
          </a:xfrm>
          <a:prstGeom prst="roundRect">
            <a:avLst>
              <a:gd name="adj" fmla="val 0"/>
            </a:avLst>
          </a:prstGeom>
          <a:solidFill>
            <a:srgbClr val="036093"/>
          </a:solidFill>
          <a:ln w="25400">
            <a:noFill/>
          </a:ln>
        </p:spPr>
        <p:txBody>
          <a:bodyPr vert="horz" lIns="108000" tIns="252000" rIns="2016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altLang="en-US" sz="1600" b="0" dirty="0">
                <a:solidFill>
                  <a:schemeClr val="bg1"/>
                </a:solidFill>
              </a:rPr>
              <a:t>Their months were based on the moon (where the word ‘month’ comes from), making the year 354 days long and this resulted in an extra month every few years.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6" y="765175"/>
            <a:ext cx="8256761" cy="873502"/>
          </a:xfrm>
          <a:prstGeom prst="roundRect">
            <a:avLst>
              <a:gd name="adj" fmla="val 0"/>
            </a:avLst>
          </a:prstGeom>
          <a:solidFill>
            <a:srgbClr val="036093"/>
          </a:solidFill>
        </p:spPr>
        <p:txBody>
          <a:bodyPr/>
          <a:lstStyle/>
          <a:p>
            <a:r>
              <a:rPr lang="en-GB" sz="3200" dirty="0">
                <a:solidFill>
                  <a:schemeClr val="bg1"/>
                </a:solidFill>
                <a:latin typeface="Twinkl SemiBold" pitchFamily="2" charset="0"/>
              </a:rPr>
              <a:t>The Arrival of Christianity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836247"/>
            <a:ext cx="7632700" cy="492443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The Anglo-Saxons, just like most communities and religions, celebrated festivals during the year.</a:t>
            </a:r>
          </a:p>
        </p:txBody>
      </p:sp>
      <p:sp>
        <p:nvSpPr>
          <p:cNvPr id="9" name="Title 20">
            <a:extLst>
              <a:ext uri="{FF2B5EF4-FFF2-40B4-BE49-F238E27FC236}">
                <a16:creationId xmlns:a16="http://schemas.microsoft.com/office/drawing/2014/main" id="{822CFFED-8756-4C69-A731-AA938DB6ECDF}"/>
              </a:ext>
            </a:extLst>
          </p:cNvPr>
          <p:cNvSpPr txBox="1">
            <a:spLocks/>
          </p:cNvSpPr>
          <p:nvPr/>
        </p:nvSpPr>
        <p:spPr>
          <a:xfrm>
            <a:off x="755650" y="2490389"/>
            <a:ext cx="5835273" cy="2225930"/>
          </a:xfrm>
          <a:prstGeom prst="roundRect">
            <a:avLst>
              <a:gd name="adj" fmla="val 0"/>
            </a:avLst>
          </a:prstGeom>
          <a:solidFill>
            <a:srgbClr val="036093"/>
          </a:solidFill>
          <a:ln w="25400">
            <a:noFill/>
          </a:ln>
        </p:spPr>
        <p:txBody>
          <a:bodyPr vert="horz" lIns="108000" tIns="252000" rIns="2016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altLang="en-US" sz="1600" b="0" dirty="0">
                <a:solidFill>
                  <a:schemeClr val="bg1"/>
                </a:solidFill>
              </a:rPr>
              <a:t>Anglo-Saxon festivals </a:t>
            </a:r>
            <a:r>
              <a:rPr lang="en-GB" altLang="en-US" sz="1600" b="0" dirty="0" smtClean="0">
                <a:solidFill>
                  <a:schemeClr val="bg1"/>
                </a:solidFill>
              </a:rPr>
              <a:t>are </a:t>
            </a:r>
            <a:r>
              <a:rPr lang="en-GB" altLang="en-US" sz="1600" b="0" smtClean="0">
                <a:solidFill>
                  <a:schemeClr val="bg1"/>
                </a:solidFill>
              </a:rPr>
              <a:t>similar to Christian </a:t>
            </a:r>
            <a:r>
              <a:rPr lang="en-GB" altLang="en-US" sz="1600" b="0" dirty="0">
                <a:solidFill>
                  <a:schemeClr val="bg1"/>
                </a:solidFill>
              </a:rPr>
              <a:t>festivals and all fit with the changing seasons. Significant points in the year were the summer and winter solstices (near when we find Christmas) and </a:t>
            </a:r>
            <a:r>
              <a:rPr lang="en-GB" altLang="en-US" sz="1600" b="0" dirty="0" err="1">
                <a:solidFill>
                  <a:schemeClr val="bg1"/>
                </a:solidFill>
              </a:rPr>
              <a:t>Eostre</a:t>
            </a:r>
            <a:r>
              <a:rPr lang="en-GB" altLang="en-US" sz="1600" b="0" dirty="0">
                <a:solidFill>
                  <a:schemeClr val="bg1"/>
                </a:solidFill>
              </a:rPr>
              <a:t> in the springtime when things started to grow again – when Easter is now.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81C591-6872-42DB-A866-84217B40A975}"/>
              </a:ext>
            </a:extLst>
          </p:cNvPr>
          <p:cNvSpPr/>
          <p:nvPr/>
        </p:nvSpPr>
        <p:spPr>
          <a:xfrm>
            <a:off x="4572000" y="2299096"/>
            <a:ext cx="3816350" cy="38163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36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83B919-0C94-413C-9D44-C16FD80CB0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578" y="2837213"/>
            <a:ext cx="3384157" cy="280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5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5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0">
            <a:extLst>
              <a:ext uri="{FF2B5EF4-FFF2-40B4-BE49-F238E27FC236}">
                <a16:creationId xmlns:a16="http://schemas.microsoft.com/office/drawing/2014/main" id="{086340CC-D1CC-4591-BAAF-7882E5887167}"/>
              </a:ext>
            </a:extLst>
          </p:cNvPr>
          <p:cNvSpPr txBox="1">
            <a:spLocks/>
          </p:cNvSpPr>
          <p:nvPr/>
        </p:nvSpPr>
        <p:spPr>
          <a:xfrm>
            <a:off x="755650" y="5359651"/>
            <a:ext cx="5835273" cy="72183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rgbClr val="036093"/>
            </a:solidFill>
          </a:ln>
        </p:spPr>
        <p:txBody>
          <a:bodyPr vert="horz" lIns="108000" tIns="252000" rIns="2016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000" b="0" dirty="0">
                <a:solidFill>
                  <a:schemeClr val="tx1"/>
                </a:solidFill>
              </a:rPr>
              <a:t>The leader of the Ese, </a:t>
            </a:r>
            <a:r>
              <a:rPr lang="en-GB" sz="2800" dirty="0" err="1">
                <a:solidFill>
                  <a:schemeClr val="tx1"/>
                </a:solidFill>
              </a:rPr>
              <a:t>Woden</a:t>
            </a:r>
            <a:r>
              <a:rPr lang="en-GB" sz="2000" b="0" dirty="0">
                <a:solidFill>
                  <a:schemeClr val="tx1"/>
                </a:solidFill>
              </a:rPr>
              <a:t>, became King of all the gods</a:t>
            </a:r>
            <a:r>
              <a:rPr lang="en-GB" sz="2000" dirty="0"/>
              <a:t>.</a:t>
            </a:r>
          </a:p>
        </p:txBody>
      </p:sp>
      <p:sp>
        <p:nvSpPr>
          <p:cNvPr id="7" name="Title 20">
            <a:extLst>
              <a:ext uri="{FF2B5EF4-FFF2-40B4-BE49-F238E27FC236}">
                <a16:creationId xmlns:a16="http://schemas.microsoft.com/office/drawing/2014/main" id="{83468EA9-0741-440C-B10C-FD748FD69F39}"/>
              </a:ext>
            </a:extLst>
          </p:cNvPr>
          <p:cNvSpPr txBox="1">
            <a:spLocks/>
          </p:cNvSpPr>
          <p:nvPr/>
        </p:nvSpPr>
        <p:spPr>
          <a:xfrm>
            <a:off x="755650" y="2253854"/>
            <a:ext cx="5835273" cy="3012280"/>
          </a:xfrm>
          <a:prstGeom prst="roundRect">
            <a:avLst>
              <a:gd name="adj" fmla="val 0"/>
            </a:avLst>
          </a:prstGeom>
          <a:solidFill>
            <a:srgbClr val="036093"/>
          </a:solidFill>
          <a:ln w="25400">
            <a:noFill/>
          </a:ln>
        </p:spPr>
        <p:txBody>
          <a:bodyPr vert="horz" lIns="108000" tIns="252000" rIns="2016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altLang="en-US" sz="2400" b="0" dirty="0">
                <a:solidFill>
                  <a:schemeClr val="bg1"/>
                </a:solidFill>
              </a:rPr>
              <a:t>In the Norse legends, there were two groups of </a:t>
            </a:r>
            <a:r>
              <a:rPr lang="en-GB" altLang="en-US" sz="2400" b="0" dirty="0" smtClean="0">
                <a:solidFill>
                  <a:schemeClr val="bg1"/>
                </a:solidFill>
              </a:rPr>
              <a:t>gods.  The </a:t>
            </a:r>
            <a:r>
              <a:rPr lang="en-GB" altLang="en-US" sz="2400" b="0" dirty="0">
                <a:solidFill>
                  <a:schemeClr val="bg1"/>
                </a:solidFill>
              </a:rPr>
              <a:t>Anglo-Saxons called </a:t>
            </a:r>
            <a:r>
              <a:rPr lang="en-GB" altLang="en-US" sz="2400" b="0" dirty="0" smtClean="0">
                <a:solidFill>
                  <a:schemeClr val="bg1"/>
                </a:solidFill>
              </a:rPr>
              <a:t>them Ese </a:t>
            </a:r>
            <a:r>
              <a:rPr lang="en-GB" altLang="en-US" sz="2400" b="0" dirty="0">
                <a:solidFill>
                  <a:schemeClr val="bg1"/>
                </a:solidFill>
              </a:rPr>
              <a:t>and </a:t>
            </a:r>
            <a:r>
              <a:rPr lang="en-GB" altLang="en-US" sz="2400" b="0" dirty="0" err="1">
                <a:solidFill>
                  <a:schemeClr val="bg1"/>
                </a:solidFill>
              </a:rPr>
              <a:t>Wena</a:t>
            </a:r>
            <a:r>
              <a:rPr lang="en-GB" altLang="en-US" sz="2400" b="0" dirty="0">
                <a:solidFill>
                  <a:schemeClr val="bg1"/>
                </a:solidFill>
              </a:rPr>
              <a:t>. In time, Ese won over the </a:t>
            </a:r>
            <a:r>
              <a:rPr lang="en-GB" altLang="en-US" sz="2400" b="0" dirty="0" err="1">
                <a:solidFill>
                  <a:schemeClr val="bg1"/>
                </a:solidFill>
              </a:rPr>
              <a:t>Wena</a:t>
            </a:r>
            <a:r>
              <a:rPr lang="en-GB" altLang="en-US" sz="2400" b="0" dirty="0">
                <a:solidFill>
                  <a:schemeClr val="bg1"/>
                </a:solidFill>
              </a:rPr>
              <a:t> and the Ese became the rulers over the </a:t>
            </a:r>
            <a:r>
              <a:rPr lang="en-GB" altLang="en-US" sz="2400" b="0" dirty="0" err="1">
                <a:solidFill>
                  <a:schemeClr val="bg1"/>
                </a:solidFill>
              </a:rPr>
              <a:t>Wena</a:t>
            </a:r>
            <a:r>
              <a:rPr lang="en-GB" altLang="en-US" sz="2400" b="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B46803-CC64-4F32-BEAD-F347E5048B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4572000" y="2276475"/>
            <a:ext cx="3816350" cy="3816350"/>
          </a:xfrm>
          <a:prstGeom prst="flowChartConnector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6" y="765175"/>
            <a:ext cx="8256761" cy="873502"/>
          </a:xfrm>
          <a:prstGeom prst="roundRect">
            <a:avLst>
              <a:gd name="adj" fmla="val 0"/>
            </a:avLst>
          </a:prstGeom>
          <a:solidFill>
            <a:srgbClr val="036093"/>
          </a:solidFill>
        </p:spPr>
        <p:txBody>
          <a:bodyPr/>
          <a:lstStyle/>
          <a:p>
            <a:r>
              <a:rPr lang="en-GB" sz="2800" dirty="0">
                <a:solidFill>
                  <a:schemeClr val="bg1"/>
                </a:solidFill>
                <a:latin typeface="Twinkl SemiBold" pitchFamily="2" charset="0"/>
              </a:rPr>
              <a:t>Where Did the Anglo-Saxon Gods Come From?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836247"/>
            <a:ext cx="7632700" cy="369332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dirty="0" smtClean="0"/>
              <a:t>The Anglo-Saxons believed in </a:t>
            </a:r>
            <a:r>
              <a:rPr lang="en-GB" altLang="en-US" sz="2400" dirty="0"/>
              <a:t>Norse mythology.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81C591-6872-42DB-A866-84217B40A975}"/>
              </a:ext>
            </a:extLst>
          </p:cNvPr>
          <p:cNvSpPr/>
          <p:nvPr/>
        </p:nvSpPr>
        <p:spPr>
          <a:xfrm>
            <a:off x="4572000" y="2299096"/>
            <a:ext cx="3816350" cy="3816350"/>
          </a:xfrm>
          <a:prstGeom prst="ellipse">
            <a:avLst/>
          </a:prstGeom>
          <a:noFill/>
          <a:ln w="38100">
            <a:solidFill>
              <a:srgbClr val="036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6" y="765175"/>
            <a:ext cx="8256761" cy="873502"/>
          </a:xfrm>
          <a:prstGeom prst="roundRect">
            <a:avLst>
              <a:gd name="adj" fmla="val 0"/>
            </a:avLst>
          </a:prstGeom>
          <a:solidFill>
            <a:srgbClr val="036093"/>
          </a:solidFill>
        </p:spPr>
        <p:txBody>
          <a:bodyPr/>
          <a:lstStyle/>
          <a:p>
            <a:r>
              <a:rPr lang="en-GB" sz="3200" dirty="0" err="1">
                <a:solidFill>
                  <a:schemeClr val="bg1"/>
                </a:solidFill>
                <a:latin typeface="Twinkl SemiBold" pitchFamily="2" charset="0"/>
              </a:rPr>
              <a:t>Woden</a:t>
            </a:r>
            <a:r>
              <a:rPr lang="en-GB" sz="3200" dirty="0">
                <a:solidFill>
                  <a:schemeClr val="bg1"/>
                </a:solidFill>
                <a:latin typeface="Twinkl SemiBold" pitchFamily="2" charset="0"/>
              </a:rPr>
              <a:t> – King of the Gods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836247"/>
            <a:ext cx="7632700" cy="738664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The Anglo-Saxons held the gods in such high esteem that four days of the week were named after them. These also link to how the Romans named the seven-day week.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74AAC1F-578F-4279-BF97-24F3E833A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500242"/>
              </p:ext>
            </p:extLst>
          </p:nvPr>
        </p:nvGraphicFramePr>
        <p:xfrm>
          <a:off x="746596" y="2649747"/>
          <a:ext cx="7632700" cy="302677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08175">
                  <a:extLst>
                    <a:ext uri="{9D8B030D-6E8A-4147-A177-3AD203B41FA5}">
                      <a16:colId xmlns:a16="http://schemas.microsoft.com/office/drawing/2014/main" val="2192109873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640283010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2486607453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3197806289"/>
                    </a:ext>
                  </a:extLst>
                </a:gridCol>
              </a:tblGrid>
              <a:tr h="765301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The Roman 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Roman </a:t>
                      </a:r>
                    </a:p>
                    <a:p>
                      <a:pPr algn="ctr"/>
                      <a:r>
                        <a:rPr lang="en-GB" sz="1400" b="0" dirty="0"/>
                        <a:t>meaning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The god after whom the Anglo Saxons named their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078903"/>
                  </a:ext>
                </a:extLst>
              </a:tr>
              <a:tr h="339796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+mn-lt"/>
                        </a:rPr>
                        <a:t>Monday</a:t>
                      </a:r>
                    </a:p>
                  </a:txBody>
                  <a:tcPr marL="91429" marR="91429" marT="42348" marB="42348"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+mn-lt"/>
                        </a:rPr>
                        <a:t>dies </a:t>
                      </a:r>
                      <a:r>
                        <a:rPr lang="en-GB" sz="1400" b="0" i="0" dirty="0" err="1">
                          <a:latin typeface="+mn-lt"/>
                        </a:rPr>
                        <a:t>Lunae</a:t>
                      </a:r>
                      <a:r>
                        <a:rPr lang="en-GB" sz="1400" b="0" i="0" baseline="0" dirty="0">
                          <a:latin typeface="+mn-lt"/>
                        </a:rPr>
                        <a:t> </a:t>
                      </a:r>
                      <a:endParaRPr lang="en-GB" sz="1400" b="0" i="0" dirty="0">
                        <a:latin typeface="+mn-lt"/>
                      </a:endParaRPr>
                    </a:p>
                  </a:txBody>
                  <a:tcPr marL="91429" marR="91429" marT="42348" marB="42348"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+mn-lt"/>
                        </a:rPr>
                        <a:t>The Day of the Moon</a:t>
                      </a:r>
                    </a:p>
                  </a:txBody>
                  <a:tcPr marL="91429" marR="91429" marT="42348" marB="42348"/>
                </a:tc>
                <a:tc>
                  <a:txBody>
                    <a:bodyPr/>
                    <a:lstStyle/>
                    <a:p>
                      <a:endParaRPr lang="en-GB" sz="1400" b="0" i="0" dirty="0">
                        <a:latin typeface="+mn-lt"/>
                      </a:endParaRPr>
                    </a:p>
                  </a:txBody>
                  <a:tcPr marL="91429" marR="91429" marT="42348" marB="42348"/>
                </a:tc>
                <a:extLst>
                  <a:ext uri="{0D108BD9-81ED-4DB2-BD59-A6C34878D82A}">
                    <a16:rowId xmlns:a16="http://schemas.microsoft.com/office/drawing/2014/main" val="2223278657"/>
                  </a:ext>
                </a:extLst>
              </a:tr>
              <a:tr h="311820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+mn-lt"/>
                        </a:rPr>
                        <a:t>Tuesday</a:t>
                      </a:r>
                    </a:p>
                  </a:txBody>
                  <a:tcPr marL="91429" marR="91429" marT="42348" marB="42348"/>
                </a:tc>
                <a:tc>
                  <a:txBody>
                    <a:bodyPr/>
                    <a:lstStyle/>
                    <a:p>
                      <a:r>
                        <a:rPr lang="en-GB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dies </a:t>
                      </a:r>
                      <a:r>
                        <a:rPr lang="en-GB" sz="14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Martis</a:t>
                      </a:r>
                      <a:endParaRPr lang="en-GB" sz="1400" b="0" i="0" dirty="0">
                        <a:latin typeface="+mn-lt"/>
                      </a:endParaRPr>
                    </a:p>
                  </a:txBody>
                  <a:tcPr marL="91429" marR="91429" marT="42348" marB="42348"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+mn-lt"/>
                        </a:rPr>
                        <a:t>The Day of Mars</a:t>
                      </a:r>
                    </a:p>
                  </a:txBody>
                  <a:tcPr marL="91429" marR="91429" marT="42348" marB="42348"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+mn-lt"/>
                        </a:rPr>
                        <a:t>Tiw</a:t>
                      </a:r>
                    </a:p>
                  </a:txBody>
                  <a:tcPr marL="91429" marR="91429" marT="42348" marB="42348"/>
                </a:tc>
                <a:extLst>
                  <a:ext uri="{0D108BD9-81ED-4DB2-BD59-A6C34878D82A}">
                    <a16:rowId xmlns:a16="http://schemas.microsoft.com/office/drawing/2014/main" val="2495258636"/>
                  </a:ext>
                </a:extLst>
              </a:tr>
              <a:tr h="321589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+mn-lt"/>
                        </a:rPr>
                        <a:t>Wednesday</a:t>
                      </a:r>
                    </a:p>
                  </a:txBody>
                  <a:tcPr marL="91429" marR="91429" marT="42348" marB="42348"/>
                </a:tc>
                <a:tc>
                  <a:txBody>
                    <a:bodyPr/>
                    <a:lstStyle/>
                    <a:p>
                      <a:r>
                        <a:rPr lang="en-GB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dies </a:t>
                      </a:r>
                      <a:r>
                        <a:rPr lang="en-GB" sz="14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Mercurii</a:t>
                      </a:r>
                      <a:endParaRPr lang="en-GB" sz="1400" b="0" i="0" dirty="0">
                        <a:latin typeface="+mn-lt"/>
                      </a:endParaRPr>
                    </a:p>
                  </a:txBody>
                  <a:tcPr marL="91429" marR="91429" marT="42348" marB="42348"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+mn-lt"/>
                        </a:rPr>
                        <a:t>The Day of Mercury</a:t>
                      </a:r>
                    </a:p>
                  </a:txBody>
                  <a:tcPr marL="91429" marR="91429" marT="42348" marB="42348"/>
                </a:tc>
                <a:tc>
                  <a:txBody>
                    <a:bodyPr/>
                    <a:lstStyle/>
                    <a:p>
                      <a:r>
                        <a:rPr lang="en-GB" sz="1400" b="0" i="0" dirty="0" err="1">
                          <a:latin typeface="+mn-lt"/>
                        </a:rPr>
                        <a:t>Woden</a:t>
                      </a:r>
                      <a:endParaRPr lang="en-GB" sz="1400" b="0" i="0" dirty="0">
                        <a:latin typeface="+mn-lt"/>
                      </a:endParaRPr>
                    </a:p>
                  </a:txBody>
                  <a:tcPr marL="91429" marR="91429" marT="42348" marB="42348"/>
                </a:tc>
                <a:extLst>
                  <a:ext uri="{0D108BD9-81ED-4DB2-BD59-A6C34878D82A}">
                    <a16:rowId xmlns:a16="http://schemas.microsoft.com/office/drawing/2014/main" val="94930889"/>
                  </a:ext>
                </a:extLst>
              </a:tr>
              <a:tr h="340901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+mn-lt"/>
                        </a:rPr>
                        <a:t>Thursday</a:t>
                      </a:r>
                    </a:p>
                  </a:txBody>
                  <a:tcPr marL="91429" marR="91429" marT="42348" marB="42348"/>
                </a:tc>
                <a:tc>
                  <a:txBody>
                    <a:bodyPr/>
                    <a:lstStyle/>
                    <a:p>
                      <a:r>
                        <a:rPr lang="en-GB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dies </a:t>
                      </a:r>
                      <a:r>
                        <a:rPr lang="en-GB" sz="14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Iovis</a:t>
                      </a:r>
                      <a:endParaRPr lang="en-GB" sz="1400" b="0" i="0" dirty="0">
                        <a:latin typeface="+mn-lt"/>
                      </a:endParaRPr>
                    </a:p>
                  </a:txBody>
                  <a:tcPr marL="91429" marR="91429" marT="42348" marB="42348"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+mn-lt"/>
                        </a:rPr>
                        <a:t>The Day of Jupiter</a:t>
                      </a:r>
                    </a:p>
                  </a:txBody>
                  <a:tcPr marL="91429" marR="91429" marT="42348" marB="42348"/>
                </a:tc>
                <a:tc>
                  <a:txBody>
                    <a:bodyPr/>
                    <a:lstStyle/>
                    <a:p>
                      <a:r>
                        <a:rPr lang="en-GB" sz="1400" b="0" i="0" dirty="0" err="1">
                          <a:latin typeface="+mn-lt"/>
                        </a:rPr>
                        <a:t>Thuner</a:t>
                      </a:r>
                      <a:endParaRPr lang="en-GB" sz="1400" b="0" i="0" dirty="0">
                        <a:latin typeface="+mn-lt"/>
                      </a:endParaRPr>
                    </a:p>
                  </a:txBody>
                  <a:tcPr marL="91429" marR="91429" marT="42348" marB="42348"/>
                </a:tc>
                <a:extLst>
                  <a:ext uri="{0D108BD9-81ED-4DB2-BD59-A6C34878D82A}">
                    <a16:rowId xmlns:a16="http://schemas.microsoft.com/office/drawing/2014/main" val="2764216488"/>
                  </a:ext>
                </a:extLst>
              </a:tr>
              <a:tr h="322326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+mn-lt"/>
                        </a:rPr>
                        <a:t>Friday</a:t>
                      </a:r>
                    </a:p>
                  </a:txBody>
                  <a:tcPr marL="91429" marR="91429" marT="42348" marB="42348"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+mn-lt"/>
                        </a:rPr>
                        <a:t>dies </a:t>
                      </a:r>
                      <a:r>
                        <a:rPr lang="en-GB" sz="1400" b="0" i="0" dirty="0" err="1">
                          <a:latin typeface="+mn-lt"/>
                        </a:rPr>
                        <a:t>Veneris</a:t>
                      </a:r>
                      <a:endParaRPr lang="en-GB" sz="1400" b="0" i="0" dirty="0">
                        <a:latin typeface="+mn-lt"/>
                      </a:endParaRPr>
                    </a:p>
                  </a:txBody>
                  <a:tcPr marL="91429" marR="91429" marT="42348" marB="42348"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+mn-lt"/>
                        </a:rPr>
                        <a:t>The Day of Venus</a:t>
                      </a:r>
                    </a:p>
                  </a:txBody>
                  <a:tcPr marL="91429" marR="91429" marT="42348" marB="42348"/>
                </a:tc>
                <a:tc>
                  <a:txBody>
                    <a:bodyPr/>
                    <a:lstStyle/>
                    <a:p>
                      <a:r>
                        <a:rPr lang="en-GB" sz="1400" b="0" i="0" dirty="0" err="1">
                          <a:latin typeface="+mn-lt"/>
                        </a:rPr>
                        <a:t>Frige</a:t>
                      </a:r>
                      <a:endParaRPr lang="en-GB" sz="1400" b="0" i="0" dirty="0">
                        <a:latin typeface="+mn-lt"/>
                      </a:endParaRPr>
                    </a:p>
                  </a:txBody>
                  <a:tcPr marL="91429" marR="91429" marT="42348" marB="42348"/>
                </a:tc>
                <a:extLst>
                  <a:ext uri="{0D108BD9-81ED-4DB2-BD59-A6C34878D82A}">
                    <a16:rowId xmlns:a16="http://schemas.microsoft.com/office/drawing/2014/main" val="546991942"/>
                  </a:ext>
                </a:extLst>
              </a:tr>
              <a:tr h="313223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+mn-lt"/>
                        </a:rPr>
                        <a:t>Saturday</a:t>
                      </a:r>
                    </a:p>
                  </a:txBody>
                  <a:tcPr marL="91429" marR="91429" marT="42348" marB="42348"/>
                </a:tc>
                <a:tc>
                  <a:txBody>
                    <a:bodyPr/>
                    <a:lstStyle/>
                    <a:p>
                      <a:r>
                        <a:rPr lang="en-GB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dies </a:t>
                      </a:r>
                      <a:r>
                        <a:rPr lang="en-GB" sz="14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Saturni</a:t>
                      </a:r>
                      <a:endParaRPr lang="en-GB" sz="1400" b="0" i="0" dirty="0">
                        <a:latin typeface="+mn-lt"/>
                      </a:endParaRPr>
                    </a:p>
                  </a:txBody>
                  <a:tcPr marL="91429" marR="91429" marT="42348" marB="42348"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+mn-lt"/>
                        </a:rPr>
                        <a:t>The Day of Saturn</a:t>
                      </a:r>
                    </a:p>
                  </a:txBody>
                  <a:tcPr marL="91429" marR="91429" marT="42348" marB="42348"/>
                </a:tc>
                <a:tc>
                  <a:txBody>
                    <a:bodyPr/>
                    <a:lstStyle/>
                    <a:p>
                      <a:endParaRPr lang="en-GB" sz="1400" b="0" i="0" dirty="0">
                        <a:latin typeface="+mn-lt"/>
                      </a:endParaRPr>
                    </a:p>
                  </a:txBody>
                  <a:tcPr marL="91429" marR="91429" marT="42348" marB="42348"/>
                </a:tc>
                <a:extLst>
                  <a:ext uri="{0D108BD9-81ED-4DB2-BD59-A6C34878D82A}">
                    <a16:rowId xmlns:a16="http://schemas.microsoft.com/office/drawing/2014/main" val="1852398193"/>
                  </a:ext>
                </a:extLst>
              </a:tr>
              <a:tr h="311820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+mn-lt"/>
                        </a:rPr>
                        <a:t>Sunday</a:t>
                      </a:r>
                    </a:p>
                  </a:txBody>
                  <a:tcPr marL="91429" marR="91429" marT="42348" marB="42348"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+mn-lt"/>
                        </a:rPr>
                        <a:t>dies </a:t>
                      </a:r>
                      <a:r>
                        <a:rPr lang="en-GB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Solis </a:t>
                      </a:r>
                      <a:endParaRPr lang="en-GB" sz="1400" b="0" i="0" dirty="0">
                        <a:latin typeface="+mn-lt"/>
                      </a:endParaRPr>
                    </a:p>
                  </a:txBody>
                  <a:tcPr marL="91429" marR="91429" marT="42348" marB="42348"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+mn-lt"/>
                        </a:rPr>
                        <a:t>The Day of The Sun</a:t>
                      </a:r>
                    </a:p>
                  </a:txBody>
                  <a:tcPr marL="91429" marR="91429" marT="42348" marB="42348"/>
                </a:tc>
                <a:tc>
                  <a:txBody>
                    <a:bodyPr/>
                    <a:lstStyle/>
                    <a:p>
                      <a:endParaRPr lang="en-GB" sz="1400" b="0" i="0" dirty="0">
                        <a:latin typeface="+mn-lt"/>
                      </a:endParaRPr>
                    </a:p>
                  </a:txBody>
                  <a:tcPr marL="91429" marR="91429" marT="42348" marB="42348"/>
                </a:tc>
                <a:extLst>
                  <a:ext uri="{0D108BD9-81ED-4DB2-BD59-A6C34878D82A}">
                    <a16:rowId xmlns:a16="http://schemas.microsoft.com/office/drawing/2014/main" val="1185611637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D1D89811-7DED-4A83-8AFC-FC039262DA42}"/>
              </a:ext>
            </a:extLst>
          </p:cNvPr>
          <p:cNvSpPr/>
          <p:nvPr/>
        </p:nvSpPr>
        <p:spPr>
          <a:xfrm>
            <a:off x="672660" y="5846604"/>
            <a:ext cx="7632700" cy="246221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Find out more: </a:t>
            </a:r>
            <a:r>
              <a:rPr lang="en-GB" altLang="en-US" sz="1600" dirty="0"/>
              <a:t>Look up the French words for days of the week, what you notice? </a:t>
            </a:r>
          </a:p>
        </p:txBody>
      </p:sp>
    </p:spTree>
    <p:extLst>
      <p:ext uri="{BB962C8B-B14F-4D97-AF65-F5344CB8AC3E}">
        <p14:creationId xmlns:p14="http://schemas.microsoft.com/office/powerpoint/2010/main" val="223795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6" y="765175"/>
            <a:ext cx="8261565" cy="873502"/>
          </a:xfrm>
          <a:prstGeom prst="roundRect">
            <a:avLst>
              <a:gd name="adj" fmla="val 0"/>
            </a:avLst>
          </a:prstGeom>
          <a:solidFill>
            <a:srgbClr val="036093"/>
          </a:solidFill>
        </p:spPr>
        <p:txBody>
          <a:bodyPr/>
          <a:lstStyle/>
          <a:p>
            <a:r>
              <a:rPr lang="en-GB" sz="3200" dirty="0">
                <a:solidFill>
                  <a:schemeClr val="bg1"/>
                </a:solidFill>
                <a:latin typeface="Twinkl SemiBold" pitchFamily="2" charset="0"/>
              </a:rPr>
              <a:t>Meet the Gods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836247"/>
            <a:ext cx="7632700" cy="246221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Click on a god or goddess to find out more about them.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FEDD69F-80CB-4A97-9971-78D5AFC652B7}"/>
              </a:ext>
            </a:extLst>
          </p:cNvPr>
          <p:cNvGrpSpPr/>
          <p:nvPr/>
        </p:nvGrpSpPr>
        <p:grpSpPr>
          <a:xfrm>
            <a:off x="755650" y="2280038"/>
            <a:ext cx="1658786" cy="1670636"/>
            <a:chOff x="755650" y="2369264"/>
            <a:chExt cx="1658786" cy="167063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CD90ADA-5E7A-4012-9BD4-89CADA0D9B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2" r="14652"/>
            <a:stretch/>
          </p:blipFill>
          <p:spPr>
            <a:xfrm>
              <a:off x="755651" y="2381115"/>
              <a:ext cx="1658785" cy="1658785"/>
            </a:xfrm>
            <a:prstGeom prst="flowChartConnector">
              <a:avLst/>
            </a:prstGeom>
          </p:spPr>
        </p:pic>
        <p:pic>
          <p:nvPicPr>
            <p:cNvPr id="11" name="Picture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9A219B83-C140-4E94-9D88-8249C3723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4" t="-3955" r="5881" b="40718"/>
            <a:stretch/>
          </p:blipFill>
          <p:spPr>
            <a:xfrm>
              <a:off x="795423" y="2420887"/>
              <a:ext cx="1579240" cy="1579240"/>
            </a:xfrm>
            <a:prstGeom prst="ellipse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ADAAE94-FA85-4180-B0F2-1D9DC3DAF312}"/>
                </a:ext>
              </a:extLst>
            </p:cNvPr>
            <p:cNvSpPr/>
            <p:nvPr/>
          </p:nvSpPr>
          <p:spPr>
            <a:xfrm>
              <a:off x="755650" y="2369264"/>
              <a:ext cx="1658786" cy="1658786"/>
            </a:xfrm>
            <a:prstGeom prst="ellipse">
              <a:avLst/>
            </a:prstGeom>
            <a:noFill/>
            <a:ln w="38100">
              <a:solidFill>
                <a:srgbClr val="036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7D14250-6F21-4C66-84E3-6EBD44636F99}"/>
              </a:ext>
            </a:extLst>
          </p:cNvPr>
          <p:cNvGrpSpPr/>
          <p:nvPr/>
        </p:nvGrpSpPr>
        <p:grpSpPr>
          <a:xfrm>
            <a:off x="2695970" y="2190812"/>
            <a:ext cx="1709771" cy="1736162"/>
            <a:chOff x="2695970" y="2280038"/>
            <a:chExt cx="1709771" cy="173616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D826664-B7BD-44FE-817D-EEEE37A320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2" r="14652"/>
            <a:stretch/>
          </p:blipFill>
          <p:spPr>
            <a:xfrm>
              <a:off x="2746954" y="2357414"/>
              <a:ext cx="1658785" cy="1658785"/>
            </a:xfrm>
            <a:prstGeom prst="flowChartConnector">
              <a:avLst/>
            </a:prstGeom>
          </p:spPr>
        </p:pic>
        <p:pic>
          <p:nvPicPr>
            <p:cNvPr id="18" name="Picture 17">
              <a:hlinkClick r:id="rId6" action="ppaction://hlinksldjump"/>
              <a:extLst>
                <a:ext uri="{FF2B5EF4-FFF2-40B4-BE49-F238E27FC236}">
                  <a16:creationId xmlns:a16="http://schemas.microsoft.com/office/drawing/2014/main" id="{81216129-7342-4FC7-9CB1-ECAE3C58A2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6" t="-3798" r="14950" b="60543"/>
            <a:stretch/>
          </p:blipFill>
          <p:spPr>
            <a:xfrm>
              <a:off x="2695970" y="2280038"/>
              <a:ext cx="1705491" cy="1705491"/>
            </a:xfrm>
            <a:prstGeom prst="flowChartConnector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EDC9630-4287-4FA4-9056-017DD0E50694}"/>
                </a:ext>
              </a:extLst>
            </p:cNvPr>
            <p:cNvSpPr/>
            <p:nvPr/>
          </p:nvSpPr>
          <p:spPr>
            <a:xfrm>
              <a:off x="2746955" y="2357414"/>
              <a:ext cx="1658786" cy="1658786"/>
            </a:xfrm>
            <a:prstGeom prst="ellipse">
              <a:avLst/>
            </a:prstGeom>
            <a:noFill/>
            <a:ln w="38100">
              <a:solidFill>
                <a:srgbClr val="036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6D3B79E-E943-48DB-A39B-DAD2F1219FDC}"/>
              </a:ext>
            </a:extLst>
          </p:cNvPr>
          <p:cNvGrpSpPr/>
          <p:nvPr/>
        </p:nvGrpSpPr>
        <p:grpSpPr>
          <a:xfrm>
            <a:off x="1772131" y="4089889"/>
            <a:ext cx="1700133" cy="1669075"/>
            <a:chOff x="1817398" y="4374913"/>
            <a:chExt cx="1700133" cy="16690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0BA6892-2445-4CFD-A37D-04BDA173F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2" r="14652"/>
            <a:stretch/>
          </p:blipFill>
          <p:spPr>
            <a:xfrm>
              <a:off x="1817398" y="4385203"/>
              <a:ext cx="1658785" cy="1658785"/>
            </a:xfrm>
            <a:prstGeom prst="flowChartConnector">
              <a:avLst/>
            </a:prstGeom>
          </p:spPr>
        </p:pic>
        <p:pic>
          <p:nvPicPr>
            <p:cNvPr id="6" name="Picture 5">
              <a:hlinkClick r:id="rId8" action="ppaction://hlinksldjump"/>
              <a:extLst>
                <a:ext uri="{FF2B5EF4-FFF2-40B4-BE49-F238E27FC236}">
                  <a16:creationId xmlns:a16="http://schemas.microsoft.com/office/drawing/2014/main" id="{431C8AE4-A21C-4880-BE46-3B113974F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706" t="3846" r="37816" b="57686"/>
            <a:stretch/>
          </p:blipFill>
          <p:spPr>
            <a:xfrm flipH="1">
              <a:off x="1858746" y="4374913"/>
              <a:ext cx="1658785" cy="1658785"/>
            </a:xfrm>
            <a:prstGeom prst="flowChartConnector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55A54ED-9448-4603-930D-6933DDA16C06}"/>
                </a:ext>
              </a:extLst>
            </p:cNvPr>
            <p:cNvSpPr/>
            <p:nvPr/>
          </p:nvSpPr>
          <p:spPr>
            <a:xfrm>
              <a:off x="1817398" y="4384412"/>
              <a:ext cx="1658786" cy="1658786"/>
            </a:xfrm>
            <a:prstGeom prst="ellipse">
              <a:avLst/>
            </a:prstGeom>
            <a:noFill/>
            <a:ln w="38100">
              <a:solidFill>
                <a:srgbClr val="036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0D8122F-823F-40F2-99B1-E1706CA5C592}"/>
              </a:ext>
            </a:extLst>
          </p:cNvPr>
          <p:cNvGrpSpPr/>
          <p:nvPr/>
        </p:nvGrpSpPr>
        <p:grpSpPr>
          <a:xfrm>
            <a:off x="3697339" y="4089889"/>
            <a:ext cx="1658787" cy="1668285"/>
            <a:chOff x="3742606" y="4374913"/>
            <a:chExt cx="1658787" cy="1668285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B30A1B5-8072-4170-803D-ABBF2776D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2" r="14652"/>
            <a:stretch/>
          </p:blipFill>
          <p:spPr>
            <a:xfrm>
              <a:off x="3742608" y="4384411"/>
              <a:ext cx="1658785" cy="1658785"/>
            </a:xfrm>
            <a:prstGeom prst="flowChartConnector">
              <a:avLst/>
            </a:prstGeom>
          </p:spPr>
        </p:pic>
        <p:pic>
          <p:nvPicPr>
            <p:cNvPr id="9" name="Picture 8">
              <a:hlinkClick r:id="rId10" action="ppaction://hlinksldjump"/>
              <a:extLst>
                <a:ext uri="{FF2B5EF4-FFF2-40B4-BE49-F238E27FC236}">
                  <a16:creationId xmlns:a16="http://schemas.microsoft.com/office/drawing/2014/main" id="{FA2DC4C1-D09C-4430-885D-72DFEDB43B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78" t="1734" r="9754" b="40392"/>
            <a:stretch/>
          </p:blipFill>
          <p:spPr>
            <a:xfrm>
              <a:off x="3742606" y="4374913"/>
              <a:ext cx="1658785" cy="1658785"/>
            </a:xfrm>
            <a:prstGeom prst="flowChartConnector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4AA5A6F-0D15-4BD1-A01E-5A1159C2BD8F}"/>
                </a:ext>
              </a:extLst>
            </p:cNvPr>
            <p:cNvSpPr/>
            <p:nvPr/>
          </p:nvSpPr>
          <p:spPr>
            <a:xfrm>
              <a:off x="3742607" y="4384412"/>
              <a:ext cx="1658786" cy="1658786"/>
            </a:xfrm>
            <a:prstGeom prst="ellipse">
              <a:avLst/>
            </a:prstGeom>
            <a:noFill/>
            <a:ln w="38100">
              <a:solidFill>
                <a:srgbClr val="036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BFFC37F-CE42-474E-A13B-27D0E84077A2}"/>
              </a:ext>
            </a:extLst>
          </p:cNvPr>
          <p:cNvGrpSpPr/>
          <p:nvPr/>
        </p:nvGrpSpPr>
        <p:grpSpPr>
          <a:xfrm>
            <a:off x="5622549" y="4089889"/>
            <a:ext cx="1658786" cy="1675350"/>
            <a:chOff x="5667816" y="4384410"/>
            <a:chExt cx="1658786" cy="167535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2A92D17-7931-4BEF-AF03-641F681C8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2" r="14652"/>
            <a:stretch/>
          </p:blipFill>
          <p:spPr>
            <a:xfrm>
              <a:off x="5667816" y="4384410"/>
              <a:ext cx="1658785" cy="1658785"/>
            </a:xfrm>
            <a:prstGeom prst="flowChartConnector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4A24ACF-4D3C-4347-BDE5-52CDF35CF658}"/>
                </a:ext>
              </a:extLst>
            </p:cNvPr>
            <p:cNvSpPr/>
            <p:nvPr/>
          </p:nvSpPr>
          <p:spPr>
            <a:xfrm>
              <a:off x="5667816" y="4384412"/>
              <a:ext cx="1658786" cy="1658786"/>
            </a:xfrm>
            <a:prstGeom prst="ellipse">
              <a:avLst/>
            </a:prstGeom>
            <a:noFill/>
            <a:ln w="38100">
              <a:solidFill>
                <a:srgbClr val="036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7" name="Picture 36">
              <a:hlinkClick r:id="rId12" action="ppaction://hlinksldjump"/>
              <a:extLst>
                <a:ext uri="{FF2B5EF4-FFF2-40B4-BE49-F238E27FC236}">
                  <a16:creationId xmlns:a16="http://schemas.microsoft.com/office/drawing/2014/main" id="{F99D941B-2CB6-49AC-88E0-A28ECFC24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23" t="12908" r="16785" b="43015"/>
            <a:stretch/>
          </p:blipFill>
          <p:spPr>
            <a:xfrm>
              <a:off x="5674952" y="4408111"/>
              <a:ext cx="1651649" cy="1651649"/>
            </a:xfrm>
            <a:prstGeom prst="flowChartConnector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8170B64-1F81-4E6D-9727-F079686F77C0}"/>
              </a:ext>
            </a:extLst>
          </p:cNvPr>
          <p:cNvGrpSpPr/>
          <p:nvPr/>
        </p:nvGrpSpPr>
        <p:grpSpPr>
          <a:xfrm>
            <a:off x="4687278" y="2178074"/>
            <a:ext cx="1760750" cy="1784451"/>
            <a:chOff x="4687278" y="2267300"/>
            <a:chExt cx="1760750" cy="178445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422DC40-AF98-4622-B7A8-8CD0C62D1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2" r="14652"/>
            <a:stretch/>
          </p:blipFill>
          <p:spPr>
            <a:xfrm>
              <a:off x="4738261" y="2392966"/>
              <a:ext cx="1658785" cy="1658785"/>
            </a:xfrm>
            <a:prstGeom prst="flowChartConnector">
              <a:avLst/>
            </a:prstGeom>
          </p:spPr>
        </p:pic>
        <p:pic>
          <p:nvPicPr>
            <p:cNvPr id="16" name="Picture 15">
              <a:hlinkClick r:id="rId14" action="ppaction://hlinksldjump"/>
              <a:extLst>
                <a:ext uri="{FF2B5EF4-FFF2-40B4-BE49-F238E27FC236}">
                  <a16:creationId xmlns:a16="http://schemas.microsoft.com/office/drawing/2014/main" id="{2BD6E0C2-6EE1-4E9B-A48F-DEE6E7C3E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516" t="-10349" r="-10748" b="43983"/>
            <a:stretch/>
          </p:blipFill>
          <p:spPr>
            <a:xfrm>
              <a:off x="4687278" y="2267300"/>
              <a:ext cx="1760750" cy="1760750"/>
            </a:xfrm>
            <a:prstGeom prst="flowChartConnector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219E1C3-8EEF-4600-92A5-9B2C30840890}"/>
                </a:ext>
              </a:extLst>
            </p:cNvPr>
            <p:cNvSpPr/>
            <p:nvPr/>
          </p:nvSpPr>
          <p:spPr>
            <a:xfrm>
              <a:off x="4738260" y="2392965"/>
              <a:ext cx="1658786" cy="1658786"/>
            </a:xfrm>
            <a:prstGeom prst="ellipse">
              <a:avLst/>
            </a:prstGeom>
            <a:noFill/>
            <a:ln w="38100">
              <a:solidFill>
                <a:srgbClr val="036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8075B06-2A3D-4739-A871-9F6CCB763A63}"/>
              </a:ext>
            </a:extLst>
          </p:cNvPr>
          <p:cNvGrpSpPr/>
          <p:nvPr/>
        </p:nvGrpSpPr>
        <p:grpSpPr>
          <a:xfrm>
            <a:off x="6711787" y="2271460"/>
            <a:ext cx="1694339" cy="1694339"/>
            <a:chOff x="6711787" y="2360686"/>
            <a:chExt cx="1694339" cy="169433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A4A6D13-1DD3-41A0-BD4D-753B2E513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2" r="14652"/>
            <a:stretch/>
          </p:blipFill>
          <p:spPr>
            <a:xfrm>
              <a:off x="6729565" y="2392966"/>
              <a:ext cx="1658785" cy="1658785"/>
            </a:xfrm>
            <a:prstGeom prst="flowChartConnector">
              <a:avLst/>
            </a:prstGeom>
          </p:spPr>
        </p:pic>
        <p:pic>
          <p:nvPicPr>
            <p:cNvPr id="14" name="Picture 13">
              <a:hlinkClick r:id="rId16" action="ppaction://hlinksldjump"/>
              <a:extLst>
                <a:ext uri="{FF2B5EF4-FFF2-40B4-BE49-F238E27FC236}">
                  <a16:creationId xmlns:a16="http://schemas.microsoft.com/office/drawing/2014/main" id="{7197F5BC-69C8-4A87-96A9-CCF519CF0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65" t="-2043" r="4615" b="38221"/>
            <a:stretch/>
          </p:blipFill>
          <p:spPr>
            <a:xfrm>
              <a:off x="6711787" y="2360686"/>
              <a:ext cx="1694339" cy="1694339"/>
            </a:xfrm>
            <a:prstGeom prst="flowChartConnector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843C63F-D0D8-437C-A32F-B5254C1A2260}"/>
                </a:ext>
              </a:extLst>
            </p:cNvPr>
            <p:cNvSpPr/>
            <p:nvPr/>
          </p:nvSpPr>
          <p:spPr>
            <a:xfrm>
              <a:off x="6729564" y="2381114"/>
              <a:ext cx="1658786" cy="1658786"/>
            </a:xfrm>
            <a:prstGeom prst="ellipse">
              <a:avLst/>
            </a:prstGeom>
            <a:noFill/>
            <a:ln w="38100">
              <a:solidFill>
                <a:srgbClr val="036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5" name="Rectangle 44">
            <a:hlinkClick r:id="rId18" action="ppaction://hlinksldjump"/>
            <a:extLst>
              <a:ext uri="{FF2B5EF4-FFF2-40B4-BE49-F238E27FC236}">
                <a16:creationId xmlns:a16="http://schemas.microsoft.com/office/drawing/2014/main" id="{947C78B4-448F-498D-B838-FBFA8AC812DA}"/>
              </a:ext>
            </a:extLst>
          </p:cNvPr>
          <p:cNvSpPr/>
          <p:nvPr/>
        </p:nvSpPr>
        <p:spPr>
          <a:xfrm>
            <a:off x="3911946" y="6020554"/>
            <a:ext cx="1320108" cy="288171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More Gods</a:t>
            </a:r>
          </a:p>
        </p:txBody>
      </p:sp>
    </p:spTree>
    <p:extLst>
      <p:ext uri="{BB962C8B-B14F-4D97-AF65-F5344CB8AC3E}">
        <p14:creationId xmlns:p14="http://schemas.microsoft.com/office/powerpoint/2010/main" val="173136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1327AC8F-ED9C-4098-BF5A-8BCB1DAF5728}"/>
              </a:ext>
            </a:extLst>
          </p:cNvPr>
          <p:cNvSpPr/>
          <p:nvPr/>
        </p:nvSpPr>
        <p:spPr>
          <a:xfrm>
            <a:off x="434566" y="4979572"/>
            <a:ext cx="8261565" cy="873502"/>
          </a:xfrm>
          <a:prstGeom prst="rect">
            <a:avLst/>
          </a:prstGeom>
          <a:solidFill>
            <a:srgbClr val="036093">
              <a:alpha val="80000"/>
            </a:srgbClr>
          </a:solidFill>
        </p:spPr>
        <p:txBody>
          <a:bodyPr wrap="square" lIns="432000" tIns="0" rIns="0" bIns="0" anchor="ctr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chemeClr val="bg1"/>
                </a:solidFill>
              </a:rPr>
              <a:t>Characteristics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 err="1">
                <a:solidFill>
                  <a:schemeClr val="bg1"/>
                </a:solidFill>
              </a:rPr>
              <a:t>Woden</a:t>
            </a:r>
            <a:r>
              <a:rPr lang="en-GB" altLang="en-US" sz="1600" dirty="0">
                <a:solidFill>
                  <a:schemeClr val="bg1"/>
                </a:solidFill>
              </a:rPr>
              <a:t> was sometimes shown with one eye, two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pet wolves and a horse with eight legs. 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6" y="765175"/>
            <a:ext cx="8261565" cy="873502"/>
          </a:xfrm>
          <a:prstGeom prst="roundRect">
            <a:avLst>
              <a:gd name="adj" fmla="val 0"/>
            </a:avLst>
          </a:prstGeom>
          <a:solidFill>
            <a:srgbClr val="036093"/>
          </a:solidFill>
        </p:spPr>
        <p:txBody>
          <a:bodyPr/>
          <a:lstStyle/>
          <a:p>
            <a:r>
              <a:rPr lang="en-GB" sz="3200" dirty="0" err="1">
                <a:solidFill>
                  <a:schemeClr val="bg1"/>
                </a:solidFill>
                <a:latin typeface="Twinkl SemiBold" pitchFamily="2" charset="0"/>
              </a:rPr>
              <a:t>Woden</a:t>
            </a:r>
            <a:r>
              <a:rPr lang="en-GB" sz="3200" dirty="0">
                <a:solidFill>
                  <a:schemeClr val="bg1"/>
                </a:solidFill>
                <a:latin typeface="Twinkl SemiBold" pitchFamily="2" charset="0"/>
              </a:rPr>
              <a:t> – King of the Gods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645B21-4DB0-4936-9272-BBC0D654F1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71"/>
          <a:stretch/>
        </p:blipFill>
        <p:spPr>
          <a:xfrm>
            <a:off x="5733559" y="1878428"/>
            <a:ext cx="2789211" cy="4430297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B22FADB8-2542-4810-9D1D-DB94BB7CE93D}"/>
              </a:ext>
            </a:extLst>
          </p:cNvPr>
          <p:cNvSpPr/>
          <p:nvPr/>
        </p:nvSpPr>
        <p:spPr>
          <a:xfrm>
            <a:off x="755650" y="1757719"/>
            <a:ext cx="7632700" cy="2215991"/>
          </a:xfrm>
          <a:prstGeom prst="rect">
            <a:avLst/>
          </a:prstGeom>
        </p:spPr>
        <p:txBody>
          <a:bodyPr wrap="square" lIns="108000" tIns="0" rIns="0" bIns="0">
            <a:noAutofit/>
          </a:bodyPr>
          <a:lstStyle/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Name: </a:t>
            </a:r>
            <a:r>
              <a:rPr lang="en-GB" altLang="en-US" sz="1600" dirty="0" err="1"/>
              <a:t>Woden</a:t>
            </a:r>
            <a:endParaRPr lang="en-GB" altLang="en-US" sz="1600" dirty="0"/>
          </a:p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Nickname: </a:t>
            </a:r>
            <a:r>
              <a:rPr lang="en-GB" altLang="en-US" sz="1600" dirty="0"/>
              <a:t>Grim</a:t>
            </a:r>
          </a:p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Jobs: </a:t>
            </a:r>
            <a:r>
              <a:rPr lang="en-GB" altLang="en-US" sz="1600" dirty="0"/>
              <a:t>chief of the gods, god of war</a:t>
            </a:r>
          </a:p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Family: </a:t>
            </a:r>
            <a:r>
              <a:rPr lang="en-GB" altLang="en-US" sz="1600" dirty="0"/>
              <a:t>husband of </a:t>
            </a:r>
            <a:r>
              <a:rPr lang="en-GB" altLang="en-US" sz="1600" dirty="0" err="1"/>
              <a:t>Frige</a:t>
            </a:r>
            <a:r>
              <a:rPr lang="en-GB" altLang="en-US" sz="1600" dirty="0"/>
              <a:t>, father of Thunor and </a:t>
            </a:r>
            <a:r>
              <a:rPr lang="en-GB" altLang="en-US" sz="1600" dirty="0" err="1"/>
              <a:t>Bealdor</a:t>
            </a:r>
            <a:r>
              <a:rPr lang="en-GB" altLang="en-US" sz="1600" dirty="0"/>
              <a:t> </a:t>
            </a:r>
          </a:p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Sacred Animals: w</a:t>
            </a:r>
            <a:r>
              <a:rPr lang="en-GB" altLang="en-US" sz="1600" dirty="0"/>
              <a:t>olf, raven</a:t>
            </a:r>
          </a:p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Sacred Plant: </a:t>
            </a:r>
            <a:r>
              <a:rPr lang="en-GB" altLang="en-US" sz="1600" dirty="0"/>
              <a:t>ash tree</a:t>
            </a:r>
          </a:p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Equivalent Roman God: </a:t>
            </a:r>
            <a:r>
              <a:rPr lang="en-GB" altLang="en-US" sz="1600" dirty="0"/>
              <a:t>Mercury</a:t>
            </a:r>
          </a:p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Equivalent Norse God: </a:t>
            </a:r>
            <a:r>
              <a:rPr lang="en-GB" altLang="en-US" sz="1600" dirty="0"/>
              <a:t>Odin</a:t>
            </a:r>
          </a:p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Sacred Weapon: </a:t>
            </a:r>
            <a:r>
              <a:rPr lang="en-GB" altLang="en-US" sz="1600" dirty="0"/>
              <a:t>spear</a:t>
            </a:r>
          </a:p>
        </p:txBody>
      </p:sp>
      <p:sp>
        <p:nvSpPr>
          <p:cNvPr id="48" name="Rectangle 47">
            <a:hlinkClick r:id="rId4" action="ppaction://hlinksldjump"/>
            <a:extLst>
              <a:ext uri="{FF2B5EF4-FFF2-40B4-BE49-F238E27FC236}">
                <a16:creationId xmlns:a16="http://schemas.microsoft.com/office/drawing/2014/main" id="{C19B3DA0-D562-4596-B234-9C4EBC02F26D}"/>
              </a:ext>
            </a:extLst>
          </p:cNvPr>
          <p:cNvSpPr/>
          <p:nvPr/>
        </p:nvSpPr>
        <p:spPr>
          <a:xfrm>
            <a:off x="755650" y="6020554"/>
            <a:ext cx="1320108" cy="288171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1450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361904-E6C7-4A66-A512-91C18F0BEA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4" b="14644"/>
          <a:stretch/>
        </p:blipFill>
        <p:spPr>
          <a:xfrm>
            <a:off x="5269117" y="2973592"/>
            <a:ext cx="3119233" cy="3119233"/>
          </a:xfrm>
          <a:prstGeom prst="flowChartConnector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6" y="765175"/>
            <a:ext cx="8261565" cy="873502"/>
          </a:xfrm>
          <a:prstGeom prst="roundRect">
            <a:avLst>
              <a:gd name="adj" fmla="val 0"/>
            </a:avLst>
          </a:prstGeom>
          <a:solidFill>
            <a:srgbClr val="036093"/>
          </a:solidFill>
        </p:spPr>
        <p:txBody>
          <a:bodyPr/>
          <a:lstStyle/>
          <a:p>
            <a:r>
              <a:rPr lang="en-GB" sz="3200" dirty="0" err="1">
                <a:solidFill>
                  <a:schemeClr val="bg1"/>
                </a:solidFill>
                <a:latin typeface="Twinkl SemiBold" pitchFamily="2" charset="0"/>
              </a:rPr>
              <a:t>Frige</a:t>
            </a:r>
            <a:r>
              <a:rPr lang="en-GB" sz="3200" dirty="0">
                <a:solidFill>
                  <a:schemeClr val="bg1"/>
                </a:solidFill>
                <a:latin typeface="Twinkl SemiBold" pitchFamily="2" charset="0"/>
              </a:rPr>
              <a:t> – Goddess of the Home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22FADB8-2542-4810-9D1D-DB94BB7CE93D}"/>
              </a:ext>
            </a:extLst>
          </p:cNvPr>
          <p:cNvSpPr/>
          <p:nvPr/>
        </p:nvSpPr>
        <p:spPr>
          <a:xfrm>
            <a:off x="755650" y="1757719"/>
            <a:ext cx="7632700" cy="2910288"/>
          </a:xfrm>
          <a:prstGeom prst="rect">
            <a:avLst/>
          </a:prstGeom>
        </p:spPr>
        <p:txBody>
          <a:bodyPr wrap="square" lIns="108000" tIns="0" rIns="0" bIns="0">
            <a:noAutofit/>
          </a:bodyPr>
          <a:lstStyle/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Name: </a:t>
            </a:r>
            <a:r>
              <a:rPr lang="en-GB" altLang="en-US" sz="1600" dirty="0" err="1"/>
              <a:t>Frige</a:t>
            </a:r>
            <a:endParaRPr lang="en-GB" altLang="en-US" sz="1600" dirty="0"/>
          </a:p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Jobs: </a:t>
            </a:r>
            <a:r>
              <a:rPr lang="en-GB" altLang="en-US" sz="1600" dirty="0"/>
              <a:t>goddess of the home, marriage, childbirth, Earth and harvest</a:t>
            </a:r>
          </a:p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Family: </a:t>
            </a:r>
            <a:r>
              <a:rPr lang="en-GB" altLang="en-US" sz="1600" dirty="0"/>
              <a:t>married to </a:t>
            </a:r>
            <a:r>
              <a:rPr lang="en-GB" altLang="en-US" sz="1600" dirty="0" err="1"/>
              <a:t>Woden</a:t>
            </a:r>
            <a:r>
              <a:rPr lang="en-GB" altLang="en-US" sz="1600" dirty="0"/>
              <a:t>, mother of Thunor and </a:t>
            </a:r>
            <a:r>
              <a:rPr lang="en-GB" altLang="en-US" sz="1600" dirty="0" err="1"/>
              <a:t>Bealdor</a:t>
            </a:r>
            <a:endParaRPr lang="en-GB" altLang="en-US" sz="1600" dirty="0"/>
          </a:p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Sacred Animal: </a:t>
            </a:r>
            <a:r>
              <a:rPr lang="en-GB" altLang="en-US" sz="1600" dirty="0"/>
              <a:t>stork</a:t>
            </a:r>
          </a:p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Sacred Star Constellation: </a:t>
            </a:r>
            <a:r>
              <a:rPr lang="en-GB" altLang="en-US" sz="1600" dirty="0"/>
              <a:t>Orion’s Belt</a:t>
            </a:r>
          </a:p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Sacred Tool: </a:t>
            </a:r>
            <a:r>
              <a:rPr lang="en-GB" altLang="en-US" sz="1600" dirty="0"/>
              <a:t>spinning wheel</a:t>
            </a:r>
          </a:p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Equivalent Norse God: </a:t>
            </a:r>
            <a:r>
              <a:rPr lang="en-GB" altLang="en-US" sz="1600" dirty="0"/>
              <a:t>Frigg (married to Odin)</a:t>
            </a:r>
          </a:p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Equivalent Roman God: </a:t>
            </a:r>
            <a:r>
              <a:rPr lang="en-GB" altLang="en-US" sz="1600" dirty="0"/>
              <a:t>Venus</a:t>
            </a:r>
          </a:p>
        </p:txBody>
      </p:sp>
      <p:sp>
        <p:nvSpPr>
          <p:cNvPr id="48" name="Rectangle 47">
            <a:hlinkClick r:id="rId4" action="ppaction://hlinksldjump"/>
            <a:extLst>
              <a:ext uri="{FF2B5EF4-FFF2-40B4-BE49-F238E27FC236}">
                <a16:creationId xmlns:a16="http://schemas.microsoft.com/office/drawing/2014/main" id="{C19B3DA0-D562-4596-B234-9C4EBC02F26D}"/>
              </a:ext>
            </a:extLst>
          </p:cNvPr>
          <p:cNvSpPr/>
          <p:nvPr/>
        </p:nvSpPr>
        <p:spPr>
          <a:xfrm>
            <a:off x="755650" y="5804654"/>
            <a:ext cx="1320108" cy="288171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1E06B3-17C3-47FB-8311-CD7FAB0A64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42684" y="1805246"/>
            <a:ext cx="2547361" cy="436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5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166394-9C38-405E-AAFB-0D7D9179A1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4671589" y="1968172"/>
            <a:ext cx="3626226" cy="3626226"/>
          </a:xfrm>
          <a:prstGeom prst="flowChartConnector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1327AC8F-ED9C-4098-BF5A-8BCB1DAF5728}"/>
              </a:ext>
            </a:extLst>
          </p:cNvPr>
          <p:cNvSpPr/>
          <p:nvPr/>
        </p:nvSpPr>
        <p:spPr>
          <a:xfrm>
            <a:off x="434566" y="4720896"/>
            <a:ext cx="8261565" cy="873502"/>
          </a:xfrm>
          <a:prstGeom prst="rect">
            <a:avLst/>
          </a:prstGeom>
          <a:solidFill>
            <a:srgbClr val="036093">
              <a:alpha val="80000"/>
            </a:srgbClr>
          </a:solidFill>
        </p:spPr>
        <p:txBody>
          <a:bodyPr wrap="square" lIns="432000" tIns="0" rIns="0" bIns="0" anchor="ctr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chemeClr val="bg1"/>
                </a:solidFill>
              </a:rPr>
              <a:t>Characteristics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Thunor was often depicted on a </a:t>
            </a:r>
            <a:br>
              <a:rPr lang="en-GB" altLang="en-US" sz="1600" dirty="0">
                <a:solidFill>
                  <a:schemeClr val="bg1"/>
                </a:solidFill>
              </a:rPr>
            </a:br>
            <a:r>
              <a:rPr lang="en-GB" altLang="en-US" sz="1600" dirty="0">
                <a:solidFill>
                  <a:schemeClr val="bg1"/>
                </a:solidFill>
              </a:rPr>
              <a:t>chariot pulled by goats.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6" y="765175"/>
            <a:ext cx="8261565" cy="873502"/>
          </a:xfrm>
          <a:prstGeom prst="roundRect">
            <a:avLst>
              <a:gd name="adj" fmla="val 0"/>
            </a:avLst>
          </a:prstGeom>
          <a:solidFill>
            <a:srgbClr val="036093"/>
          </a:solidFill>
        </p:spPr>
        <p:txBody>
          <a:bodyPr/>
          <a:lstStyle/>
          <a:p>
            <a:r>
              <a:rPr lang="en-GB" sz="3200" dirty="0">
                <a:solidFill>
                  <a:schemeClr val="bg1"/>
                </a:solidFill>
                <a:latin typeface="Twinkl SemiBold" pitchFamily="2" charset="0"/>
              </a:rPr>
              <a:t>Thunor – God of Thunder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22FADB8-2542-4810-9D1D-DB94BB7CE93D}"/>
              </a:ext>
            </a:extLst>
          </p:cNvPr>
          <p:cNvSpPr/>
          <p:nvPr/>
        </p:nvSpPr>
        <p:spPr>
          <a:xfrm>
            <a:off x="755650" y="1757719"/>
            <a:ext cx="7632700" cy="2215991"/>
          </a:xfrm>
          <a:prstGeom prst="rect">
            <a:avLst/>
          </a:prstGeom>
        </p:spPr>
        <p:txBody>
          <a:bodyPr wrap="square" lIns="108000" tIns="0" rIns="0" bIns="0">
            <a:noAutofit/>
          </a:bodyPr>
          <a:lstStyle/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Name: </a:t>
            </a:r>
            <a:r>
              <a:rPr lang="en-GB" altLang="en-US" sz="1600" dirty="0"/>
              <a:t>Thunor</a:t>
            </a:r>
          </a:p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Job: </a:t>
            </a:r>
            <a:r>
              <a:rPr lang="en-GB" altLang="en-US" sz="1600" dirty="0"/>
              <a:t>god of storms, thunder and lightning</a:t>
            </a:r>
          </a:p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Family: s</a:t>
            </a:r>
            <a:r>
              <a:rPr lang="en-GB" altLang="en-US" sz="1600" dirty="0"/>
              <a:t>on of </a:t>
            </a:r>
            <a:r>
              <a:rPr lang="en-GB" altLang="en-US" sz="1600" dirty="0" err="1"/>
              <a:t>Woden</a:t>
            </a:r>
            <a:endParaRPr lang="en-GB" altLang="en-US" sz="1600" dirty="0"/>
          </a:p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Sacred Animal: </a:t>
            </a:r>
            <a:r>
              <a:rPr lang="en-GB" altLang="en-US" sz="1600" dirty="0"/>
              <a:t>goat</a:t>
            </a:r>
          </a:p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Sacred Plant: </a:t>
            </a:r>
            <a:r>
              <a:rPr lang="en-GB" altLang="en-US" sz="1600" dirty="0"/>
              <a:t>oak tree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Sacred Weapon: </a:t>
            </a:r>
            <a:r>
              <a:rPr lang="en-GB" altLang="en-US" sz="1600" dirty="0"/>
              <a:t>hammer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Equivalent Norse God: </a:t>
            </a:r>
            <a:r>
              <a:rPr lang="en-GB" altLang="en-US" sz="1600" dirty="0"/>
              <a:t>Thor</a:t>
            </a:r>
          </a:p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Equivalent Roman God: </a:t>
            </a:r>
            <a:r>
              <a:rPr lang="en-GB" altLang="en-US" sz="1600" dirty="0"/>
              <a:t>Jupiter</a:t>
            </a:r>
          </a:p>
        </p:txBody>
      </p:sp>
      <p:sp>
        <p:nvSpPr>
          <p:cNvPr id="48" name="Rectangle 47">
            <a:hlinkClick r:id="rId4" action="ppaction://hlinksldjump"/>
            <a:extLst>
              <a:ext uri="{FF2B5EF4-FFF2-40B4-BE49-F238E27FC236}">
                <a16:creationId xmlns:a16="http://schemas.microsoft.com/office/drawing/2014/main" id="{C19B3DA0-D562-4596-B234-9C4EBC02F26D}"/>
              </a:ext>
            </a:extLst>
          </p:cNvPr>
          <p:cNvSpPr/>
          <p:nvPr/>
        </p:nvSpPr>
        <p:spPr>
          <a:xfrm>
            <a:off x="755650" y="5804654"/>
            <a:ext cx="1320108" cy="288171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E98D9E-4D6C-4D36-8317-31F1C38890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2454" y="3215307"/>
            <a:ext cx="4585894" cy="294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0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4E74BE-2731-4C48-AEBC-534E218CDC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4655617" y="1968172"/>
            <a:ext cx="3642198" cy="3642198"/>
          </a:xfrm>
          <a:prstGeom prst="flowChartConnector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1327AC8F-ED9C-4098-BF5A-8BCB1DAF5728}"/>
              </a:ext>
            </a:extLst>
          </p:cNvPr>
          <p:cNvSpPr/>
          <p:nvPr/>
        </p:nvSpPr>
        <p:spPr>
          <a:xfrm>
            <a:off x="434565" y="4632423"/>
            <a:ext cx="8261565" cy="873502"/>
          </a:xfrm>
          <a:prstGeom prst="rect">
            <a:avLst/>
          </a:prstGeom>
          <a:solidFill>
            <a:srgbClr val="036093">
              <a:alpha val="80000"/>
            </a:srgbClr>
          </a:solidFill>
        </p:spPr>
        <p:txBody>
          <a:bodyPr wrap="square" lIns="432000" tIns="0" rIns="0" bIns="0" anchor="ctr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chemeClr val="bg1"/>
                </a:solidFill>
              </a:rPr>
              <a:t>Characteristics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 err="1">
                <a:solidFill>
                  <a:schemeClr val="bg1"/>
                </a:solidFill>
              </a:rPr>
              <a:t>Freo</a:t>
            </a:r>
            <a:r>
              <a:rPr lang="en-GB" altLang="en-US" sz="1600" dirty="0">
                <a:solidFill>
                  <a:schemeClr val="bg1"/>
                </a:solidFill>
              </a:rPr>
              <a:t> wore a magic cloak of falcon feathers </a:t>
            </a:r>
            <a:br>
              <a:rPr lang="en-GB" altLang="en-US" sz="1600" dirty="0">
                <a:solidFill>
                  <a:schemeClr val="bg1"/>
                </a:solidFill>
              </a:rPr>
            </a:br>
            <a:r>
              <a:rPr lang="en-GB" altLang="en-US" sz="1600" dirty="0">
                <a:solidFill>
                  <a:schemeClr val="bg1"/>
                </a:solidFill>
              </a:rPr>
              <a:t>and a necklace called ‘</a:t>
            </a:r>
            <a:r>
              <a:rPr lang="en-GB" altLang="en-US" sz="1600" dirty="0" err="1">
                <a:solidFill>
                  <a:schemeClr val="bg1"/>
                </a:solidFill>
              </a:rPr>
              <a:t>Brisingamen</a:t>
            </a:r>
            <a:r>
              <a:rPr lang="en-GB" altLang="en-US" sz="1600" dirty="0">
                <a:solidFill>
                  <a:schemeClr val="bg1"/>
                </a:solidFill>
              </a:rPr>
              <a:t>’.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6" y="765175"/>
            <a:ext cx="8261565" cy="873502"/>
          </a:xfrm>
          <a:prstGeom prst="roundRect">
            <a:avLst>
              <a:gd name="adj" fmla="val 0"/>
            </a:avLst>
          </a:prstGeom>
          <a:solidFill>
            <a:srgbClr val="036093"/>
          </a:solidFill>
        </p:spPr>
        <p:txBody>
          <a:bodyPr/>
          <a:lstStyle/>
          <a:p>
            <a:r>
              <a:rPr lang="en-GB" sz="3200" dirty="0" err="1">
                <a:solidFill>
                  <a:schemeClr val="bg1"/>
                </a:solidFill>
                <a:latin typeface="Twinkl SemiBold" pitchFamily="2" charset="0"/>
              </a:rPr>
              <a:t>Freo</a:t>
            </a:r>
            <a:r>
              <a:rPr lang="en-GB" sz="3200" dirty="0">
                <a:solidFill>
                  <a:schemeClr val="bg1"/>
                </a:solidFill>
                <a:latin typeface="Twinkl SemiBold" pitchFamily="2" charset="0"/>
              </a:rPr>
              <a:t> – Goddess of Love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22FADB8-2542-4810-9D1D-DB94BB7CE93D}"/>
              </a:ext>
            </a:extLst>
          </p:cNvPr>
          <p:cNvSpPr/>
          <p:nvPr/>
        </p:nvSpPr>
        <p:spPr>
          <a:xfrm>
            <a:off x="755650" y="1757719"/>
            <a:ext cx="7632700" cy="2215991"/>
          </a:xfrm>
          <a:prstGeom prst="rect">
            <a:avLst/>
          </a:prstGeom>
        </p:spPr>
        <p:txBody>
          <a:bodyPr wrap="square" lIns="108000" tIns="0" rIns="0" bIns="0">
            <a:noAutofit/>
          </a:bodyPr>
          <a:lstStyle/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Name: </a:t>
            </a:r>
            <a:r>
              <a:rPr lang="en-GB" altLang="en-US" sz="1600" dirty="0" err="1"/>
              <a:t>Freo</a:t>
            </a:r>
            <a:endParaRPr lang="en-GB" altLang="en-US" sz="1600" dirty="0"/>
          </a:p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Job: </a:t>
            </a:r>
            <a:r>
              <a:rPr lang="en-GB" altLang="en-US" sz="1600" dirty="0"/>
              <a:t>goddess of love</a:t>
            </a:r>
          </a:p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Family: </a:t>
            </a:r>
            <a:r>
              <a:rPr lang="en-GB" altLang="en-US" sz="1600" dirty="0"/>
              <a:t>sister of </a:t>
            </a:r>
            <a:r>
              <a:rPr lang="en-GB" altLang="en-US" sz="1600" dirty="0" err="1"/>
              <a:t>Ingui</a:t>
            </a:r>
            <a:endParaRPr lang="en-GB" altLang="en-US" sz="1600" dirty="0"/>
          </a:p>
          <a:p>
            <a:pPr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Sacred Animals: </a:t>
            </a:r>
            <a:r>
              <a:rPr lang="en-GB" altLang="en-US" sz="1600" dirty="0"/>
              <a:t>cat, boar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Equivalent Norse God: </a:t>
            </a:r>
            <a:r>
              <a:rPr lang="en-GB" altLang="en-US" sz="1600" dirty="0"/>
              <a:t>Freya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Equivalent Roman God: </a:t>
            </a:r>
            <a:r>
              <a:rPr lang="en-GB" altLang="en-US" sz="1600" dirty="0"/>
              <a:t>Venus</a:t>
            </a:r>
          </a:p>
        </p:txBody>
      </p:sp>
      <p:sp>
        <p:nvSpPr>
          <p:cNvPr id="48" name="Rectangle 47">
            <a:hlinkClick r:id="rId4" action="ppaction://hlinksldjump"/>
            <a:extLst>
              <a:ext uri="{FF2B5EF4-FFF2-40B4-BE49-F238E27FC236}">
                <a16:creationId xmlns:a16="http://schemas.microsoft.com/office/drawing/2014/main" id="{C19B3DA0-D562-4596-B234-9C4EBC02F26D}"/>
              </a:ext>
            </a:extLst>
          </p:cNvPr>
          <p:cNvSpPr/>
          <p:nvPr/>
        </p:nvSpPr>
        <p:spPr>
          <a:xfrm>
            <a:off x="755650" y="5804654"/>
            <a:ext cx="1320108" cy="288171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back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3E0ACE-9DDE-40BE-AED4-3BE0A5871F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13" y="1751932"/>
            <a:ext cx="3216536" cy="441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1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08D571-DC3A-4985-8AE7-A219ED2BC2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4671589" y="1968172"/>
            <a:ext cx="3626226" cy="3626226"/>
          </a:xfrm>
          <a:prstGeom prst="flowChartConnector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6" y="765175"/>
            <a:ext cx="8261565" cy="873502"/>
          </a:xfrm>
          <a:prstGeom prst="roundRect">
            <a:avLst>
              <a:gd name="adj" fmla="val 0"/>
            </a:avLst>
          </a:prstGeom>
          <a:solidFill>
            <a:srgbClr val="036093"/>
          </a:solidFill>
        </p:spPr>
        <p:txBody>
          <a:bodyPr/>
          <a:lstStyle/>
          <a:p>
            <a:r>
              <a:rPr lang="en-GB" sz="3200" dirty="0" err="1">
                <a:solidFill>
                  <a:schemeClr val="bg1"/>
                </a:solidFill>
                <a:latin typeface="Twinkl SemiBold" pitchFamily="2" charset="0"/>
              </a:rPr>
              <a:t>Eostre</a:t>
            </a:r>
            <a:r>
              <a:rPr lang="en-GB" sz="3200" dirty="0">
                <a:solidFill>
                  <a:schemeClr val="bg1"/>
                </a:solidFill>
                <a:latin typeface="Twinkl SemiBold" pitchFamily="2" charset="0"/>
              </a:rPr>
              <a:t> – Goddess of Spring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22FADB8-2542-4810-9D1D-DB94BB7CE93D}"/>
              </a:ext>
            </a:extLst>
          </p:cNvPr>
          <p:cNvSpPr/>
          <p:nvPr/>
        </p:nvSpPr>
        <p:spPr>
          <a:xfrm>
            <a:off x="755650" y="1757719"/>
            <a:ext cx="7632700" cy="2551731"/>
          </a:xfrm>
          <a:prstGeom prst="rect">
            <a:avLst/>
          </a:prstGeom>
        </p:spPr>
        <p:txBody>
          <a:bodyPr wrap="square" lIns="108000" tIns="0" rIns="0" bIns="0">
            <a:noAutofit/>
          </a:bodyPr>
          <a:lstStyle/>
          <a:p>
            <a:pPr>
              <a:lnSpc>
                <a:spcPts val="26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Name: </a:t>
            </a:r>
            <a:r>
              <a:rPr lang="en-GB" altLang="en-US" sz="1600" dirty="0" err="1"/>
              <a:t>Eostre</a:t>
            </a:r>
            <a:endParaRPr lang="en-GB" altLang="en-US" sz="1600" dirty="0"/>
          </a:p>
          <a:p>
            <a:pPr>
              <a:lnSpc>
                <a:spcPts val="26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Job: </a:t>
            </a:r>
            <a:r>
              <a:rPr lang="en-GB" altLang="en-US" sz="1600" dirty="0"/>
              <a:t>goddess of spring, goddess of rebirth</a:t>
            </a:r>
          </a:p>
          <a:p>
            <a:pPr>
              <a:lnSpc>
                <a:spcPts val="26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Sacred Animal: </a:t>
            </a:r>
            <a:r>
              <a:rPr lang="en-GB" altLang="en-US" sz="1600" dirty="0"/>
              <a:t>hare</a:t>
            </a:r>
          </a:p>
          <a:p>
            <a:pPr>
              <a:lnSpc>
                <a:spcPts val="26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 SemiBold" pitchFamily="2" charset="0"/>
              </a:rPr>
              <a:t>Sacred Symbol: </a:t>
            </a:r>
            <a:r>
              <a:rPr lang="en-GB" altLang="en-US" sz="1600" dirty="0"/>
              <a:t>egg</a:t>
            </a:r>
            <a:br>
              <a:rPr lang="en-GB" altLang="en-US" sz="1600" dirty="0"/>
            </a:br>
            <a:r>
              <a:rPr lang="en-GB" altLang="en-US" sz="1600" dirty="0">
                <a:latin typeface="Twinkl SemiBold" pitchFamily="2" charset="0"/>
              </a:rPr>
              <a:t>Equivalent Norse God: </a:t>
            </a:r>
            <a:r>
              <a:rPr lang="en-GB" altLang="en-US" sz="1600" dirty="0" err="1"/>
              <a:t>Austra</a:t>
            </a:r>
            <a:endParaRPr lang="en-GB" altLang="en-US" sz="1600" dirty="0"/>
          </a:p>
          <a:p>
            <a:pPr>
              <a:lnSpc>
                <a:spcPts val="26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Equivalent Roman God: </a:t>
            </a:r>
            <a:r>
              <a:rPr lang="en-GB" altLang="en-US" sz="1600" dirty="0"/>
              <a:t>Aurora</a:t>
            </a:r>
            <a:br>
              <a:rPr lang="en-GB" altLang="en-US" sz="1600" dirty="0"/>
            </a:br>
            <a:r>
              <a:rPr lang="en-GB" altLang="en-US" sz="1600" dirty="0">
                <a:latin typeface="Twinkl SemiBold" pitchFamily="2" charset="0"/>
              </a:rPr>
              <a:t>Special Month: </a:t>
            </a:r>
            <a:r>
              <a:rPr lang="en-GB" altLang="en-US" sz="1600" dirty="0"/>
              <a:t>April 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endParaRPr lang="en-GB" altLang="en-US" sz="1600" dirty="0"/>
          </a:p>
        </p:txBody>
      </p:sp>
      <p:sp>
        <p:nvSpPr>
          <p:cNvPr id="48" name="Rectangle 47">
            <a:hlinkClick r:id="rId4" action="ppaction://hlinksldjump"/>
            <a:extLst>
              <a:ext uri="{FF2B5EF4-FFF2-40B4-BE49-F238E27FC236}">
                <a16:creationId xmlns:a16="http://schemas.microsoft.com/office/drawing/2014/main" id="{C19B3DA0-D562-4596-B234-9C4EBC02F26D}"/>
              </a:ext>
            </a:extLst>
          </p:cNvPr>
          <p:cNvSpPr/>
          <p:nvPr/>
        </p:nvSpPr>
        <p:spPr>
          <a:xfrm>
            <a:off x="755650" y="5804654"/>
            <a:ext cx="1320108" cy="288171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A78038-82CB-41A1-AC34-5FA618583C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152" y="1757719"/>
            <a:ext cx="3432440" cy="45510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9E9EED-89BD-4305-A3B9-3FF2976B657C}"/>
              </a:ext>
            </a:extLst>
          </p:cNvPr>
          <p:cNvSpPr/>
          <p:nvPr/>
        </p:nvSpPr>
        <p:spPr>
          <a:xfrm>
            <a:off x="755650" y="4214613"/>
            <a:ext cx="7632700" cy="2551731"/>
          </a:xfrm>
          <a:prstGeom prst="rect">
            <a:avLst/>
          </a:prstGeom>
        </p:spPr>
        <p:txBody>
          <a:bodyPr wrap="square" lIns="108000" tIns="0" rIns="0" bIns="0">
            <a:noAutofit/>
          </a:bodyPr>
          <a:lstStyle/>
          <a:p>
            <a:pPr>
              <a:lnSpc>
                <a:spcPts val="2700"/>
              </a:lnSpc>
              <a:spcBef>
                <a:spcPct val="0"/>
              </a:spcBef>
            </a:pPr>
            <a:endParaRPr lang="en-GB" altLang="en-US" sz="1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AFF627-F297-4D40-844A-03C2AE07CD6D}"/>
              </a:ext>
            </a:extLst>
          </p:cNvPr>
          <p:cNvSpPr/>
          <p:nvPr/>
        </p:nvSpPr>
        <p:spPr>
          <a:xfrm>
            <a:off x="748998" y="4033222"/>
            <a:ext cx="7632700" cy="2551731"/>
          </a:xfrm>
          <a:prstGeom prst="rect">
            <a:avLst/>
          </a:prstGeom>
        </p:spPr>
        <p:txBody>
          <a:bodyPr wrap="square" lIns="108000" tIns="0" rIns="0" bIns="0">
            <a:noAutofit/>
          </a:bodyPr>
          <a:lstStyle/>
          <a:p>
            <a:pPr>
              <a:lnSpc>
                <a:spcPts val="26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(around where Easter is now)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endParaRPr lang="en-GB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8198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270</TotalTime>
  <Words>1780</Words>
  <Application>Microsoft Office PowerPoint</Application>
  <PresentationFormat>On-screen Show (4:3)</PresentationFormat>
  <Paragraphs>165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Twinkl SemiBold</vt:lpstr>
      <vt:lpstr>Twinkl</vt:lpstr>
      <vt:lpstr>Arial</vt:lpstr>
      <vt:lpstr>Calibri</vt:lpstr>
      <vt:lpstr>Office Theme</vt:lpstr>
      <vt:lpstr>PowerPoint Presentation</vt:lpstr>
      <vt:lpstr>Where Did the Anglo-Saxon Gods Come From?</vt:lpstr>
      <vt:lpstr>Woden – King of the Gods</vt:lpstr>
      <vt:lpstr>Meet the Gods</vt:lpstr>
      <vt:lpstr>Woden – King of the Gods</vt:lpstr>
      <vt:lpstr>Frige – Goddess of the Home</vt:lpstr>
      <vt:lpstr>Thunor – God of Thunder</vt:lpstr>
      <vt:lpstr>Freo – Goddess of Love</vt:lpstr>
      <vt:lpstr>Eostre – Goddess of Spring</vt:lpstr>
      <vt:lpstr>Tiw – God of War</vt:lpstr>
      <vt:lpstr>Bealdor – God of Light</vt:lpstr>
      <vt:lpstr>Other Gods and Goddesses</vt:lpstr>
      <vt:lpstr>The Arrival of Christianity</vt:lpstr>
      <vt:lpstr>The Arrival of Christianity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Harvey Johnson</dc:creator>
  <cp:lastModifiedBy>Emma Waggott</cp:lastModifiedBy>
  <cp:revision>27</cp:revision>
  <dcterms:created xsi:type="dcterms:W3CDTF">2018-12-04T10:54:57Z</dcterms:created>
  <dcterms:modified xsi:type="dcterms:W3CDTF">2021-02-04T21:18:42Z</dcterms:modified>
</cp:coreProperties>
</file>