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649"/>
  </p:normalViewPr>
  <p:slideViewPr>
    <p:cSldViewPr snapToGrid="0" snapToObjects="1">
      <p:cViewPr varScale="1">
        <p:scale>
          <a:sx n="87" d="100"/>
          <a:sy n="87" d="100"/>
        </p:scale>
        <p:origin x="5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9098E-83F0-D841-8992-EE94A2F4B04B}"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56055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9098E-83F0-D841-8992-EE94A2F4B04B}"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26110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9098E-83F0-D841-8992-EE94A2F4B04B}"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101941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37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xmlns="" id="{43C0EA9B-75F1-4DE5-B69A-21E1B2DF2D0B}"/>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xmlns="" id="{2821BA4A-FF10-4662-A235-68AEB5EBDA7A}"/>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24D60A0A-60F7-446D-A487-583AFFA7FB61}"/>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842B4193-FBE2-49BA-9104-3FFBFB4F1A6F}"/>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6B0D7075-4ABC-4A51-937A-16A8AEB905C7}"/>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119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4510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930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4467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67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325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7615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9098E-83F0-D841-8992-EE94A2F4B04B}"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258436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4936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3108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098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3935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3863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0800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23064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1857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1053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0555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9098E-83F0-D841-8992-EE94A2F4B04B}"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1336825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8310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56304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35820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3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9098E-83F0-D841-8992-EE94A2F4B04B}"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10535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9098E-83F0-D841-8992-EE94A2F4B04B}" type="datetimeFigureOut">
              <a:rPr lang="en-US" smtClean="0"/>
              <a:t>1/28/21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57706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9098E-83F0-D841-8992-EE94A2F4B04B}" type="datetimeFigureOut">
              <a:rPr lang="en-US" smtClean="0"/>
              <a:t>1/28/21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67954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9098E-83F0-D841-8992-EE94A2F4B04B}" type="datetimeFigureOut">
              <a:rPr lang="en-US" smtClean="0"/>
              <a:t>1/28/21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7138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9098E-83F0-D841-8992-EE94A2F4B04B}"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106232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9098E-83F0-D841-8992-EE94A2F4B04B}"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5AA23-175D-5E40-97BA-ABD781713F8C}" type="slidenum">
              <a:rPr lang="en-US" smtClean="0"/>
              <a:t>‹#›</a:t>
            </a:fld>
            <a:endParaRPr lang="en-US"/>
          </a:p>
        </p:txBody>
      </p:sp>
    </p:spTree>
    <p:extLst>
      <p:ext uri="{BB962C8B-B14F-4D97-AF65-F5344CB8AC3E}">
        <p14:creationId xmlns:p14="http://schemas.microsoft.com/office/powerpoint/2010/main" val="35343612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9098E-83F0-D841-8992-EE94A2F4B04B}" type="datetimeFigureOut">
              <a:rPr lang="en-US" smtClean="0"/>
              <a:t>1/28/21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5AA23-175D-5E40-97BA-ABD781713F8C}" type="slidenum">
              <a:rPr lang="en-US" smtClean="0"/>
              <a:t>‹#›</a:t>
            </a:fld>
            <a:endParaRPr lang="en-US"/>
          </a:p>
        </p:txBody>
      </p:sp>
    </p:spTree>
    <p:extLst>
      <p:ext uri="{BB962C8B-B14F-4D97-AF65-F5344CB8AC3E}">
        <p14:creationId xmlns:p14="http://schemas.microsoft.com/office/powerpoint/2010/main" val="49029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3"/>
            <a:ext cx="8067675" cy="122555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lnSpc>
                <a:spcPct val="100000"/>
              </a:lnSpc>
              <a:defRPr/>
            </a:pPr>
            <a:r>
              <a:rPr lang="en-GB" sz="2400" dirty="0">
                <a:latin typeface="+mn-lt"/>
              </a:rPr>
              <a:t>In the sentences we have looked at so far, the subordinate clause has always come after the main clause but watch...</a:t>
            </a:r>
          </a:p>
        </p:txBody>
      </p:sp>
      <p:sp>
        <p:nvSpPr>
          <p:cNvPr id="17412"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grpSp>
        <p:nvGrpSpPr>
          <p:cNvPr id="17413" name="Group 6"/>
          <p:cNvGrpSpPr>
            <a:grpSpLocks/>
          </p:cNvGrpSpPr>
          <p:nvPr/>
        </p:nvGrpSpPr>
        <p:grpSpPr bwMode="auto">
          <a:xfrm>
            <a:off x="8070851" y="561976"/>
            <a:ext cx="2060575" cy="1268413"/>
            <a:chOff x="10571410" y="237067"/>
            <a:chExt cx="4452399" cy="2741732"/>
          </a:xfrm>
        </p:grpSpPr>
        <p:pic>
          <p:nvPicPr>
            <p:cNvPr id="1742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23"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741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2276475" y="3705226"/>
            <a:ext cx="7632700" cy="1122363"/>
            <a:chOff x="753114" y="3705225"/>
            <a:chExt cx="7632700" cy="1122743"/>
          </a:xfrm>
        </p:grpSpPr>
        <p:sp>
          <p:nvSpPr>
            <p:cNvPr id="17419" name="Title 20"/>
            <p:cNvSpPr>
              <a:spLocks noChangeArrowheads="1"/>
            </p:cNvSpPr>
            <p:nvPr/>
          </p:nvSpPr>
          <p:spPr bwMode="auto">
            <a:xfrm>
              <a:off x="753114" y="3705225"/>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The eager pupils sped into school </a:t>
              </a:r>
              <a:r>
                <a:rPr lang="en-GB" altLang="en-US" sz="3600" b="1">
                  <a:solidFill>
                    <a:srgbClr val="016CA0"/>
                  </a:solidFill>
                  <a:latin typeface="Twinkl SemiBold" charset="0"/>
                </a:rPr>
                <a:t>when the bell rang</a:t>
              </a:r>
              <a:r>
                <a:rPr lang="en-GB" altLang="en-US" sz="2400" b="1">
                  <a:latin typeface="Twinkl SemiBold" charset="0"/>
                </a:rPr>
                <a:t>.</a:t>
              </a:r>
            </a:p>
          </p:txBody>
        </p:sp>
        <p:sp>
          <p:nvSpPr>
            <p:cNvPr id="9" name="Oval 8"/>
            <p:cNvSpPr/>
            <p:nvPr/>
          </p:nvSpPr>
          <p:spPr>
            <a:xfrm>
              <a:off x="2529527" y="4184812"/>
              <a:ext cx="1260475" cy="643156"/>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 name="Group 2"/>
          <p:cNvGrpSpPr>
            <a:grpSpLocks/>
          </p:cNvGrpSpPr>
          <p:nvPr/>
        </p:nvGrpSpPr>
        <p:grpSpPr bwMode="auto">
          <a:xfrm>
            <a:off x="2276475" y="3695700"/>
            <a:ext cx="7632700" cy="1131888"/>
            <a:chOff x="753114" y="3696433"/>
            <a:chExt cx="7632700" cy="1131535"/>
          </a:xfrm>
        </p:grpSpPr>
        <p:sp>
          <p:nvSpPr>
            <p:cNvPr id="17417" name="Title 20"/>
            <p:cNvSpPr>
              <a:spLocks noChangeArrowheads="1"/>
            </p:cNvSpPr>
            <p:nvPr/>
          </p:nvSpPr>
          <p:spPr bwMode="auto">
            <a:xfrm>
              <a:off x="753114" y="3705225"/>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solidFill>
                    <a:srgbClr val="016CA0"/>
                  </a:solidFill>
                  <a:latin typeface="Twinkl SemiBold" charset="0"/>
                </a:rPr>
                <a:t>When the bell rang, </a:t>
              </a:r>
              <a:r>
                <a:rPr lang="en-GB" altLang="en-US" sz="3600" b="1">
                  <a:latin typeface="Twinkl SemiBold" charset="0"/>
                </a:rPr>
                <a:t>the eager pupils sped into school.</a:t>
              </a:r>
            </a:p>
          </p:txBody>
        </p:sp>
        <p:sp>
          <p:nvSpPr>
            <p:cNvPr id="14" name="Oval 13"/>
            <p:cNvSpPr/>
            <p:nvPr/>
          </p:nvSpPr>
          <p:spPr>
            <a:xfrm>
              <a:off x="1354777" y="3696433"/>
              <a:ext cx="1466850" cy="642737"/>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1400"/>
                                        <p:tgtEl>
                                          <p:spTgt spid="4"/>
                                        </p:tgtEl>
                                        <p:attrNameLst>
                                          <p:attrName>ppt_w</p:attrName>
                                        </p:attrNameLst>
                                      </p:cBhvr>
                                      <p:tavLst>
                                        <p:tav tm="0">
                                          <p:val>
                                            <p:strVal val="ppt_w"/>
                                          </p:val>
                                        </p:tav>
                                        <p:tav tm="100000">
                                          <p:val>
                                            <p:fltVal val="0"/>
                                          </p:val>
                                        </p:tav>
                                      </p:tavLst>
                                    </p:anim>
                                    <p:anim calcmode="lin" valueType="num">
                                      <p:cBhvr>
                                        <p:cTn id="7" dur="1400"/>
                                        <p:tgtEl>
                                          <p:spTgt spid="4"/>
                                        </p:tgtEl>
                                        <p:attrNameLst>
                                          <p:attrName>ppt_h</p:attrName>
                                        </p:attrNameLst>
                                      </p:cBhvr>
                                      <p:tavLst>
                                        <p:tav tm="0">
                                          <p:val>
                                            <p:strVal val="ppt_h"/>
                                          </p:val>
                                        </p:tav>
                                        <p:tav tm="100000">
                                          <p:val>
                                            <p:fltVal val="0"/>
                                          </p:val>
                                        </p:tav>
                                      </p:tavLst>
                                    </p:anim>
                                    <p:animEffect transition="out" filter="fade">
                                      <p:cBhvr>
                                        <p:cTn id="8" dur="1400"/>
                                        <p:tgtEl>
                                          <p:spTgt spid="4"/>
                                        </p:tgtEl>
                                      </p:cBhvr>
                                    </p:animEffect>
                                    <p:set>
                                      <p:cBhvr>
                                        <p:cTn id="9" dur="1" fill="hold">
                                          <p:stCondLst>
                                            <p:cond delay="1399"/>
                                          </p:stCondLst>
                                        </p:cTn>
                                        <p:tgtEl>
                                          <p:spTgt spid="4"/>
                                        </p:tgtEl>
                                        <p:attrNameLst>
                                          <p:attrName>style.visibility</p:attrName>
                                        </p:attrNameLst>
                                      </p:cBhvr>
                                      <p:to>
                                        <p:strVal val="hidden"/>
                                      </p:to>
                                    </p:set>
                                  </p:childTnLst>
                                </p:cTn>
                              </p:par>
                              <p:par>
                                <p:cTn id="10" presetID="53" presetClass="entr" presetSubtype="16"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400" fill="hold"/>
                                        <p:tgtEl>
                                          <p:spTgt spid="3"/>
                                        </p:tgtEl>
                                        <p:attrNameLst>
                                          <p:attrName>ppt_w</p:attrName>
                                        </p:attrNameLst>
                                      </p:cBhvr>
                                      <p:tavLst>
                                        <p:tav tm="0">
                                          <p:val>
                                            <p:fltVal val="0"/>
                                          </p:val>
                                        </p:tav>
                                        <p:tav tm="100000">
                                          <p:val>
                                            <p:strVal val="#ppt_w"/>
                                          </p:val>
                                        </p:tav>
                                      </p:tavLst>
                                    </p:anim>
                                    <p:anim calcmode="lin" valueType="num">
                                      <p:cBhvr>
                                        <p:cTn id="13" dur="1400" fill="hold"/>
                                        <p:tgtEl>
                                          <p:spTgt spid="3"/>
                                        </p:tgtEl>
                                        <p:attrNameLst>
                                          <p:attrName>ppt_h</p:attrName>
                                        </p:attrNameLst>
                                      </p:cBhvr>
                                      <p:tavLst>
                                        <p:tav tm="0">
                                          <p:val>
                                            <p:fltVal val="0"/>
                                          </p:val>
                                        </p:tav>
                                        <p:tav tm="100000">
                                          <p:val>
                                            <p:strVal val="#ppt_h"/>
                                          </p:val>
                                        </p:tav>
                                      </p:tavLst>
                                    </p:anim>
                                    <p:animEffect transition="in" filter="fade">
                                      <p:cBhvr>
                                        <p:cTn id="14" dur="1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3960813"/>
            <a:ext cx="8067675" cy="183356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4060826"/>
            <a:ext cx="8147050" cy="1611313"/>
          </a:xfrm>
        </p:spPr>
        <p:txBody>
          <a:bodyPr rtlCol="0"/>
          <a:lstStyle/>
          <a:p>
            <a:pPr algn="ctr">
              <a:lnSpc>
                <a:spcPct val="100000"/>
              </a:lnSpc>
              <a:defRPr/>
            </a:pPr>
            <a:r>
              <a:rPr lang="en-GB" sz="2400" dirty="0">
                <a:latin typeface="+mn-lt"/>
              </a:rPr>
              <a:t>Subordinating conjunctions can also be used as the first word in a sentence. When the subordinate clause comes before the main clause, make sure you remember to use a comma to mark where the subordinate clause ends.</a:t>
            </a:r>
          </a:p>
        </p:txBody>
      </p:sp>
      <p:sp>
        <p:nvSpPr>
          <p:cNvPr id="18436"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grpSp>
        <p:nvGrpSpPr>
          <p:cNvPr id="18437" name="Group 6"/>
          <p:cNvGrpSpPr>
            <a:grpSpLocks/>
          </p:cNvGrpSpPr>
          <p:nvPr/>
        </p:nvGrpSpPr>
        <p:grpSpPr bwMode="auto">
          <a:xfrm>
            <a:off x="8070851" y="561976"/>
            <a:ext cx="2060575" cy="1268413"/>
            <a:chOff x="10571410" y="237067"/>
            <a:chExt cx="4452399" cy="2741732"/>
          </a:xfrm>
        </p:grpSpPr>
        <p:pic>
          <p:nvPicPr>
            <p:cNvPr id="18442"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4"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84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2"/>
          <p:cNvGrpSpPr>
            <a:grpSpLocks/>
          </p:cNvGrpSpPr>
          <p:nvPr/>
        </p:nvGrpSpPr>
        <p:grpSpPr bwMode="auto">
          <a:xfrm>
            <a:off x="2276475" y="2216151"/>
            <a:ext cx="7632700" cy="1135063"/>
            <a:chOff x="753114" y="2050264"/>
            <a:chExt cx="7632700" cy="1134757"/>
          </a:xfrm>
        </p:grpSpPr>
        <p:sp>
          <p:nvSpPr>
            <p:cNvPr id="18440" name="Title 20"/>
            <p:cNvSpPr>
              <a:spLocks noChangeArrowheads="1"/>
            </p:cNvSpPr>
            <p:nvPr/>
          </p:nvSpPr>
          <p:spPr bwMode="auto">
            <a:xfrm>
              <a:off x="753114" y="2062278"/>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solidFill>
                    <a:srgbClr val="016CA0"/>
                  </a:solidFill>
                  <a:latin typeface="Twinkl SemiBold" charset="0"/>
                </a:rPr>
                <a:t>When the bell rang, </a:t>
              </a:r>
              <a:r>
                <a:rPr lang="en-GB" altLang="en-US" sz="3600" b="1">
                  <a:latin typeface="Twinkl SemiBold" charset="0"/>
                </a:rPr>
                <a:t>the eager pupils sped into school.</a:t>
              </a:r>
            </a:p>
          </p:txBody>
        </p:sp>
        <p:sp>
          <p:nvSpPr>
            <p:cNvPr id="14" name="Oval 13"/>
            <p:cNvSpPr/>
            <p:nvPr/>
          </p:nvSpPr>
          <p:spPr>
            <a:xfrm>
              <a:off x="1354777" y="2050264"/>
              <a:ext cx="1466850" cy="642765"/>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grpSp>
        <p:nvGrpSpPr>
          <p:cNvPr id="19459" name="Group 6"/>
          <p:cNvGrpSpPr>
            <a:grpSpLocks/>
          </p:cNvGrpSpPr>
          <p:nvPr/>
        </p:nvGrpSpPr>
        <p:grpSpPr bwMode="auto">
          <a:xfrm>
            <a:off x="8070851" y="561976"/>
            <a:ext cx="2060575" cy="1268413"/>
            <a:chOff x="10571410" y="237067"/>
            <a:chExt cx="4452399" cy="2741732"/>
          </a:xfrm>
        </p:grpSpPr>
        <p:pic>
          <p:nvPicPr>
            <p:cNvPr id="1947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77"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946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63751" y="1987550"/>
            <a:ext cx="8067675" cy="12192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itle 20"/>
          <p:cNvSpPr txBox="1">
            <a:spLocks/>
          </p:cNvSpPr>
          <p:nvPr/>
        </p:nvSpPr>
        <p:spPr>
          <a:xfrm>
            <a:off x="2017713" y="2162176"/>
            <a:ext cx="8147050" cy="8604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2400" b="0" dirty="0">
                <a:latin typeface="Twinkl" pitchFamily="2" charset="0"/>
              </a:rPr>
              <a:t>Can you swap these sentences around so that the subordinate clause comes before the main clause? </a:t>
            </a:r>
            <a:br>
              <a:rPr lang="en-GB" sz="2400" b="0" dirty="0">
                <a:latin typeface="Twinkl" pitchFamily="2" charset="0"/>
              </a:rPr>
            </a:br>
            <a:r>
              <a:rPr lang="en-GB" sz="2400" b="0" dirty="0">
                <a:latin typeface="Twinkl" pitchFamily="2" charset="0"/>
              </a:rPr>
              <a:t>Don’t forget your commas!</a:t>
            </a:r>
            <a:endParaRPr lang="en-GB" sz="2400" b="0" dirty="0">
              <a:latin typeface="+mn-lt"/>
            </a:endParaRPr>
          </a:p>
        </p:txBody>
      </p:sp>
      <p:grpSp>
        <p:nvGrpSpPr>
          <p:cNvPr id="5" name="Group 4"/>
          <p:cNvGrpSpPr>
            <a:grpSpLocks/>
          </p:cNvGrpSpPr>
          <p:nvPr/>
        </p:nvGrpSpPr>
        <p:grpSpPr bwMode="auto">
          <a:xfrm>
            <a:off x="2279650" y="3559175"/>
            <a:ext cx="7632700" cy="1123950"/>
            <a:chOff x="755650" y="4859633"/>
            <a:chExt cx="7632700" cy="1122743"/>
          </a:xfrm>
        </p:grpSpPr>
        <p:sp>
          <p:nvSpPr>
            <p:cNvPr id="19473" name="Title 20"/>
            <p:cNvSpPr>
              <a:spLocks noChangeArrowheads="1"/>
            </p:cNvSpPr>
            <p:nvPr/>
          </p:nvSpPr>
          <p:spPr bwMode="auto">
            <a:xfrm>
              <a:off x="755650" y="4859633"/>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solidFill>
                    <a:srgbClr val="016CA0"/>
                  </a:solidFill>
                  <a:latin typeface="Twinkl SemiBold" charset="0"/>
                </a:rPr>
                <a:t>As they are mammals, </a:t>
              </a:r>
              <a:r>
                <a:rPr lang="en-GB" altLang="en-US" sz="3600">
                  <a:solidFill>
                    <a:srgbClr val="000000"/>
                  </a:solidFill>
                  <a:latin typeface="Twinkl SemiBold" charset="0"/>
                </a:rPr>
                <a:t>whales give birth to live young.</a:t>
              </a:r>
            </a:p>
          </p:txBody>
        </p:sp>
        <p:sp>
          <p:nvSpPr>
            <p:cNvPr id="17" name="Oval 16"/>
            <p:cNvSpPr/>
            <p:nvPr/>
          </p:nvSpPr>
          <p:spPr>
            <a:xfrm>
              <a:off x="1349375" y="4950024"/>
              <a:ext cx="735013" cy="470981"/>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 name="Group 3"/>
          <p:cNvGrpSpPr>
            <a:grpSpLocks/>
          </p:cNvGrpSpPr>
          <p:nvPr/>
        </p:nvGrpSpPr>
        <p:grpSpPr bwMode="auto">
          <a:xfrm>
            <a:off x="2276475" y="3573463"/>
            <a:ext cx="7632700" cy="1122362"/>
            <a:chOff x="753114" y="3573025"/>
            <a:chExt cx="7632700" cy="1122743"/>
          </a:xfrm>
        </p:grpSpPr>
        <p:sp>
          <p:nvSpPr>
            <p:cNvPr id="19471" name="Title 20"/>
            <p:cNvSpPr>
              <a:spLocks noChangeArrowheads="1"/>
            </p:cNvSpPr>
            <p:nvPr/>
          </p:nvSpPr>
          <p:spPr bwMode="auto">
            <a:xfrm>
              <a:off x="753114" y="3573025"/>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latin typeface="Twinkl SemiBold" charset="0"/>
                </a:rPr>
                <a:t>Whales give birth to live young </a:t>
              </a:r>
              <a:r>
                <a:rPr lang="en-GB" altLang="en-US" sz="3600">
                  <a:solidFill>
                    <a:srgbClr val="016CA0"/>
                  </a:solidFill>
                  <a:latin typeface="Twinkl SemiBold" charset="0"/>
                </a:rPr>
                <a:t>as they are mammals</a:t>
              </a:r>
              <a:r>
                <a:rPr lang="en-GB" altLang="en-US" sz="3600">
                  <a:latin typeface="Twinkl SemiBold" charset="0"/>
                </a:rPr>
                <a:t>.</a:t>
              </a:r>
            </a:p>
          </p:txBody>
        </p:sp>
        <p:sp>
          <p:nvSpPr>
            <p:cNvPr id="18" name="Oval 17"/>
            <p:cNvSpPr/>
            <p:nvPr/>
          </p:nvSpPr>
          <p:spPr>
            <a:xfrm>
              <a:off x="7480939" y="3663543"/>
              <a:ext cx="735013" cy="470060"/>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6" name="Group 5"/>
          <p:cNvGrpSpPr>
            <a:grpSpLocks/>
          </p:cNvGrpSpPr>
          <p:nvPr/>
        </p:nvGrpSpPr>
        <p:grpSpPr bwMode="auto">
          <a:xfrm>
            <a:off x="2206626" y="5016500"/>
            <a:ext cx="7821613" cy="1131888"/>
            <a:chOff x="1875274" y="5091114"/>
            <a:chExt cx="7821922" cy="1130679"/>
          </a:xfrm>
        </p:grpSpPr>
        <p:sp>
          <p:nvSpPr>
            <p:cNvPr id="19469" name="Title 20"/>
            <p:cNvSpPr>
              <a:spLocks noChangeArrowheads="1"/>
            </p:cNvSpPr>
            <p:nvPr/>
          </p:nvSpPr>
          <p:spPr bwMode="auto">
            <a:xfrm>
              <a:off x="1875274" y="5091114"/>
              <a:ext cx="7821922"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The hopeless rugby team lost the game </a:t>
              </a:r>
              <a:r>
                <a:rPr lang="en-GB" altLang="en-US" sz="3600" b="1">
                  <a:solidFill>
                    <a:srgbClr val="016CA0"/>
                  </a:solidFill>
                  <a:latin typeface="Twinkl SemiBold" charset="0"/>
                </a:rPr>
                <a:t>because they hadn’t trained.</a:t>
              </a:r>
            </a:p>
          </p:txBody>
        </p:sp>
        <p:sp>
          <p:nvSpPr>
            <p:cNvPr id="27" name="Oval 26"/>
            <p:cNvSpPr/>
            <p:nvPr/>
          </p:nvSpPr>
          <p:spPr>
            <a:xfrm>
              <a:off x="3331070" y="5566855"/>
              <a:ext cx="1828872" cy="654938"/>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 name="Group 8"/>
          <p:cNvGrpSpPr>
            <a:grpSpLocks/>
          </p:cNvGrpSpPr>
          <p:nvPr/>
        </p:nvGrpSpPr>
        <p:grpSpPr bwMode="auto">
          <a:xfrm>
            <a:off x="2192338" y="4992688"/>
            <a:ext cx="7823200" cy="1155700"/>
            <a:chOff x="945972" y="6258901"/>
            <a:chExt cx="7821922" cy="1154494"/>
          </a:xfrm>
        </p:grpSpPr>
        <p:sp>
          <p:nvSpPr>
            <p:cNvPr id="19467" name="Title 20"/>
            <p:cNvSpPr>
              <a:spLocks noChangeArrowheads="1"/>
            </p:cNvSpPr>
            <p:nvPr/>
          </p:nvSpPr>
          <p:spPr bwMode="auto">
            <a:xfrm>
              <a:off x="945972" y="6290652"/>
              <a:ext cx="7821922"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solidFill>
                    <a:srgbClr val="016CA0"/>
                  </a:solidFill>
                  <a:latin typeface="Twinkl SemiBold" charset="0"/>
                </a:rPr>
                <a:t>Because they hadn’t trained, </a:t>
              </a:r>
              <a:r>
                <a:rPr lang="en-GB" altLang="en-US" sz="3600" b="1">
                  <a:latin typeface="Twinkl SemiBold" charset="0"/>
                </a:rPr>
                <a:t>the hopeless rugby team lost the game.</a:t>
              </a:r>
            </a:p>
          </p:txBody>
        </p:sp>
        <p:sp>
          <p:nvSpPr>
            <p:cNvPr id="31" name="Oval 30"/>
            <p:cNvSpPr/>
            <p:nvPr/>
          </p:nvSpPr>
          <p:spPr>
            <a:xfrm>
              <a:off x="1422144" y="6258901"/>
              <a:ext cx="1828501" cy="654953"/>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32" fill="hold" nodeType="clickEffect">
                                  <p:stCondLst>
                                    <p:cond delay="0"/>
                                  </p:stCondLst>
                                  <p:childTnLst>
                                    <p:anim calcmode="lin" valueType="num">
                                      <p:cBhvr>
                                        <p:cTn id="18" dur="1000"/>
                                        <p:tgtEl>
                                          <p:spTgt spid="6"/>
                                        </p:tgtEl>
                                        <p:attrNameLst>
                                          <p:attrName>ppt_w</p:attrName>
                                        </p:attrNameLst>
                                      </p:cBhvr>
                                      <p:tavLst>
                                        <p:tav tm="0">
                                          <p:val>
                                            <p:strVal val="ppt_w"/>
                                          </p:val>
                                        </p:tav>
                                        <p:tav tm="100000">
                                          <p:val>
                                            <p:fltVal val="0"/>
                                          </p:val>
                                        </p:tav>
                                      </p:tavLst>
                                    </p:anim>
                                    <p:anim calcmode="lin" valueType="num">
                                      <p:cBhvr>
                                        <p:cTn id="19" dur="1000"/>
                                        <p:tgtEl>
                                          <p:spTgt spid="6"/>
                                        </p:tgtEl>
                                        <p:attrNameLst>
                                          <p:attrName>ppt_h</p:attrName>
                                        </p:attrNameLst>
                                      </p:cBhvr>
                                      <p:tavLst>
                                        <p:tav tm="0">
                                          <p:val>
                                            <p:strVal val="ppt_h"/>
                                          </p:val>
                                        </p:tav>
                                        <p:tav tm="100000">
                                          <p:val>
                                            <p:fltVal val="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53" presetClass="entr" presetSubtype="16" fill="hold" nodeType="withEffect">
                                  <p:stCondLst>
                                    <p:cond delay="60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3"/>
            <a:ext cx="8067675" cy="96996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Title 20"/>
          <p:cNvSpPr>
            <a:spLocks noGrp="1" noChangeArrowheads="1"/>
          </p:cNvSpPr>
          <p:nvPr>
            <p:ph type="title"/>
          </p:nvPr>
        </p:nvSpPr>
        <p:spPr>
          <a:xfrm>
            <a:off x="1903414" y="1974851"/>
            <a:ext cx="8377237" cy="987425"/>
          </a:xfrm>
        </p:spPr>
        <p:txBody>
          <a:bodyPr/>
          <a:lstStyle/>
          <a:p>
            <a:pPr algn="ctr" eaLnBrk="1" hangingPunct="1">
              <a:lnSpc>
                <a:spcPct val="100000"/>
              </a:lnSpc>
            </a:pPr>
            <a:r>
              <a:rPr lang="en-GB" altLang="en-US" sz="2400">
                <a:latin typeface="Twinkl" charset="0"/>
              </a:rPr>
              <a:t>Can you spot the subordinating conjunctions in this piece of text? Where have they been used in these sentences?</a:t>
            </a:r>
          </a:p>
        </p:txBody>
      </p:sp>
      <p:sp>
        <p:nvSpPr>
          <p:cNvPr id="20484" name="Title 20"/>
          <p:cNvSpPr>
            <a:spLocks noChangeArrowheads="1"/>
          </p:cNvSpPr>
          <p:nvPr/>
        </p:nvSpPr>
        <p:spPr bwMode="auto">
          <a:xfrm>
            <a:off x="1981201" y="7254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Subordinating</a:t>
            </a:r>
            <a:br>
              <a:rPr lang="en-GB" altLang="en-US" sz="3600" b="1">
                <a:latin typeface="Twinkl SemiBold" charset="0"/>
              </a:rPr>
            </a:br>
            <a:r>
              <a:rPr lang="en-GB" altLang="en-US" sz="3600" b="1">
                <a:latin typeface="Twinkl SemiBold" charset="0"/>
              </a:rPr>
              <a:t>Conjunction Hunt</a:t>
            </a:r>
          </a:p>
        </p:txBody>
      </p:sp>
      <p:grpSp>
        <p:nvGrpSpPr>
          <p:cNvPr id="20485" name="Group 6"/>
          <p:cNvGrpSpPr>
            <a:grpSpLocks/>
          </p:cNvGrpSpPr>
          <p:nvPr/>
        </p:nvGrpSpPr>
        <p:grpSpPr bwMode="auto">
          <a:xfrm>
            <a:off x="8070851" y="561976"/>
            <a:ext cx="2060575" cy="1268413"/>
            <a:chOff x="10571410" y="237067"/>
            <a:chExt cx="4452399" cy="2741732"/>
          </a:xfrm>
        </p:grpSpPr>
        <p:pic>
          <p:nvPicPr>
            <p:cNvPr id="2049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7"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048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4413" y="3219451"/>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50000"/>
              </a:lnSpc>
              <a:spcBef>
                <a:spcPct val="0"/>
              </a:spcBef>
              <a:buFontTx/>
              <a:buNone/>
            </a:pPr>
            <a:r>
              <a:rPr lang="en-GB" altLang="en-US">
                <a:solidFill>
                  <a:srgbClr val="016CA0"/>
                </a:solidFill>
              </a:rPr>
              <a:t>As he walked closer</a:t>
            </a:r>
            <a:r>
              <a:rPr lang="en-GB" altLang="en-US">
                <a:solidFill>
                  <a:schemeClr val="tx1"/>
                </a:solidFill>
              </a:rPr>
              <a:t>, Cleo could see the crocodilius in the cave entrance. The beast was hurriedly eating the remains of its last unlucky victim </a:t>
            </a:r>
            <a:r>
              <a:rPr lang="en-GB" altLang="en-US">
                <a:solidFill>
                  <a:srgbClr val="016CA0"/>
                </a:solidFill>
              </a:rPr>
              <a:t>because it was ravenous</a:t>
            </a:r>
            <a:r>
              <a:rPr lang="en-GB" altLang="en-US">
                <a:solidFill>
                  <a:schemeClr val="tx1"/>
                </a:solidFill>
              </a:rPr>
              <a:t>. Cleo examined its bright red eyes, huge smoking nostrils and razor-sharp teeth </a:t>
            </a:r>
            <a:r>
              <a:rPr lang="en-GB" altLang="en-US">
                <a:solidFill>
                  <a:srgbClr val="016CA0"/>
                </a:solidFill>
              </a:rPr>
              <a:t>while the beast was occupied</a:t>
            </a:r>
            <a:r>
              <a:rPr lang="en-GB" altLang="en-US">
                <a:solidFill>
                  <a:schemeClr val="tx1"/>
                </a:solidFill>
              </a:rPr>
              <a:t>.  </a:t>
            </a:r>
            <a:r>
              <a:rPr lang="en-GB" altLang="en-US">
                <a:solidFill>
                  <a:srgbClr val="016CA0"/>
                </a:solidFill>
              </a:rPr>
              <a:t>Although Cleo was standing quite a distance away</a:t>
            </a:r>
            <a:r>
              <a:rPr lang="en-GB" altLang="en-US">
                <a:solidFill>
                  <a:schemeClr val="tx1"/>
                </a:solidFill>
              </a:rPr>
              <a:t>, the terrible stench of the gruesome beast was still making him feel nauseous. Cleo took a deep breath </a:t>
            </a:r>
            <a:r>
              <a:rPr lang="en-GB" altLang="en-US">
                <a:solidFill>
                  <a:srgbClr val="016CA0"/>
                </a:solidFill>
              </a:rPr>
              <a:t>before he tiptoed bravely forward</a:t>
            </a:r>
            <a:r>
              <a:rPr lang="en-GB" altLang="en-US">
                <a:solidFill>
                  <a:schemeClr val="tx1"/>
                </a:solidFill>
              </a:rPr>
              <a:t>.  It was time for battle.</a:t>
            </a:r>
          </a:p>
        </p:txBody>
      </p:sp>
      <p:sp>
        <p:nvSpPr>
          <p:cNvPr id="34" name="TextBox 33"/>
          <p:cNvSpPr txBox="1">
            <a:spLocks noChangeArrowheads="1"/>
          </p:cNvSpPr>
          <p:nvPr/>
        </p:nvSpPr>
        <p:spPr bwMode="auto">
          <a:xfrm>
            <a:off x="2284413" y="3219451"/>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50000"/>
              </a:lnSpc>
              <a:spcBef>
                <a:spcPct val="0"/>
              </a:spcBef>
              <a:buFontTx/>
              <a:buNone/>
            </a:pPr>
            <a:r>
              <a:rPr lang="en-GB" altLang="en-US">
                <a:solidFill>
                  <a:schemeClr val="tx1"/>
                </a:solidFill>
              </a:rPr>
              <a:t>As he walked closer, Cleo could see the crocodilius in the cave entrance. The beast was hurriedly eating the remains of its last unlucky victim because it was ravenous. Cleo examined its bright red eyes, huge smoking nostrils and razor-sharp teeth while the beast was occupied.  Although Cleo was standing quite a distance away, the terrible stench of the gruesome beast was still making him feel nauseous. Cleo took a deep breath before he tiptoed bravely forward.  It was time for battle.</a:t>
            </a:r>
          </a:p>
        </p:txBody>
      </p:sp>
      <p:grpSp>
        <p:nvGrpSpPr>
          <p:cNvPr id="5" name="Group 4"/>
          <p:cNvGrpSpPr>
            <a:grpSpLocks/>
          </p:cNvGrpSpPr>
          <p:nvPr/>
        </p:nvGrpSpPr>
        <p:grpSpPr bwMode="auto">
          <a:xfrm>
            <a:off x="2279651" y="3332163"/>
            <a:ext cx="4703763" cy="2805112"/>
            <a:chOff x="755650" y="3332287"/>
            <a:chExt cx="4704372" cy="2804498"/>
          </a:xfrm>
        </p:grpSpPr>
        <p:sp>
          <p:nvSpPr>
            <p:cNvPr id="30" name="Oval 29"/>
            <p:cNvSpPr/>
            <p:nvPr/>
          </p:nvSpPr>
          <p:spPr>
            <a:xfrm>
              <a:off x="790580" y="3332287"/>
              <a:ext cx="34294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Oval 34"/>
            <p:cNvSpPr/>
            <p:nvPr/>
          </p:nvSpPr>
          <p:spPr>
            <a:xfrm>
              <a:off x="4812238" y="4568678"/>
              <a:ext cx="64778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Oval 36"/>
            <p:cNvSpPr/>
            <p:nvPr/>
          </p:nvSpPr>
          <p:spPr>
            <a:xfrm>
              <a:off x="1498696" y="5787611"/>
              <a:ext cx="73510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a:xfrm>
              <a:off x="755650" y="4976577"/>
              <a:ext cx="108122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a:xfrm>
              <a:off x="755650" y="4156019"/>
              <a:ext cx="906580"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1508"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1509" name="Group 6"/>
          <p:cNvGrpSpPr>
            <a:grpSpLocks/>
          </p:cNvGrpSpPr>
          <p:nvPr/>
        </p:nvGrpSpPr>
        <p:grpSpPr bwMode="auto">
          <a:xfrm>
            <a:off x="8070851" y="561976"/>
            <a:ext cx="2060575" cy="1268413"/>
            <a:chOff x="10571410" y="237067"/>
            <a:chExt cx="4452399" cy="2741732"/>
          </a:xfrm>
        </p:grpSpPr>
        <p:pic>
          <p:nvPicPr>
            <p:cNvPr id="2151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16"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151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0"/>
          <p:cNvGrpSpPr>
            <a:grpSpLocks/>
          </p:cNvGrpSpPr>
          <p:nvPr/>
        </p:nvGrpSpPr>
        <p:grpSpPr bwMode="auto">
          <a:xfrm>
            <a:off x="2279650" y="4229100"/>
            <a:ext cx="7632700" cy="1570038"/>
            <a:chOff x="755650" y="3604846"/>
            <a:chExt cx="7632700" cy="1569660"/>
          </a:xfrm>
        </p:grpSpPr>
        <p:sp>
          <p:nvSpPr>
            <p:cNvPr id="21512" name="TextBox 1"/>
            <p:cNvSpPr txBox="1">
              <a:spLocks noChangeArrowheads="1"/>
            </p:cNvSpPr>
            <p:nvPr/>
          </p:nvSpPr>
          <p:spPr bwMode="auto">
            <a:xfrm>
              <a:off x="755650" y="3604846"/>
              <a:ext cx="7632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3600">
                  <a:solidFill>
                    <a:schemeClr val="tx1"/>
                  </a:solidFill>
                </a:rPr>
                <a:t>I am sending you a letter</a:t>
              </a:r>
            </a:p>
            <a:p>
              <a:pPr algn="ctr" eaLnBrk="1" hangingPunct="1">
                <a:lnSpc>
                  <a:spcPct val="100000"/>
                </a:lnSpc>
                <a:spcBef>
                  <a:spcPct val="0"/>
                </a:spcBef>
                <a:buFontTx/>
                <a:buNone/>
              </a:pPr>
              <a:r>
                <a:rPr lang="en-GB" altLang="en-US" sz="3600">
                  <a:solidFill>
                    <a:schemeClr val="tx1"/>
                  </a:solidFill>
                </a:rPr>
                <a:t>I am your biggest fan.</a:t>
              </a:r>
            </a:p>
            <a:p>
              <a:pPr eaLnBrk="1" hangingPunct="1">
                <a:lnSpc>
                  <a:spcPct val="100000"/>
                </a:lnSpc>
                <a:spcBef>
                  <a:spcPct val="0"/>
                </a:spcBef>
                <a:buFontTx/>
                <a:buNone/>
              </a:pPr>
              <a:endParaRPr lang="en-GB" altLang="en-US" sz="2400">
                <a:solidFill>
                  <a:schemeClr val="tx1"/>
                </a:solidFill>
              </a:endParaRPr>
            </a:p>
          </p:txBody>
        </p:sp>
        <p:cxnSp>
          <p:nvCxnSpPr>
            <p:cNvPr id="6" name="Straight Connector 5"/>
            <p:cNvCxnSpPr/>
            <p:nvPr/>
          </p:nvCxnSpPr>
          <p:spPr>
            <a:xfrm flipV="1">
              <a:off x="6075363" y="4044478"/>
              <a:ext cx="2286000" cy="23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2532"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2533" name="Group 6"/>
          <p:cNvGrpSpPr>
            <a:grpSpLocks/>
          </p:cNvGrpSpPr>
          <p:nvPr/>
        </p:nvGrpSpPr>
        <p:grpSpPr bwMode="auto">
          <a:xfrm>
            <a:off x="8070851" y="561976"/>
            <a:ext cx="2060575" cy="1268413"/>
            <a:chOff x="10571410" y="237067"/>
            <a:chExt cx="4452399" cy="2741732"/>
          </a:xfrm>
        </p:grpSpPr>
        <p:pic>
          <p:nvPicPr>
            <p:cNvPr id="2253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40"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253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10"/>
          <p:cNvGrpSpPr>
            <a:grpSpLocks/>
          </p:cNvGrpSpPr>
          <p:nvPr/>
        </p:nvGrpSpPr>
        <p:grpSpPr bwMode="auto">
          <a:xfrm>
            <a:off x="2279650" y="4229100"/>
            <a:ext cx="7632700" cy="1200150"/>
            <a:chOff x="755649" y="3604846"/>
            <a:chExt cx="7702322" cy="1200329"/>
          </a:xfrm>
        </p:grpSpPr>
        <p:sp>
          <p:nvSpPr>
            <p:cNvPr id="22536" name="TextBox 1"/>
            <p:cNvSpPr txBox="1">
              <a:spLocks noChangeArrowheads="1"/>
            </p:cNvSpPr>
            <p:nvPr/>
          </p:nvSpPr>
          <p:spPr bwMode="auto">
            <a:xfrm>
              <a:off x="755649" y="3604846"/>
              <a:ext cx="77023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r" eaLnBrk="1" hangingPunct="1">
                <a:lnSpc>
                  <a:spcPct val="100000"/>
                </a:lnSpc>
                <a:spcBef>
                  <a:spcPct val="0"/>
                </a:spcBef>
                <a:buFontTx/>
                <a:buNone/>
              </a:pPr>
              <a:r>
                <a:rPr lang="en-GB" altLang="en-US" sz="3600">
                  <a:solidFill>
                    <a:schemeClr val="tx1"/>
                  </a:solidFill>
                </a:rPr>
                <a:t>I eat lunch, I am going </a:t>
              </a:r>
            </a:p>
            <a:p>
              <a:pPr algn="ctr" eaLnBrk="1" hangingPunct="1">
                <a:lnSpc>
                  <a:spcPct val="100000"/>
                </a:lnSpc>
                <a:spcBef>
                  <a:spcPct val="0"/>
                </a:spcBef>
                <a:buFontTx/>
                <a:buNone/>
              </a:pPr>
              <a:r>
                <a:rPr lang="en-GB" altLang="en-US" sz="3600">
                  <a:solidFill>
                    <a:schemeClr val="tx1"/>
                  </a:solidFill>
                </a:rPr>
                <a:t>to an important meeting.</a:t>
              </a:r>
            </a:p>
          </p:txBody>
        </p:sp>
        <p:cxnSp>
          <p:nvCxnSpPr>
            <p:cNvPr id="6" name="Straight Connector 5"/>
            <p:cNvCxnSpPr/>
            <p:nvPr/>
          </p:nvCxnSpPr>
          <p:spPr>
            <a:xfrm>
              <a:off x="773271" y="4076404"/>
              <a:ext cx="275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3556"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3557" name="Group 6"/>
          <p:cNvGrpSpPr>
            <a:grpSpLocks/>
          </p:cNvGrpSpPr>
          <p:nvPr/>
        </p:nvGrpSpPr>
        <p:grpSpPr bwMode="auto">
          <a:xfrm>
            <a:off x="8070851" y="561976"/>
            <a:ext cx="2060575" cy="1268413"/>
            <a:chOff x="10571410" y="237067"/>
            <a:chExt cx="4452399" cy="2741732"/>
          </a:xfrm>
        </p:grpSpPr>
        <p:pic>
          <p:nvPicPr>
            <p:cNvPr id="23562"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64"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355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Group 10"/>
          <p:cNvGrpSpPr>
            <a:grpSpLocks/>
          </p:cNvGrpSpPr>
          <p:nvPr/>
        </p:nvGrpSpPr>
        <p:grpSpPr bwMode="auto">
          <a:xfrm>
            <a:off x="2271714" y="4219576"/>
            <a:ext cx="7648575" cy="1755775"/>
            <a:chOff x="755650" y="3604846"/>
            <a:chExt cx="7632700" cy="1754326"/>
          </a:xfrm>
        </p:grpSpPr>
        <p:sp>
          <p:nvSpPr>
            <p:cNvPr id="23560" name="TextBox 1"/>
            <p:cNvSpPr txBox="1">
              <a:spLocks noChangeArrowheads="1"/>
            </p:cNvSpPr>
            <p:nvPr/>
          </p:nvSpPr>
          <p:spPr bwMode="auto">
            <a:xfrm>
              <a:off x="755650" y="3604846"/>
              <a:ext cx="763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r" eaLnBrk="1" hangingPunct="1">
                <a:lnSpc>
                  <a:spcPct val="100000"/>
                </a:lnSpc>
                <a:spcBef>
                  <a:spcPct val="0"/>
                </a:spcBef>
                <a:buFontTx/>
                <a:buNone/>
              </a:pPr>
              <a:r>
                <a:rPr lang="en-GB" altLang="en-US" sz="3600">
                  <a:solidFill>
                    <a:schemeClr val="tx1"/>
                  </a:solidFill>
                </a:rPr>
                <a:t>he was thrown from his saddle,</a:t>
              </a:r>
            </a:p>
            <a:p>
              <a:pPr algn="ctr" eaLnBrk="1" hangingPunct="1">
                <a:lnSpc>
                  <a:spcPct val="100000"/>
                </a:lnSpc>
                <a:spcBef>
                  <a:spcPct val="0"/>
                </a:spcBef>
                <a:buFontTx/>
                <a:buNone/>
              </a:pPr>
              <a:r>
                <a:rPr lang="en-GB" altLang="en-US" sz="3600">
                  <a:solidFill>
                    <a:schemeClr val="tx1"/>
                  </a:solidFill>
                </a:rPr>
                <a:t>Henry was wary of riding his horse.</a:t>
              </a:r>
            </a:p>
            <a:p>
              <a:pPr eaLnBrk="1" hangingPunct="1">
                <a:lnSpc>
                  <a:spcPct val="100000"/>
                </a:lnSpc>
                <a:spcBef>
                  <a:spcPct val="0"/>
                </a:spcBef>
                <a:buFontTx/>
                <a:buNone/>
              </a:pPr>
              <a:endParaRPr lang="en-GB" altLang="en-US" sz="3600">
                <a:solidFill>
                  <a:schemeClr val="tx1"/>
                </a:solidFill>
              </a:endParaRPr>
            </a:p>
          </p:txBody>
        </p:sp>
        <p:cxnSp>
          <p:nvCxnSpPr>
            <p:cNvPr id="6" name="Straight Connector 5"/>
            <p:cNvCxnSpPr/>
            <p:nvPr/>
          </p:nvCxnSpPr>
          <p:spPr>
            <a:xfrm>
              <a:off x="755650" y="4096565"/>
              <a:ext cx="1123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4580"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4581" name="Group 6"/>
          <p:cNvGrpSpPr>
            <a:grpSpLocks/>
          </p:cNvGrpSpPr>
          <p:nvPr/>
        </p:nvGrpSpPr>
        <p:grpSpPr bwMode="auto">
          <a:xfrm>
            <a:off x="8070851" y="561976"/>
            <a:ext cx="2060575" cy="1268413"/>
            <a:chOff x="10571410" y="237067"/>
            <a:chExt cx="4452399" cy="2741732"/>
          </a:xfrm>
        </p:grpSpPr>
        <p:pic>
          <p:nvPicPr>
            <p:cNvPr id="2458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8"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458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10"/>
          <p:cNvGrpSpPr>
            <a:grpSpLocks/>
          </p:cNvGrpSpPr>
          <p:nvPr/>
        </p:nvGrpSpPr>
        <p:grpSpPr bwMode="auto">
          <a:xfrm>
            <a:off x="2271714" y="4219576"/>
            <a:ext cx="7648575" cy="1755775"/>
            <a:chOff x="755650" y="3604846"/>
            <a:chExt cx="7632700" cy="1754326"/>
          </a:xfrm>
        </p:grpSpPr>
        <p:sp>
          <p:nvSpPr>
            <p:cNvPr id="24584" name="TextBox 1"/>
            <p:cNvSpPr txBox="1">
              <a:spLocks noChangeArrowheads="1"/>
            </p:cNvSpPr>
            <p:nvPr/>
          </p:nvSpPr>
          <p:spPr bwMode="auto">
            <a:xfrm>
              <a:off x="755650" y="3604846"/>
              <a:ext cx="763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The two chemicals should cause a reaction               you have used them in the right quantities. </a:t>
              </a:r>
            </a:p>
          </p:txBody>
        </p:sp>
        <p:cxnSp>
          <p:nvCxnSpPr>
            <p:cNvPr id="6" name="Straight Connector 5"/>
            <p:cNvCxnSpPr/>
            <p:nvPr/>
          </p:nvCxnSpPr>
          <p:spPr>
            <a:xfrm>
              <a:off x="3027400" y="4659663"/>
              <a:ext cx="1869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339851"/>
            <a:ext cx="8064500" cy="1306513"/>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Title 20"/>
          <p:cNvSpPr>
            <a:spLocks noGrp="1" noChangeArrowheads="1"/>
          </p:cNvSpPr>
          <p:nvPr>
            <p:ph type="title"/>
          </p:nvPr>
        </p:nvSpPr>
        <p:spPr>
          <a:xfrm>
            <a:off x="2017713" y="1401764"/>
            <a:ext cx="8147050" cy="1138237"/>
          </a:xfrm>
        </p:spPr>
        <p:txBody>
          <a:bodyPr/>
          <a:lstStyle/>
          <a:p>
            <a:pPr algn="ctr" eaLnBrk="1" hangingPunct="1">
              <a:lnSpc>
                <a:spcPct val="100000"/>
              </a:lnSpc>
            </a:pPr>
            <a:r>
              <a:rPr lang="en-GB" altLang="en-US" sz="1800">
                <a:latin typeface="Twinkl" charset="0"/>
              </a:rPr>
              <a:t>Can you use different subordinating conjunctions accurately in sentences about certain topics? Spin the two spinners to give you a topic and a subordinating conjunction. Write your sentences on a whiteboard. Try to vary the position of your subordinating conjunctions.</a:t>
            </a:r>
          </a:p>
        </p:txBody>
      </p:sp>
      <p:sp>
        <p:nvSpPr>
          <p:cNvPr id="25604" name="Title 20"/>
          <p:cNvSpPr>
            <a:spLocks noChangeArrowheads="1"/>
          </p:cNvSpPr>
          <p:nvPr/>
        </p:nvSpPr>
        <p:spPr bwMode="auto">
          <a:xfrm>
            <a:off x="1981201" y="712789"/>
            <a:ext cx="8220075" cy="5175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Let’s Play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2792413"/>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entagon 13"/>
          <p:cNvSpPr/>
          <p:nvPr/>
        </p:nvSpPr>
        <p:spPr>
          <a:xfrm rot="10800000">
            <a:off x="5334001" y="4094164"/>
            <a:ext cx="415925" cy="185737"/>
          </a:xfrm>
          <a:prstGeom prst="homePlate">
            <a:avLst>
              <a:gd name="adj" fmla="val 47878"/>
            </a:avLst>
          </a:prstGeom>
          <a:solidFill>
            <a:srgbClr val="00A7E6"/>
          </a:solidFill>
          <a:ln w="28575">
            <a:solidFill>
              <a:srgbClr val="016C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15" name="Spin Trigger"/>
          <p:cNvSpPr/>
          <p:nvPr/>
        </p:nvSpPr>
        <p:spPr>
          <a:xfrm>
            <a:off x="3643313" y="5711825"/>
            <a:ext cx="868362" cy="381000"/>
          </a:xfrm>
          <a:prstGeom prst="homePlate">
            <a:avLst>
              <a:gd name="adj" fmla="val 0"/>
            </a:avLst>
          </a:prstGeom>
          <a:solidFill>
            <a:srgbClr val="C8085B"/>
          </a:solidFill>
          <a:ln w="38100">
            <a:solidFill>
              <a:srgbClr val="EEBC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latin typeface="Twinkl SemiBold" pitchFamily="2" charset="0"/>
              </a:rPr>
              <a:t>Spin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792413"/>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entagon 19"/>
          <p:cNvSpPr/>
          <p:nvPr/>
        </p:nvSpPr>
        <p:spPr>
          <a:xfrm rot="10800000">
            <a:off x="9364664" y="4094164"/>
            <a:ext cx="414337" cy="185737"/>
          </a:xfrm>
          <a:prstGeom prst="homePlate">
            <a:avLst>
              <a:gd name="adj" fmla="val 47878"/>
            </a:avLst>
          </a:prstGeom>
          <a:solidFill>
            <a:srgbClr val="C8085B"/>
          </a:solidFill>
          <a:ln w="28575">
            <a:solidFill>
              <a:srgbClr val="EEBC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ysClr val="windowText" lastClr="000000"/>
              </a:solidFill>
            </a:endParaRPr>
          </a:p>
        </p:txBody>
      </p:sp>
      <p:sp>
        <p:nvSpPr>
          <p:cNvPr id="22" name="Spin Trigger 2"/>
          <p:cNvSpPr/>
          <p:nvPr/>
        </p:nvSpPr>
        <p:spPr>
          <a:xfrm>
            <a:off x="7673976" y="5711825"/>
            <a:ext cx="868363" cy="381000"/>
          </a:xfrm>
          <a:prstGeom prst="homePlate">
            <a:avLst>
              <a:gd name="adj" fmla="val 0"/>
            </a:avLst>
          </a:prstGeom>
          <a:solidFill>
            <a:srgbClr val="016CA0"/>
          </a:solidFill>
          <a:ln w="38100">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latin typeface="Twinkl SemiBold" pitchFamily="2" charset="0"/>
              </a:rPr>
              <a:t>Spin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5000"/>
                                  </p:stCondLst>
                                  <p:childTnLst>
                                    <p:animRot by="120000">
                                      <p:cBhvr>
                                        <p:cTn id="6" dur="50" fill="hold">
                                          <p:stCondLst>
                                            <p:cond delay="0"/>
                                          </p:stCondLst>
                                        </p:cTn>
                                        <p:tgtEl>
                                          <p:spTgt spid="13"/>
                                        </p:tgtEl>
                                        <p:attrNameLst>
                                          <p:attrName>r</p:attrName>
                                        </p:attrNameLst>
                                      </p:cBhvr>
                                    </p:animRot>
                                    <p:animRot by="-240000">
                                      <p:cBhvr>
                                        <p:cTn id="7" dur="100" fill="hold">
                                          <p:stCondLst>
                                            <p:cond delay="100"/>
                                          </p:stCondLst>
                                        </p:cTn>
                                        <p:tgtEl>
                                          <p:spTgt spid="13"/>
                                        </p:tgtEl>
                                        <p:attrNameLst>
                                          <p:attrName>r</p:attrName>
                                        </p:attrNameLst>
                                      </p:cBhvr>
                                    </p:animRot>
                                    <p:animRot by="240000">
                                      <p:cBhvr>
                                        <p:cTn id="8" dur="100" fill="hold">
                                          <p:stCondLst>
                                            <p:cond delay="200"/>
                                          </p:stCondLst>
                                        </p:cTn>
                                        <p:tgtEl>
                                          <p:spTgt spid="13"/>
                                        </p:tgtEl>
                                        <p:attrNameLst>
                                          <p:attrName>r</p:attrName>
                                        </p:attrNameLst>
                                      </p:cBhvr>
                                    </p:animRot>
                                    <p:animRot by="-240000">
                                      <p:cBhvr>
                                        <p:cTn id="9" dur="100" fill="hold">
                                          <p:stCondLst>
                                            <p:cond delay="300"/>
                                          </p:stCondLst>
                                        </p:cTn>
                                        <p:tgtEl>
                                          <p:spTgt spid="13"/>
                                        </p:tgtEl>
                                        <p:attrNameLst>
                                          <p:attrName>r</p:attrName>
                                        </p:attrNameLst>
                                      </p:cBhvr>
                                    </p:animRot>
                                    <p:animRot by="120000">
                                      <p:cBhvr>
                                        <p:cTn id="10" dur="100" fill="hold">
                                          <p:stCondLst>
                                            <p:cond delay="400"/>
                                          </p:stCondLst>
                                        </p:cTn>
                                        <p:tgtEl>
                                          <p:spTgt spid="13"/>
                                        </p:tgtEl>
                                        <p:attrNameLst>
                                          <p:attrName>r</p:attrName>
                                        </p:attrNameLst>
                                      </p:cBhvr>
                                    </p:animRot>
                                  </p:childTnLst>
                                </p:cTn>
                              </p:par>
                              <p:par>
                                <p:cTn id="11" presetID="32" presetClass="emph" presetSubtype="0" fill="hold" nodeType="withEffect">
                                  <p:stCondLst>
                                    <p:cond delay="5000"/>
                                  </p:stCondLst>
                                  <p:childTnLst>
                                    <p:animRot by="120000">
                                      <p:cBhvr>
                                        <p:cTn id="12" dur="50" fill="hold">
                                          <p:stCondLst>
                                            <p:cond delay="0"/>
                                          </p:stCondLst>
                                        </p:cTn>
                                        <p:tgtEl>
                                          <p:spTgt spid="19"/>
                                        </p:tgtEl>
                                        <p:attrNameLst>
                                          <p:attrName>r</p:attrName>
                                        </p:attrNameLst>
                                      </p:cBhvr>
                                    </p:animRot>
                                    <p:animRot by="-240000">
                                      <p:cBhvr>
                                        <p:cTn id="13" dur="100" fill="hold">
                                          <p:stCondLst>
                                            <p:cond delay="100"/>
                                          </p:stCondLst>
                                        </p:cTn>
                                        <p:tgtEl>
                                          <p:spTgt spid="19"/>
                                        </p:tgtEl>
                                        <p:attrNameLst>
                                          <p:attrName>r</p:attrName>
                                        </p:attrNameLst>
                                      </p:cBhvr>
                                    </p:animRot>
                                    <p:animRot by="240000">
                                      <p:cBhvr>
                                        <p:cTn id="14" dur="100" fill="hold">
                                          <p:stCondLst>
                                            <p:cond delay="200"/>
                                          </p:stCondLst>
                                        </p:cTn>
                                        <p:tgtEl>
                                          <p:spTgt spid="19"/>
                                        </p:tgtEl>
                                        <p:attrNameLst>
                                          <p:attrName>r</p:attrName>
                                        </p:attrNameLst>
                                      </p:cBhvr>
                                    </p:animRot>
                                    <p:animRot by="-240000">
                                      <p:cBhvr>
                                        <p:cTn id="15" dur="100" fill="hold">
                                          <p:stCondLst>
                                            <p:cond delay="300"/>
                                          </p:stCondLst>
                                        </p:cTn>
                                        <p:tgtEl>
                                          <p:spTgt spid="19"/>
                                        </p:tgtEl>
                                        <p:attrNameLst>
                                          <p:attrName>r</p:attrName>
                                        </p:attrNameLst>
                                      </p:cBhvr>
                                    </p:animRot>
                                    <p:animRot by="120000">
                                      <p:cBhvr>
                                        <p:cTn id="16"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8" presetClass="emph" presetSubtype="0" accel="50000" decel="50000" fill="hold" nodeType="clickEffect">
                                  <p:stCondLst>
                                    <p:cond delay="0"/>
                                  </p:stCondLst>
                                  <p:childTnLst>
                                    <p:animRot by="36780000">
                                      <p:cBhvr>
                                        <p:cTn id="21" dur="2000" fill="hold"/>
                                        <p:tgtEl>
                                          <p:spTgt spid="19"/>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accel="50000" decel="50000" fill="hold" nodeType="clickEffect">
                                  <p:stCondLst>
                                    <p:cond delay="0"/>
                                  </p:stCondLst>
                                  <p:childTnLst>
                                    <p:animRot by="51840000">
                                      <p:cBhvr>
                                        <p:cTn id="25" dur="2000" fill="hold"/>
                                        <p:tgtEl>
                                          <p:spTgt spid="19"/>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accel="50000" decel="50000" fill="hold" nodeType="clickEffect">
                                  <p:stCondLst>
                                    <p:cond delay="0"/>
                                  </p:stCondLst>
                                  <p:childTnLst>
                                    <p:animRot by="30240000">
                                      <p:cBhvr>
                                        <p:cTn id="29" dur="2000" fill="hold"/>
                                        <p:tgtEl>
                                          <p:spTgt spid="19"/>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mph" presetSubtype="0" accel="50000" decel="50000" fill="hold" nodeType="clickEffect">
                                  <p:stCondLst>
                                    <p:cond delay="0"/>
                                  </p:stCondLst>
                                  <p:childTnLst>
                                    <p:animRot by="23760000">
                                      <p:cBhvr>
                                        <p:cTn id="33" dur="2000" fill="hold"/>
                                        <p:tgtEl>
                                          <p:spTgt spid="19"/>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mph" presetSubtype="0" accel="50000" decel="50000" fill="hold" nodeType="clickEffect">
                                  <p:stCondLst>
                                    <p:cond delay="0"/>
                                  </p:stCondLst>
                                  <p:childTnLst>
                                    <p:animRot by="99360000">
                                      <p:cBhvr>
                                        <p:cTn id="37" dur="2000" fill="hold"/>
                                        <p:tgtEl>
                                          <p:spTgt spid="19"/>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mph" presetSubtype="0" accel="50000" decel="50000" fill="hold" nodeType="clickEffect">
                                  <p:stCondLst>
                                    <p:cond delay="0"/>
                                  </p:stCondLst>
                                  <p:childTnLst>
                                    <p:animRot by="23760000">
                                      <p:cBhvr>
                                        <p:cTn id="41" dur="2000" fill="hold"/>
                                        <p:tgtEl>
                                          <p:spTgt spid="19"/>
                                        </p:tgtEl>
                                        <p:attrNameLst>
                                          <p:attrName>r</p:attrName>
                                        </p:attrNameLst>
                                      </p:cBhvr>
                                    </p:animRo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mph" presetSubtype="0" accel="50000" decel="50000" fill="hold" nodeType="clickEffect">
                                  <p:stCondLst>
                                    <p:cond delay="0"/>
                                  </p:stCondLst>
                                  <p:childTnLst>
                                    <p:animRot by="56160000">
                                      <p:cBhvr>
                                        <p:cTn id="45" dur="2000" fill="hold"/>
                                        <p:tgtEl>
                                          <p:spTgt spid="19"/>
                                        </p:tgtEl>
                                        <p:attrNameLst>
                                          <p:attrName>r</p:attrName>
                                        </p:attrNameLst>
                                      </p:cBhvr>
                                    </p:animRo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accel="50000" decel="50000" fill="hold" nodeType="clickEffect">
                                  <p:stCondLst>
                                    <p:cond delay="0"/>
                                  </p:stCondLst>
                                  <p:childTnLst>
                                    <p:animRot by="54000000">
                                      <p:cBhvr>
                                        <p:cTn id="49" dur="2000" fill="hold"/>
                                        <p:tgtEl>
                                          <p:spTgt spid="19"/>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mph" presetSubtype="0" accel="50000" decel="50000" fill="hold" nodeType="clickEffect">
                                  <p:stCondLst>
                                    <p:cond delay="0"/>
                                  </p:stCondLst>
                                  <p:childTnLst>
                                    <p:animRot by="56160000">
                                      <p:cBhvr>
                                        <p:cTn id="53" dur="2000" fill="hold"/>
                                        <p:tgtEl>
                                          <p:spTgt spid="19"/>
                                        </p:tgtEl>
                                        <p:attrNameLst>
                                          <p:attrName>r</p:attrName>
                                        </p:attrNameLst>
                                      </p:cBhvr>
                                    </p:animRo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mph" presetSubtype="0" accel="50000" decel="50000" fill="hold" nodeType="clickEffect">
                                  <p:stCondLst>
                                    <p:cond delay="0"/>
                                  </p:stCondLst>
                                  <p:childTnLst>
                                    <p:animRot by="17280000">
                                      <p:cBhvr>
                                        <p:cTn id="57" dur="2000" fill="hold"/>
                                        <p:tgtEl>
                                          <p:spTgt spid="19"/>
                                        </p:tgtEl>
                                        <p:attrNameLst>
                                          <p:attrName>r</p:attrName>
                                        </p:attrNameLst>
                                      </p:cBhvr>
                                    </p:animRo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mph" presetSubtype="0" fill="hold" nodeType="clickEffect">
                                  <p:stCondLst>
                                    <p:cond delay="0"/>
                                  </p:stCondLst>
                                  <p:childTnLst>
                                    <p:animRot by="-17280000">
                                      <p:cBhvr>
                                        <p:cTn id="61" dur="5000" fill="hold"/>
                                        <p:tgtEl>
                                          <p:spTgt spid="19"/>
                                        </p:tgtEl>
                                        <p:attrNameLst>
                                          <p:attrName>r</p:attrName>
                                        </p:attrNameLst>
                                      </p:cBhvr>
                                    </p:animRo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mph" presetSubtype="0" accel="50000" decel="50000" fill="hold" nodeType="clickEffect">
                                  <p:stCondLst>
                                    <p:cond delay="0"/>
                                  </p:stCondLst>
                                  <p:childTnLst>
                                    <p:animRot by="36780000">
                                      <p:cBhvr>
                                        <p:cTn id="66" dur="2000" fill="hold"/>
                                        <p:tgtEl>
                                          <p:spTgt spid="13"/>
                                        </p:tgtEl>
                                        <p:attrNameLst>
                                          <p:attrName>r</p:attrName>
                                        </p:attrNameLst>
                                      </p:cBhvr>
                                    </p:animRo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mph" presetSubtype="0" accel="50000" decel="50000" fill="hold" nodeType="clickEffect">
                                  <p:stCondLst>
                                    <p:cond delay="0"/>
                                  </p:stCondLst>
                                  <p:childTnLst>
                                    <p:animRot by="51840000">
                                      <p:cBhvr>
                                        <p:cTn id="70" dur="2000" fill="hold"/>
                                        <p:tgtEl>
                                          <p:spTgt spid="13"/>
                                        </p:tgtEl>
                                        <p:attrNameLst>
                                          <p:attrName>r</p:attrName>
                                        </p:attrNameLst>
                                      </p:cBhvr>
                                    </p:animRot>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mph" presetSubtype="0" accel="50000" decel="50000" fill="hold" nodeType="clickEffect">
                                  <p:stCondLst>
                                    <p:cond delay="0"/>
                                  </p:stCondLst>
                                  <p:childTnLst>
                                    <p:animRot by="30240000">
                                      <p:cBhvr>
                                        <p:cTn id="74" dur="2000" fill="hold"/>
                                        <p:tgtEl>
                                          <p:spTgt spid="13"/>
                                        </p:tgtEl>
                                        <p:attrNameLst>
                                          <p:attrName>r</p:attrName>
                                        </p:attrNameLst>
                                      </p:cBhvr>
                                    </p:animRo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mph" presetSubtype="0" accel="50000" decel="50000" fill="hold" nodeType="clickEffect">
                                  <p:stCondLst>
                                    <p:cond delay="0"/>
                                  </p:stCondLst>
                                  <p:childTnLst>
                                    <p:animRot by="23760000">
                                      <p:cBhvr>
                                        <p:cTn id="78" dur="2000" fill="hold"/>
                                        <p:tgtEl>
                                          <p:spTgt spid="13"/>
                                        </p:tgtEl>
                                        <p:attrNameLst>
                                          <p:attrName>r</p:attrName>
                                        </p:attrNameLst>
                                      </p:cBhvr>
                                    </p:animRo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mph" presetSubtype="0" accel="50000" decel="50000" fill="hold" nodeType="clickEffect">
                                  <p:stCondLst>
                                    <p:cond delay="0"/>
                                  </p:stCondLst>
                                  <p:childTnLst>
                                    <p:animRot by="99360000">
                                      <p:cBhvr>
                                        <p:cTn id="82" dur="2000" fill="hold"/>
                                        <p:tgtEl>
                                          <p:spTgt spid="13"/>
                                        </p:tgtEl>
                                        <p:attrNameLst>
                                          <p:attrName>r</p:attrName>
                                        </p:attrNameLst>
                                      </p:cBhvr>
                                    </p:animRo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mph" presetSubtype="0" accel="50000" decel="50000" fill="hold" nodeType="clickEffect">
                                  <p:stCondLst>
                                    <p:cond delay="0"/>
                                  </p:stCondLst>
                                  <p:childTnLst>
                                    <p:animRot by="23760000">
                                      <p:cBhvr>
                                        <p:cTn id="86" dur="2000" fill="hold"/>
                                        <p:tgtEl>
                                          <p:spTgt spid="13"/>
                                        </p:tgtEl>
                                        <p:attrNameLst>
                                          <p:attrName>r</p:attrName>
                                        </p:attrNameLst>
                                      </p:cBhvr>
                                    </p:animRo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accel="50000" decel="50000" fill="hold" nodeType="clickEffect">
                                  <p:stCondLst>
                                    <p:cond delay="0"/>
                                  </p:stCondLst>
                                  <p:childTnLst>
                                    <p:animRot by="56160000">
                                      <p:cBhvr>
                                        <p:cTn id="90" dur="2000" fill="hold"/>
                                        <p:tgtEl>
                                          <p:spTgt spid="13"/>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mph" presetSubtype="0" accel="50000" decel="50000" fill="hold" nodeType="clickEffect">
                                  <p:stCondLst>
                                    <p:cond delay="0"/>
                                  </p:stCondLst>
                                  <p:childTnLst>
                                    <p:animRot by="54000000">
                                      <p:cBhvr>
                                        <p:cTn id="94" dur="2000" fill="hold"/>
                                        <p:tgtEl>
                                          <p:spTgt spid="13"/>
                                        </p:tgtEl>
                                        <p:attrNameLst>
                                          <p:attrName>r</p:attrName>
                                        </p:attrNameLst>
                                      </p:cBhvr>
                                    </p:animRot>
                                  </p:childTnLst>
                                </p:cTn>
                              </p:par>
                            </p:childTnLst>
                          </p:cTn>
                        </p:par>
                      </p:childTnLst>
                    </p:cTn>
                  </p:par>
                  <p:par>
                    <p:cTn id="95" fill="hold" nodeType="clickPar">
                      <p:stCondLst>
                        <p:cond delay="indefinite"/>
                      </p:stCondLst>
                      <p:childTnLst>
                        <p:par>
                          <p:cTn id="96" fill="hold" nodeType="withGroup">
                            <p:stCondLst>
                              <p:cond delay="0"/>
                            </p:stCondLst>
                            <p:childTnLst>
                              <p:par>
                                <p:cTn id="97" presetID="8" presetClass="emph" presetSubtype="0" accel="50000" decel="50000" fill="hold" nodeType="clickEffect">
                                  <p:stCondLst>
                                    <p:cond delay="0"/>
                                  </p:stCondLst>
                                  <p:childTnLst>
                                    <p:animRot by="56160000">
                                      <p:cBhvr>
                                        <p:cTn id="98" dur="2000" fill="hold"/>
                                        <p:tgtEl>
                                          <p:spTgt spid="13"/>
                                        </p:tgtEl>
                                        <p:attrNameLst>
                                          <p:attrName>r</p:attrName>
                                        </p:attrNameLst>
                                      </p:cBhvr>
                                    </p:animRot>
                                  </p:child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mph" presetSubtype="0" accel="50000" decel="50000" fill="hold" nodeType="clickEffect">
                                  <p:stCondLst>
                                    <p:cond delay="0"/>
                                  </p:stCondLst>
                                  <p:childTnLst>
                                    <p:animRot by="17280000">
                                      <p:cBhvr>
                                        <p:cTn id="102" dur="2000" fill="hold"/>
                                        <p:tgtEl>
                                          <p:spTgt spid="13"/>
                                        </p:tgtEl>
                                        <p:attrNameLst>
                                          <p:attrName>r</p:attrName>
                                        </p:attrNameLst>
                                      </p:cBhvr>
                                    </p:animRo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mph" presetSubtype="0" fill="hold" nodeType="clickEffect">
                                  <p:stCondLst>
                                    <p:cond delay="0"/>
                                  </p:stCondLst>
                                  <p:childTnLst>
                                    <p:animRot by="-17280000">
                                      <p:cBhvr>
                                        <p:cTn id="106" dur="5000" fill="hold"/>
                                        <p:tgtEl>
                                          <p:spTgt spid="13"/>
                                        </p:tgtEl>
                                        <p:attrNameLst>
                                          <p:attrName>r</p:attrName>
                                        </p:attrNameLst>
                                      </p:cBhvr>
                                    </p:animRot>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3"/>
            <a:ext cx="8067675" cy="67151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7" name="Title 20"/>
          <p:cNvSpPr>
            <a:spLocks noGrp="1" noChangeArrowheads="1"/>
          </p:cNvSpPr>
          <p:nvPr>
            <p:ph type="title"/>
          </p:nvPr>
        </p:nvSpPr>
        <p:spPr>
          <a:xfrm>
            <a:off x="2271714" y="2017714"/>
            <a:ext cx="7640637" cy="611187"/>
          </a:xfrm>
        </p:spPr>
        <p:txBody>
          <a:bodyPr/>
          <a:lstStyle/>
          <a:p>
            <a:pPr algn="ctr" eaLnBrk="1" hangingPunct="1"/>
            <a:r>
              <a:rPr lang="en-GB" altLang="en-US" sz="1800">
                <a:latin typeface="Twinkl" charset="0"/>
              </a:rPr>
              <a:t>Can you spot the subordinating conjunctions </a:t>
            </a:r>
            <a:br>
              <a:rPr lang="en-GB" altLang="en-US" sz="1800">
                <a:latin typeface="Twinkl" charset="0"/>
              </a:rPr>
            </a:br>
            <a:r>
              <a:rPr lang="en-GB" altLang="en-US" sz="1800">
                <a:latin typeface="Twinkl" charset="0"/>
              </a:rPr>
              <a:t>in these sentences?</a:t>
            </a:r>
          </a:p>
        </p:txBody>
      </p:sp>
      <p:sp>
        <p:nvSpPr>
          <p:cNvPr id="26628"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Quick Quiz:</a:t>
            </a:r>
          </a:p>
          <a:p>
            <a:pPr algn="ctr" eaLnBrk="1" hangingPunct="1">
              <a:spcBef>
                <a:spcPct val="0"/>
              </a:spcBef>
              <a:buFontTx/>
              <a:buNone/>
            </a:pPr>
            <a:r>
              <a:rPr lang="en-GB" altLang="en-US" sz="3600" b="1">
                <a:latin typeface="Twinkl SemiBold" charset="0"/>
              </a:rPr>
              <a:t>Question 1</a:t>
            </a:r>
          </a:p>
        </p:txBody>
      </p:sp>
      <p:grpSp>
        <p:nvGrpSpPr>
          <p:cNvPr id="26629" name="Group 6"/>
          <p:cNvGrpSpPr>
            <a:grpSpLocks/>
          </p:cNvGrpSpPr>
          <p:nvPr/>
        </p:nvGrpSpPr>
        <p:grpSpPr bwMode="auto">
          <a:xfrm>
            <a:off x="8070851" y="561976"/>
            <a:ext cx="2060575" cy="1268413"/>
            <a:chOff x="10571410" y="237067"/>
            <a:chExt cx="4452399" cy="2741732"/>
          </a:xfrm>
        </p:grpSpPr>
        <p:pic>
          <p:nvPicPr>
            <p:cNvPr id="2663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36"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66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005139" y="3578225"/>
            <a:ext cx="6181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Until she tried, Daphne didn’t know that she could whistle.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Heavy snow poured from the skies while the children made a snowman.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Although it was expensive, the couple enjoyed their meal at the award-winning restaurant. </a:t>
            </a:r>
          </a:p>
        </p:txBody>
      </p:sp>
      <p:sp>
        <p:nvSpPr>
          <p:cNvPr id="26632" name="TextBox 13"/>
          <p:cNvSpPr txBox="1">
            <a:spLocks noChangeArrowheads="1"/>
          </p:cNvSpPr>
          <p:nvPr/>
        </p:nvSpPr>
        <p:spPr bwMode="auto">
          <a:xfrm>
            <a:off x="2482850" y="3578225"/>
            <a:ext cx="4397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a:t>
            </a:r>
          </a:p>
        </p:txBody>
      </p:sp>
      <p:sp>
        <p:nvSpPr>
          <p:cNvPr id="15" name="TextBox 14"/>
          <p:cNvSpPr txBox="1">
            <a:spLocks noChangeArrowheads="1"/>
          </p:cNvSpPr>
          <p:nvPr/>
        </p:nvSpPr>
        <p:spPr bwMode="auto">
          <a:xfrm>
            <a:off x="3005139" y="3578225"/>
            <a:ext cx="6181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rgbClr val="016CA0"/>
                </a:solidFill>
              </a:rPr>
              <a:t>Until</a:t>
            </a:r>
            <a:r>
              <a:rPr lang="en-GB" altLang="en-US">
                <a:solidFill>
                  <a:schemeClr val="tx1"/>
                </a:solidFill>
              </a:rPr>
              <a:t> she tried, Daphne didn’t know that she could whistle.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Heavy snow poured from the skies </a:t>
            </a:r>
            <a:r>
              <a:rPr lang="en-GB" altLang="en-US">
                <a:solidFill>
                  <a:srgbClr val="016CA0"/>
                </a:solidFill>
              </a:rPr>
              <a:t>while</a:t>
            </a:r>
            <a:r>
              <a:rPr lang="en-GB" altLang="en-US">
                <a:solidFill>
                  <a:schemeClr val="tx1"/>
                </a:solidFill>
              </a:rPr>
              <a:t> the children made a snowman.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016CA0"/>
                </a:solidFill>
              </a:rPr>
              <a:t>Although</a:t>
            </a:r>
            <a:r>
              <a:rPr lang="en-GB" altLang="en-US">
                <a:solidFill>
                  <a:schemeClr val="tx1"/>
                </a:solidFill>
              </a:rPr>
              <a:t> it was expensive, the couple enjoyed their meal at the award-winning restaurant.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027239" y="2930526"/>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2027239" y="512764"/>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220" name="Title 1"/>
          <p:cNvSpPr txBox="1">
            <a:spLocks noChangeArrowheads="1"/>
          </p:cNvSpPr>
          <p:nvPr/>
        </p:nvSpPr>
        <p:spPr bwMode="auto">
          <a:xfrm>
            <a:off x="2152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US" altLang="en-US" sz="3600">
                <a:solidFill>
                  <a:schemeClr val="tx1"/>
                </a:solidFill>
                <a:latin typeface="Twinkl SemiBold" charset="0"/>
              </a:rPr>
              <a:t>Success Criteria</a:t>
            </a:r>
          </a:p>
        </p:txBody>
      </p:sp>
      <p:sp>
        <p:nvSpPr>
          <p:cNvPr id="9221" name="Title 1"/>
          <p:cNvSpPr txBox="1">
            <a:spLocks noChangeArrowheads="1"/>
          </p:cNvSpPr>
          <p:nvPr/>
        </p:nvSpPr>
        <p:spPr bwMode="auto">
          <a:xfrm>
            <a:off x="2152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US" altLang="en-US" sz="3600">
                <a:solidFill>
                  <a:schemeClr val="tx1"/>
                </a:solidFill>
                <a:latin typeface="Twinkl SemiBold" charset="0"/>
              </a:rPr>
              <a:t>Aim</a:t>
            </a:r>
          </a:p>
        </p:txBody>
      </p:sp>
      <p:sp>
        <p:nvSpPr>
          <p:cNvPr id="9222" name="Content Placeholder 15"/>
          <p:cNvSpPr>
            <a:spLocks noGrp="1" noChangeArrowheads="1"/>
          </p:cNvSpPr>
          <p:nvPr>
            <p:ph idx="1"/>
          </p:nvPr>
        </p:nvSpPr>
        <p:spPr>
          <a:xfrm>
            <a:off x="2152650" y="1127125"/>
            <a:ext cx="7886700" cy="1409700"/>
          </a:xfrm>
        </p:spPr>
        <p:txBody>
          <a:bodyPr>
            <a:normAutofit/>
          </a:bodyPr>
          <a:lstStyle/>
          <a:p>
            <a:pPr eaLnBrk="1" hangingPunct="1"/>
            <a:r>
              <a:rPr lang="en-GB" altLang="en-US">
                <a:latin typeface="Twinkl" charset="0"/>
                <a:ea typeface="Sassoon Infant Rg" charset="0"/>
                <a:cs typeface="Sassoon Infant Rg" charset="0"/>
              </a:rPr>
              <a:t>I can recognise and use subordinating conjunctions.</a:t>
            </a:r>
          </a:p>
        </p:txBody>
      </p:sp>
      <p:sp>
        <p:nvSpPr>
          <p:cNvPr id="9223" name="Content Placeholder 15"/>
          <p:cNvSpPr txBox="1">
            <a:spLocks noChangeArrowheads="1"/>
          </p:cNvSpPr>
          <p:nvPr/>
        </p:nvSpPr>
        <p:spPr bwMode="auto">
          <a:xfrm>
            <a:off x="2152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685800" indent="-22860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r>
              <a:rPr lang="en-GB" altLang="en-US"/>
              <a:t>I can recognise that subordinating conjunctions are used to create subordinate clauses.</a:t>
            </a:r>
          </a:p>
          <a:p>
            <a:pPr eaLnBrk="1" hangingPunct="1"/>
            <a:r>
              <a:rPr lang="en-GB" altLang="en-US"/>
              <a:t>I know that subordinate clauses are used within complex </a:t>
            </a:r>
            <a:br>
              <a:rPr lang="en-GB" altLang="en-US"/>
            </a:br>
            <a:r>
              <a:rPr lang="en-GB" altLang="en-US"/>
              <a:t>(multi-clause) sentences.</a:t>
            </a:r>
          </a:p>
          <a:p>
            <a:pPr eaLnBrk="1" hangingPunct="1"/>
            <a:r>
              <a:rPr lang="en-GB" altLang="en-US"/>
              <a:t>I can use ‘I SAW A WABUB!’ to remember the main subordinating conjunctions.</a:t>
            </a:r>
          </a:p>
          <a:p>
            <a:pPr eaLnBrk="1" hangingPunct="1"/>
            <a:r>
              <a:rPr lang="en-GB" altLang="en-US"/>
              <a:t>I can write my own complex (multi-clause) sentences using different subordinating conjunctions.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98901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1" name="Title 20"/>
          <p:cNvSpPr>
            <a:spLocks noGrp="1" noChangeArrowheads="1"/>
          </p:cNvSpPr>
          <p:nvPr>
            <p:ph type="title"/>
          </p:nvPr>
        </p:nvSpPr>
        <p:spPr>
          <a:xfrm>
            <a:off x="2271714" y="2052639"/>
            <a:ext cx="7640637" cy="833437"/>
          </a:xfrm>
        </p:spPr>
        <p:txBody>
          <a:bodyPr/>
          <a:lstStyle/>
          <a:p>
            <a:pPr algn="ctr" eaLnBrk="1" hangingPunct="1"/>
            <a:r>
              <a:rPr lang="en-GB" altLang="en-US" sz="1800">
                <a:latin typeface="Twinkl" charset="0"/>
              </a:rPr>
              <a:t>Complete the sentences below by writing the subordinating conjunctions from the box in the correct places to form complex sentences. Use each conjunction only once.</a:t>
            </a:r>
          </a:p>
        </p:txBody>
      </p:sp>
      <p:sp>
        <p:nvSpPr>
          <p:cNvPr id="27652"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Quick Quiz:</a:t>
            </a:r>
          </a:p>
          <a:p>
            <a:pPr algn="ctr" eaLnBrk="1" hangingPunct="1">
              <a:spcBef>
                <a:spcPct val="0"/>
              </a:spcBef>
              <a:buFontTx/>
              <a:buNone/>
            </a:pPr>
            <a:r>
              <a:rPr lang="en-GB" altLang="en-US" sz="3600" b="1">
                <a:latin typeface="Twinkl SemiBold" charset="0"/>
              </a:rPr>
              <a:t>Question 2</a:t>
            </a:r>
          </a:p>
        </p:txBody>
      </p:sp>
      <p:grpSp>
        <p:nvGrpSpPr>
          <p:cNvPr id="27653" name="Group 6"/>
          <p:cNvGrpSpPr>
            <a:grpSpLocks/>
          </p:cNvGrpSpPr>
          <p:nvPr/>
        </p:nvGrpSpPr>
        <p:grpSpPr bwMode="auto">
          <a:xfrm>
            <a:off x="8070851" y="561976"/>
            <a:ext cx="2060575" cy="1268413"/>
            <a:chOff x="10571410" y="237067"/>
            <a:chExt cx="4452399" cy="2741732"/>
          </a:xfrm>
        </p:grpSpPr>
        <p:pic>
          <p:nvPicPr>
            <p:cNvPr id="2766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62"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765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3"/>
          <p:cNvSpPr txBox="1">
            <a:spLocks noChangeArrowheads="1"/>
          </p:cNvSpPr>
          <p:nvPr/>
        </p:nvSpPr>
        <p:spPr bwMode="auto">
          <a:xfrm>
            <a:off x="2711450" y="3578225"/>
            <a:ext cx="4397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a:t>
            </a:r>
          </a:p>
        </p:txBody>
      </p:sp>
      <p:sp>
        <p:nvSpPr>
          <p:cNvPr id="15" name="TextBox 14"/>
          <p:cNvSpPr txBox="1">
            <a:spLocks noChangeArrowheads="1"/>
          </p:cNvSpPr>
          <p:nvPr/>
        </p:nvSpPr>
        <p:spPr bwMode="auto">
          <a:xfrm>
            <a:off x="3151189" y="3578226"/>
            <a:ext cx="58816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The greenhouse got smashed                   the boys were playing football.</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                   they were in trouble, they had to go inside the house.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                   they were well-behaved, they could have their ball back next week. </a:t>
            </a:r>
          </a:p>
        </p:txBody>
      </p:sp>
      <p:cxnSp>
        <p:nvCxnSpPr>
          <p:cNvPr id="16" name="Straight Connector 15"/>
          <p:cNvCxnSpPr/>
          <p:nvPr/>
        </p:nvCxnSpPr>
        <p:spPr>
          <a:xfrm>
            <a:off x="6175375" y="3859213"/>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57550" y="4689475"/>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70250" y="5492750"/>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4"/>
            <a:ext cx="8067675" cy="6699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75" name="Title 20"/>
          <p:cNvSpPr>
            <a:spLocks noGrp="1" noChangeArrowheads="1"/>
          </p:cNvSpPr>
          <p:nvPr>
            <p:ph type="title"/>
          </p:nvPr>
        </p:nvSpPr>
        <p:spPr>
          <a:xfrm>
            <a:off x="2271714" y="2035176"/>
            <a:ext cx="7640637" cy="569913"/>
          </a:xfrm>
        </p:spPr>
        <p:txBody>
          <a:bodyPr/>
          <a:lstStyle/>
          <a:p>
            <a:pPr algn="ctr" eaLnBrk="1" hangingPunct="1"/>
            <a:r>
              <a:rPr lang="en-GB" altLang="en-US" sz="1800">
                <a:latin typeface="Twinkl" charset="0"/>
              </a:rPr>
              <a:t>Can you remember all of the subordinating conjunctions </a:t>
            </a:r>
            <a:br>
              <a:rPr lang="en-GB" altLang="en-US" sz="1800">
                <a:latin typeface="Twinkl" charset="0"/>
              </a:rPr>
            </a:br>
            <a:r>
              <a:rPr lang="en-GB" altLang="en-US" sz="1800">
                <a:latin typeface="Twinkl" charset="0"/>
              </a:rPr>
              <a:t>using the ‘</a:t>
            </a:r>
            <a:r>
              <a:rPr lang="en-GB" altLang="en-US" sz="1800">
                <a:latin typeface="Twinkl SemiBold" charset="0"/>
              </a:rPr>
              <a:t>I SAW A WABUB</a:t>
            </a:r>
            <a:r>
              <a:rPr lang="en-GB" altLang="en-US" sz="1800">
                <a:latin typeface="Twinkl" charset="0"/>
              </a:rPr>
              <a:t>’ acronym?</a:t>
            </a:r>
          </a:p>
        </p:txBody>
      </p:sp>
      <p:sp>
        <p:nvSpPr>
          <p:cNvPr id="28676"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latin typeface="Twinkl SemiBold" charset="0"/>
              </a:rPr>
              <a:t>Quick Quiz:</a:t>
            </a:r>
          </a:p>
          <a:p>
            <a:pPr algn="ctr" eaLnBrk="1" hangingPunct="1">
              <a:spcBef>
                <a:spcPct val="0"/>
              </a:spcBef>
              <a:buFontTx/>
              <a:buNone/>
            </a:pPr>
            <a:r>
              <a:rPr lang="en-GB" altLang="en-US" sz="3600" b="1">
                <a:latin typeface="Twinkl SemiBold" charset="0"/>
              </a:rPr>
              <a:t>Question 3</a:t>
            </a:r>
          </a:p>
        </p:txBody>
      </p:sp>
      <p:grpSp>
        <p:nvGrpSpPr>
          <p:cNvPr id="28677" name="Group 6"/>
          <p:cNvGrpSpPr>
            <a:grpSpLocks/>
          </p:cNvGrpSpPr>
          <p:nvPr/>
        </p:nvGrpSpPr>
        <p:grpSpPr bwMode="auto">
          <a:xfrm>
            <a:off x="8070851" y="561976"/>
            <a:ext cx="2060575" cy="1268413"/>
            <a:chOff x="10571410" y="237067"/>
            <a:chExt cx="4452399" cy="2741732"/>
          </a:xfrm>
        </p:grpSpPr>
        <p:pic>
          <p:nvPicPr>
            <p:cNvPr id="2869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92"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867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p:nvPr/>
        </p:nvSpPr>
        <p:spPr>
          <a:xfrm flipH="1">
            <a:off x="2271714" y="2989263"/>
            <a:ext cx="7508875" cy="2470150"/>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ounded Rectangle 29"/>
          <p:cNvSpPr/>
          <p:nvPr/>
        </p:nvSpPr>
        <p:spPr>
          <a:xfrm>
            <a:off x="2362200" y="3565525"/>
            <a:ext cx="604838"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I</a:t>
            </a:r>
            <a:r>
              <a:rPr lang="en-GB" sz="3600" dirty="0">
                <a:solidFill>
                  <a:srgbClr val="016CA0"/>
                </a:solidFill>
              </a:rPr>
              <a:t>f</a:t>
            </a:r>
          </a:p>
        </p:txBody>
      </p:sp>
      <p:sp>
        <p:nvSpPr>
          <p:cNvPr id="31" name="Rounded Rectangle 30"/>
          <p:cNvSpPr/>
          <p:nvPr/>
        </p:nvSpPr>
        <p:spPr>
          <a:xfrm>
            <a:off x="3175001" y="3565525"/>
            <a:ext cx="1420813"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S</a:t>
            </a:r>
            <a:r>
              <a:rPr lang="en-GB" sz="3600" dirty="0">
                <a:solidFill>
                  <a:srgbClr val="016CA0"/>
                </a:solidFill>
              </a:rPr>
              <a:t>ince</a:t>
            </a:r>
          </a:p>
        </p:txBody>
      </p:sp>
      <p:sp>
        <p:nvSpPr>
          <p:cNvPr id="32" name="Rounded Rectangle 31"/>
          <p:cNvSpPr/>
          <p:nvPr/>
        </p:nvSpPr>
        <p:spPr>
          <a:xfrm>
            <a:off x="4584700" y="3565525"/>
            <a:ext cx="762000"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s</a:t>
            </a:r>
          </a:p>
        </p:txBody>
      </p:sp>
      <p:sp>
        <p:nvSpPr>
          <p:cNvPr id="33" name="Rounded Rectangle 32"/>
          <p:cNvSpPr/>
          <p:nvPr/>
        </p:nvSpPr>
        <p:spPr>
          <a:xfrm>
            <a:off x="5308600" y="3565525"/>
            <a:ext cx="1493838"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W</a:t>
            </a:r>
            <a:r>
              <a:rPr lang="en-GB" sz="3600" dirty="0">
                <a:solidFill>
                  <a:srgbClr val="016CA0"/>
                </a:solidFill>
              </a:rPr>
              <a:t>hen</a:t>
            </a:r>
          </a:p>
        </p:txBody>
      </p:sp>
      <p:sp>
        <p:nvSpPr>
          <p:cNvPr id="34" name="Rounded Rectangle 33"/>
          <p:cNvSpPr/>
          <p:nvPr/>
        </p:nvSpPr>
        <p:spPr>
          <a:xfrm>
            <a:off x="2006600" y="4418014"/>
            <a:ext cx="2046288"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W</a:t>
            </a:r>
            <a:r>
              <a:rPr lang="en-GB" sz="3600" dirty="0">
                <a:solidFill>
                  <a:srgbClr val="016CA0"/>
                </a:solidFill>
              </a:rPr>
              <a:t>hile</a:t>
            </a:r>
          </a:p>
        </p:txBody>
      </p:sp>
      <p:sp>
        <p:nvSpPr>
          <p:cNvPr id="35" name="Rounded Rectangle 34"/>
          <p:cNvSpPr/>
          <p:nvPr/>
        </p:nvSpPr>
        <p:spPr>
          <a:xfrm>
            <a:off x="3825876" y="4418014"/>
            <a:ext cx="1241425"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fter</a:t>
            </a:r>
          </a:p>
        </p:txBody>
      </p:sp>
      <p:sp>
        <p:nvSpPr>
          <p:cNvPr id="37" name="Rounded Rectangle 36"/>
          <p:cNvSpPr/>
          <p:nvPr/>
        </p:nvSpPr>
        <p:spPr>
          <a:xfrm>
            <a:off x="4811714" y="4418014"/>
            <a:ext cx="2065337"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B</a:t>
            </a:r>
            <a:r>
              <a:rPr lang="en-GB" sz="3600" dirty="0">
                <a:solidFill>
                  <a:srgbClr val="016CA0"/>
                </a:solidFill>
              </a:rPr>
              <a:t>efore</a:t>
            </a:r>
          </a:p>
        </p:txBody>
      </p:sp>
      <p:sp>
        <p:nvSpPr>
          <p:cNvPr id="38" name="Rounded Rectangle 37"/>
          <p:cNvSpPr/>
          <p:nvPr/>
        </p:nvSpPr>
        <p:spPr>
          <a:xfrm>
            <a:off x="6556375" y="4418014"/>
            <a:ext cx="1373188"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U</a:t>
            </a:r>
            <a:r>
              <a:rPr lang="en-GB" sz="3600" dirty="0">
                <a:solidFill>
                  <a:srgbClr val="016CA0"/>
                </a:solidFill>
              </a:rPr>
              <a:t>ntil</a:t>
            </a:r>
          </a:p>
        </p:txBody>
      </p:sp>
      <p:sp>
        <p:nvSpPr>
          <p:cNvPr id="39" name="Rounded Rectangle 38"/>
          <p:cNvSpPr/>
          <p:nvPr/>
        </p:nvSpPr>
        <p:spPr>
          <a:xfrm>
            <a:off x="7826376" y="4418014"/>
            <a:ext cx="1992313"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B</a:t>
            </a:r>
            <a:r>
              <a:rPr lang="en-GB" sz="3600" dirty="0">
                <a:solidFill>
                  <a:srgbClr val="016CA0"/>
                </a:solidFill>
              </a:rPr>
              <a:t>ecause</a:t>
            </a:r>
          </a:p>
        </p:txBody>
      </p:sp>
      <p:sp>
        <p:nvSpPr>
          <p:cNvPr id="40" name="Rounded Rectangle 39"/>
          <p:cNvSpPr/>
          <p:nvPr/>
        </p:nvSpPr>
        <p:spPr>
          <a:xfrm>
            <a:off x="6829425" y="3565525"/>
            <a:ext cx="2457450"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lthough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027239" y="2930526"/>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2027239" y="512764"/>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9700" name="Title 1"/>
          <p:cNvSpPr txBox="1">
            <a:spLocks noChangeArrowheads="1"/>
          </p:cNvSpPr>
          <p:nvPr/>
        </p:nvSpPr>
        <p:spPr bwMode="auto">
          <a:xfrm>
            <a:off x="2152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US" altLang="en-US" sz="3600">
                <a:solidFill>
                  <a:schemeClr val="tx1"/>
                </a:solidFill>
                <a:latin typeface="Twinkl SemiBold" charset="0"/>
              </a:rPr>
              <a:t>Success Criteria</a:t>
            </a:r>
          </a:p>
        </p:txBody>
      </p:sp>
      <p:sp>
        <p:nvSpPr>
          <p:cNvPr id="29701" name="Title 1"/>
          <p:cNvSpPr txBox="1">
            <a:spLocks noChangeArrowheads="1"/>
          </p:cNvSpPr>
          <p:nvPr/>
        </p:nvSpPr>
        <p:spPr bwMode="auto">
          <a:xfrm>
            <a:off x="2152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US" altLang="en-US" sz="3600">
                <a:solidFill>
                  <a:schemeClr val="tx1"/>
                </a:solidFill>
                <a:latin typeface="Twinkl SemiBold" charset="0"/>
              </a:rPr>
              <a:t>Aim</a:t>
            </a:r>
          </a:p>
        </p:txBody>
      </p:sp>
      <p:sp>
        <p:nvSpPr>
          <p:cNvPr id="29702" name="Content Placeholder 15"/>
          <p:cNvSpPr>
            <a:spLocks noGrp="1" noChangeArrowheads="1"/>
          </p:cNvSpPr>
          <p:nvPr>
            <p:ph idx="1"/>
          </p:nvPr>
        </p:nvSpPr>
        <p:spPr>
          <a:xfrm>
            <a:off x="2152650" y="1127125"/>
            <a:ext cx="7886700" cy="1409700"/>
          </a:xfrm>
        </p:spPr>
        <p:txBody>
          <a:bodyPr>
            <a:normAutofit/>
          </a:bodyPr>
          <a:lstStyle/>
          <a:p>
            <a:pPr eaLnBrk="1" hangingPunct="1"/>
            <a:r>
              <a:rPr lang="en-GB" altLang="en-US">
                <a:latin typeface="Twinkl" charset="0"/>
                <a:ea typeface="Sassoon Infant Rg" charset="0"/>
                <a:cs typeface="Sassoon Infant Rg" charset="0"/>
              </a:rPr>
              <a:t>I can recognise and use subordinating conjunctions.</a:t>
            </a:r>
          </a:p>
        </p:txBody>
      </p:sp>
      <p:sp>
        <p:nvSpPr>
          <p:cNvPr id="29703" name="Content Placeholder 15"/>
          <p:cNvSpPr txBox="1">
            <a:spLocks noChangeArrowheads="1"/>
          </p:cNvSpPr>
          <p:nvPr/>
        </p:nvSpPr>
        <p:spPr bwMode="auto">
          <a:xfrm>
            <a:off x="2152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685800" indent="-22860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r>
              <a:rPr lang="en-GB" altLang="en-US"/>
              <a:t>I can recognise that subordinating conjunctions are used to create subordinate clauses.</a:t>
            </a:r>
          </a:p>
          <a:p>
            <a:pPr eaLnBrk="1" hangingPunct="1"/>
            <a:r>
              <a:rPr lang="en-GB" altLang="en-US"/>
              <a:t>I know that subordinate clauses are used within complex </a:t>
            </a:r>
            <a:br>
              <a:rPr lang="en-GB" altLang="en-US"/>
            </a:br>
            <a:r>
              <a:rPr lang="en-GB" altLang="en-US"/>
              <a:t>(multi-clause) sentences.</a:t>
            </a:r>
          </a:p>
          <a:p>
            <a:pPr eaLnBrk="1" hangingPunct="1"/>
            <a:r>
              <a:rPr lang="en-GB" altLang="en-US"/>
              <a:t>I can use ‘I SAW A WABUB!’ to remember the main subordinating conjunctions.</a:t>
            </a:r>
          </a:p>
          <a:p>
            <a:pPr eaLnBrk="1" hangingPunct="1"/>
            <a:r>
              <a:rPr lang="en-GB" altLang="en-US"/>
              <a:t>I can write my own complex (multi-clause) sentences using different subordinating conjunctions.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60576" y="1574801"/>
            <a:ext cx="8067675" cy="449263"/>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2063750" y="2882901"/>
            <a:ext cx="8064500" cy="7969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Getting Started</a:t>
            </a:r>
          </a:p>
        </p:txBody>
      </p:sp>
      <p:sp>
        <p:nvSpPr>
          <p:cNvPr id="10245" name="Rectangle 4"/>
          <p:cNvSpPr>
            <a:spLocks noChangeArrowheads="1"/>
          </p:cNvSpPr>
          <p:nvPr/>
        </p:nvSpPr>
        <p:spPr bwMode="auto">
          <a:xfrm>
            <a:off x="2289175" y="151447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2400">
                <a:solidFill>
                  <a:schemeClr val="tx1"/>
                </a:solidFill>
              </a:rPr>
              <a:t>What is a conjunction?</a:t>
            </a:r>
          </a:p>
        </p:txBody>
      </p:sp>
      <p:sp>
        <p:nvSpPr>
          <p:cNvPr id="7" name="Rectangle 6"/>
          <p:cNvSpPr>
            <a:spLocks noChangeArrowheads="1"/>
          </p:cNvSpPr>
          <p:nvPr/>
        </p:nvSpPr>
        <p:spPr bwMode="auto">
          <a:xfrm>
            <a:off x="2290763" y="221138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A conjunction links two or more words, phrases or clauses together.</a:t>
            </a:r>
          </a:p>
        </p:txBody>
      </p:sp>
      <p:sp>
        <p:nvSpPr>
          <p:cNvPr id="10247" name="Rectangle 7"/>
          <p:cNvSpPr>
            <a:spLocks noChangeArrowheads="1"/>
          </p:cNvSpPr>
          <p:nvPr/>
        </p:nvSpPr>
        <p:spPr bwMode="auto">
          <a:xfrm>
            <a:off x="2292350" y="2887663"/>
            <a:ext cx="7632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rPr>
              <a:t>There are </a:t>
            </a:r>
            <a:r>
              <a:rPr lang="en-GB" altLang="en-US" b="1">
                <a:solidFill>
                  <a:schemeClr val="tx1"/>
                </a:solidFill>
              </a:rPr>
              <a:t>two</a:t>
            </a:r>
            <a:r>
              <a:rPr lang="en-GB" altLang="en-US">
                <a:solidFill>
                  <a:schemeClr val="tx1"/>
                </a:solidFill>
              </a:rPr>
              <a:t> main types of conjunctions we use within sentences.</a:t>
            </a:r>
          </a:p>
          <a:p>
            <a:pPr algn="ctr" eaLnBrk="1" hangingPunct="1">
              <a:lnSpc>
                <a:spcPct val="100000"/>
              </a:lnSpc>
              <a:spcBef>
                <a:spcPct val="0"/>
              </a:spcBef>
              <a:buFontTx/>
              <a:buNone/>
            </a:pPr>
            <a:r>
              <a:rPr lang="en-GB" altLang="en-US" sz="2400">
                <a:solidFill>
                  <a:schemeClr val="tx1"/>
                </a:solidFill>
              </a:rPr>
              <a:t> Do you know what they both are?</a:t>
            </a:r>
          </a:p>
        </p:txBody>
      </p:sp>
      <p:sp>
        <p:nvSpPr>
          <p:cNvPr id="9" name="Rectangle 8"/>
          <p:cNvSpPr>
            <a:spLocks noChangeArrowheads="1"/>
          </p:cNvSpPr>
          <p:nvPr/>
        </p:nvSpPr>
        <p:spPr bwMode="auto">
          <a:xfrm>
            <a:off x="2878138" y="3908425"/>
            <a:ext cx="641826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pPr>
            <a:r>
              <a:rPr lang="en-GB" altLang="en-US" b="1">
                <a:solidFill>
                  <a:schemeClr val="tx1"/>
                </a:solidFill>
              </a:rPr>
              <a:t> co-ordinating conjunctions </a:t>
            </a:r>
            <a:r>
              <a:rPr lang="en-GB" altLang="en-US">
                <a:solidFill>
                  <a:schemeClr val="tx1"/>
                </a:solidFill>
              </a:rPr>
              <a:t>(</a:t>
            </a:r>
            <a:r>
              <a:rPr lang="en-GB" altLang="en-US" i="1">
                <a:solidFill>
                  <a:schemeClr val="tx1"/>
                </a:solidFill>
              </a:rPr>
              <a:t>e.g. and</a:t>
            </a:r>
            <a:r>
              <a:rPr lang="en-GB" altLang="en-US">
                <a:solidFill>
                  <a:schemeClr val="tx1"/>
                </a:solidFill>
              </a:rPr>
              <a:t>) link two main clauses together as an equal pair to create a compound sentence. We usually remember these words using the acronym ‘FANBOYS’.</a:t>
            </a:r>
          </a:p>
          <a:p>
            <a:pPr algn="ctr" eaLnBrk="1" hangingPunct="1">
              <a:lnSpc>
                <a:spcPct val="100000"/>
              </a:lnSpc>
              <a:spcBef>
                <a:spcPct val="0"/>
              </a:spcBef>
            </a:pPr>
            <a:endParaRPr lang="en-GB" altLang="en-US">
              <a:solidFill>
                <a:schemeClr val="tx1"/>
              </a:solidFill>
            </a:endParaRPr>
          </a:p>
          <a:p>
            <a:pPr algn="ctr" eaLnBrk="1" hangingPunct="1">
              <a:lnSpc>
                <a:spcPct val="100000"/>
              </a:lnSpc>
              <a:spcBef>
                <a:spcPct val="0"/>
              </a:spcBef>
            </a:pPr>
            <a:r>
              <a:rPr lang="en-GB" altLang="en-US">
                <a:solidFill>
                  <a:schemeClr val="tx1"/>
                </a:solidFill>
              </a:rPr>
              <a:t> </a:t>
            </a:r>
            <a:r>
              <a:rPr lang="en-GB" altLang="en-US" b="1">
                <a:solidFill>
                  <a:schemeClr val="tx1"/>
                </a:solidFill>
              </a:rPr>
              <a:t>subordinating conjunctions </a:t>
            </a:r>
            <a:r>
              <a:rPr lang="en-GB" altLang="en-US">
                <a:solidFill>
                  <a:schemeClr val="tx1"/>
                </a:solidFill>
              </a:rPr>
              <a:t>(</a:t>
            </a:r>
            <a:r>
              <a:rPr lang="en-GB" altLang="en-US" i="1">
                <a:solidFill>
                  <a:schemeClr val="tx1"/>
                </a:solidFill>
              </a:rPr>
              <a:t>e.g. when</a:t>
            </a:r>
            <a:r>
              <a:rPr lang="en-GB" altLang="en-US">
                <a:solidFill>
                  <a:schemeClr val="tx1"/>
                </a:solidFill>
              </a:rPr>
              <a:t>) introduce a subordinate clause. You can remember some of the most useful subordinating conjunctions by...</a:t>
            </a:r>
            <a:endParaRPr lang="en-GB" altLang="en-US" sz="1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750" y="1066800"/>
            <a:ext cx="8064500" cy="1900238"/>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20"/>
          <p:cNvSpPr>
            <a:spLocks noGrp="1" noChangeArrowheads="1"/>
          </p:cNvSpPr>
          <p:nvPr>
            <p:ph type="title"/>
          </p:nvPr>
        </p:nvSpPr>
        <p:spPr>
          <a:xfrm>
            <a:off x="1981201" y="765175"/>
            <a:ext cx="4587875" cy="2444750"/>
          </a:xfrm>
        </p:spPr>
        <p:txBody>
          <a:bodyPr/>
          <a:lstStyle/>
          <a:p>
            <a:pPr eaLnBrk="1" hangingPunct="1"/>
            <a:r>
              <a:rPr lang="en-GB" altLang="en-US" sz="2400">
                <a:latin typeface="Twinkl SemiBold" charset="0"/>
              </a:rPr>
              <a:t>…spotting one of the rarest monsters on the planet, a wabub, and shouting...</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234951"/>
            <a:ext cx="37782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4157663"/>
            <a:ext cx="17653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3900489" y="3351213"/>
            <a:ext cx="2719387" cy="1408112"/>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p:cNvSpPr txBox="1">
            <a:spLocks noChangeArrowheads="1"/>
          </p:cNvSpPr>
          <p:nvPr/>
        </p:nvSpPr>
        <p:spPr bwMode="auto">
          <a:xfrm>
            <a:off x="4106864" y="3462338"/>
            <a:ext cx="2314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latin typeface="Twinkl SemiBold" charset="0"/>
              </a:rPr>
              <a:t>I SAW A WABUB!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750" y="1620839"/>
            <a:ext cx="8064500" cy="708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35175" y="1692275"/>
            <a:ext cx="8147050" cy="579438"/>
          </a:xfrm>
        </p:spPr>
        <p:txBody>
          <a:bodyPr rtlCol="0"/>
          <a:lstStyle/>
          <a:p>
            <a:pPr algn="ctr">
              <a:defRPr/>
            </a:pPr>
            <a:r>
              <a:rPr lang="en-GB" sz="1800" dirty="0">
                <a:latin typeface="+mn-lt"/>
              </a:rPr>
              <a:t>…is an acronym to help you remember the first letters of some of the most important subordinating conjunctions.</a:t>
            </a:r>
          </a:p>
        </p:txBody>
      </p:sp>
      <p:sp>
        <p:nvSpPr>
          <p:cNvPr id="12292"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I Saw a Wabub…</a:t>
            </a:r>
          </a:p>
        </p:txBody>
      </p:sp>
      <p:sp>
        <p:nvSpPr>
          <p:cNvPr id="7" name="Rounded Rectangle 6"/>
          <p:cNvSpPr/>
          <p:nvPr/>
        </p:nvSpPr>
        <p:spPr>
          <a:xfrm>
            <a:off x="2279650" y="2589214"/>
            <a:ext cx="534988"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If</a:t>
            </a:r>
          </a:p>
        </p:txBody>
      </p:sp>
      <p:sp>
        <p:nvSpPr>
          <p:cNvPr id="13" name="Rounded Rectangle 12"/>
          <p:cNvSpPr/>
          <p:nvPr/>
        </p:nvSpPr>
        <p:spPr>
          <a:xfrm>
            <a:off x="3325813" y="2589214"/>
            <a:ext cx="79851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Since</a:t>
            </a:r>
          </a:p>
        </p:txBody>
      </p:sp>
      <p:sp>
        <p:nvSpPr>
          <p:cNvPr id="14" name="Rounded Rectangle 13"/>
          <p:cNvSpPr/>
          <p:nvPr/>
        </p:nvSpPr>
        <p:spPr>
          <a:xfrm>
            <a:off x="4230688" y="2589214"/>
            <a:ext cx="6921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As</a:t>
            </a:r>
          </a:p>
        </p:txBody>
      </p:sp>
      <p:sp>
        <p:nvSpPr>
          <p:cNvPr id="15" name="Rounded Rectangle 14"/>
          <p:cNvSpPr/>
          <p:nvPr/>
        </p:nvSpPr>
        <p:spPr>
          <a:xfrm>
            <a:off x="5030788" y="2589214"/>
            <a:ext cx="86836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When</a:t>
            </a:r>
          </a:p>
        </p:txBody>
      </p:sp>
      <p:sp>
        <p:nvSpPr>
          <p:cNvPr id="16" name="Rounded Rectangle 15"/>
          <p:cNvSpPr/>
          <p:nvPr/>
        </p:nvSpPr>
        <p:spPr>
          <a:xfrm>
            <a:off x="2279651" y="3441700"/>
            <a:ext cx="86042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While</a:t>
            </a:r>
          </a:p>
        </p:txBody>
      </p:sp>
      <p:sp>
        <p:nvSpPr>
          <p:cNvPr id="17" name="Rounded Rectangle 16"/>
          <p:cNvSpPr/>
          <p:nvPr/>
        </p:nvSpPr>
        <p:spPr>
          <a:xfrm>
            <a:off x="3248026" y="3441700"/>
            <a:ext cx="798513"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After</a:t>
            </a:r>
          </a:p>
        </p:txBody>
      </p:sp>
      <p:sp>
        <p:nvSpPr>
          <p:cNvPr id="18" name="Rounded Rectangle 17"/>
          <p:cNvSpPr/>
          <p:nvPr/>
        </p:nvSpPr>
        <p:spPr>
          <a:xfrm>
            <a:off x="4154488" y="3441700"/>
            <a:ext cx="868362"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Before</a:t>
            </a:r>
          </a:p>
        </p:txBody>
      </p:sp>
      <p:sp>
        <p:nvSpPr>
          <p:cNvPr id="19" name="Rounded Rectangle 18"/>
          <p:cNvSpPr/>
          <p:nvPr/>
        </p:nvSpPr>
        <p:spPr>
          <a:xfrm>
            <a:off x="5130800" y="3441700"/>
            <a:ext cx="768350"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Until</a:t>
            </a:r>
          </a:p>
        </p:txBody>
      </p:sp>
      <p:sp>
        <p:nvSpPr>
          <p:cNvPr id="20" name="Rounded Rectangle 19"/>
          <p:cNvSpPr/>
          <p:nvPr/>
        </p:nvSpPr>
        <p:spPr>
          <a:xfrm>
            <a:off x="6007101" y="3441700"/>
            <a:ext cx="104457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Because</a:t>
            </a:r>
          </a:p>
        </p:txBody>
      </p:sp>
      <p:sp>
        <p:nvSpPr>
          <p:cNvPr id="22" name="Rounded Rectangle 21"/>
          <p:cNvSpPr/>
          <p:nvPr/>
        </p:nvSpPr>
        <p:spPr>
          <a:xfrm>
            <a:off x="6410325" y="2589214"/>
            <a:ext cx="11747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Although</a:t>
            </a:r>
          </a:p>
        </p:txBody>
      </p:sp>
      <p:pic>
        <p:nvPicPr>
          <p:cNvPr id="1230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3903664"/>
            <a:ext cx="3530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2346326" y="4814888"/>
            <a:ext cx="29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I</a:t>
            </a:r>
          </a:p>
        </p:txBody>
      </p:sp>
      <p:sp>
        <p:nvSpPr>
          <p:cNvPr id="25" name="TextBox 24"/>
          <p:cNvSpPr txBox="1">
            <a:spLocks noChangeArrowheads="1"/>
          </p:cNvSpPr>
          <p:nvPr/>
        </p:nvSpPr>
        <p:spPr bwMode="auto">
          <a:xfrm>
            <a:off x="2708276" y="4814888"/>
            <a:ext cx="29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S</a:t>
            </a:r>
          </a:p>
        </p:txBody>
      </p:sp>
      <p:sp>
        <p:nvSpPr>
          <p:cNvPr id="26" name="TextBox 25"/>
          <p:cNvSpPr txBox="1">
            <a:spLocks noChangeArrowheads="1"/>
          </p:cNvSpPr>
          <p:nvPr/>
        </p:nvSpPr>
        <p:spPr bwMode="auto">
          <a:xfrm>
            <a:off x="29797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27" name="TextBox 26"/>
          <p:cNvSpPr txBox="1">
            <a:spLocks noChangeArrowheads="1"/>
          </p:cNvSpPr>
          <p:nvPr/>
        </p:nvSpPr>
        <p:spPr bwMode="auto">
          <a:xfrm>
            <a:off x="33321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W</a:t>
            </a:r>
          </a:p>
        </p:txBody>
      </p:sp>
      <p:sp>
        <p:nvSpPr>
          <p:cNvPr id="28" name="TextBox 27"/>
          <p:cNvSpPr txBox="1">
            <a:spLocks noChangeArrowheads="1"/>
          </p:cNvSpPr>
          <p:nvPr/>
        </p:nvSpPr>
        <p:spPr bwMode="auto">
          <a:xfrm>
            <a:off x="38274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29" name="TextBox 28"/>
          <p:cNvSpPr txBox="1">
            <a:spLocks noChangeArrowheads="1"/>
          </p:cNvSpPr>
          <p:nvPr/>
        </p:nvSpPr>
        <p:spPr bwMode="auto">
          <a:xfrm>
            <a:off x="46688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30" name="TextBox 29"/>
          <p:cNvSpPr txBox="1">
            <a:spLocks noChangeArrowheads="1"/>
          </p:cNvSpPr>
          <p:nvPr/>
        </p:nvSpPr>
        <p:spPr bwMode="auto">
          <a:xfrm>
            <a:off x="49482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B</a:t>
            </a:r>
          </a:p>
        </p:txBody>
      </p:sp>
      <p:sp>
        <p:nvSpPr>
          <p:cNvPr id="31" name="TextBox 30"/>
          <p:cNvSpPr txBox="1">
            <a:spLocks noChangeArrowheads="1"/>
          </p:cNvSpPr>
          <p:nvPr/>
        </p:nvSpPr>
        <p:spPr bwMode="auto">
          <a:xfrm>
            <a:off x="5422901" y="4814888"/>
            <a:ext cx="64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B!</a:t>
            </a:r>
          </a:p>
        </p:txBody>
      </p:sp>
      <p:sp>
        <p:nvSpPr>
          <p:cNvPr id="32" name="TextBox 31"/>
          <p:cNvSpPr txBox="1">
            <a:spLocks noChangeArrowheads="1"/>
          </p:cNvSpPr>
          <p:nvPr/>
        </p:nvSpPr>
        <p:spPr bwMode="auto">
          <a:xfrm>
            <a:off x="523081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U</a:t>
            </a:r>
          </a:p>
        </p:txBody>
      </p:sp>
      <p:sp>
        <p:nvSpPr>
          <p:cNvPr id="33" name="TextBox 32"/>
          <p:cNvSpPr txBox="1">
            <a:spLocks noChangeArrowheads="1"/>
          </p:cNvSpPr>
          <p:nvPr/>
        </p:nvSpPr>
        <p:spPr bwMode="auto">
          <a:xfrm>
            <a:off x="43100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600">
                <a:solidFill>
                  <a:schemeClr val="tx1"/>
                </a:solidFill>
              </a:rPr>
              <a:t>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p:bldP spid="25" grpId="0"/>
      <p:bldP spid="26" grpId="0"/>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3441701"/>
            <a:ext cx="8077200" cy="4921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2063750" y="1360489"/>
            <a:ext cx="8077200" cy="706437"/>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35175" y="1431925"/>
            <a:ext cx="8147050" cy="579438"/>
          </a:xfrm>
        </p:spPr>
        <p:txBody>
          <a:bodyPr rtlCol="0"/>
          <a:lstStyle/>
          <a:p>
            <a:pPr algn="ctr">
              <a:defRPr/>
            </a:pPr>
            <a:r>
              <a:rPr lang="en-GB" sz="2400" dirty="0">
                <a:latin typeface="+mn-lt"/>
              </a:rPr>
              <a:t>So, how do we use subordinating conjunctions?</a:t>
            </a:r>
          </a:p>
        </p:txBody>
      </p:sp>
      <p:sp>
        <p:nvSpPr>
          <p:cNvPr id="13317"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sp>
        <p:nvSpPr>
          <p:cNvPr id="34" name="Title 20"/>
          <p:cNvSpPr txBox="1">
            <a:spLocks/>
          </p:cNvSpPr>
          <p:nvPr/>
        </p:nvSpPr>
        <p:spPr>
          <a:xfrm>
            <a:off x="2809876" y="2154238"/>
            <a:ext cx="6575425" cy="114300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Subordinating conjunctions are the first words within a subordinate clause. Subordinate clauses do not make sense on their </a:t>
            </a:r>
            <a:r>
              <a:rPr lang="en-GB" sz="1800" b="0">
                <a:latin typeface="+mn-lt"/>
              </a:rPr>
              <a:t>own but, </a:t>
            </a:r>
            <a:r>
              <a:rPr lang="en-GB" sz="1800" b="0" dirty="0">
                <a:latin typeface="+mn-lt"/>
              </a:rPr>
              <a:t>when they are used with a main clause, they create a complex (multi-clause) sentence.</a:t>
            </a:r>
          </a:p>
        </p:txBody>
      </p:sp>
      <p:sp>
        <p:nvSpPr>
          <p:cNvPr id="35" name="Title 20"/>
          <p:cNvSpPr>
            <a:spLocks noChangeArrowheads="1"/>
          </p:cNvSpPr>
          <p:nvPr/>
        </p:nvSpPr>
        <p:spPr bwMode="auto">
          <a:xfrm>
            <a:off x="2016125" y="3497264"/>
            <a:ext cx="8159750" cy="376237"/>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a:latin typeface="Twinkl SemiBold" charset="0"/>
              </a:rPr>
              <a:t>Subordinate clauses will always have a subject and verb within them, e.g.</a:t>
            </a:r>
          </a:p>
        </p:txBody>
      </p:sp>
      <p:sp>
        <p:nvSpPr>
          <p:cNvPr id="37" name="Title 20"/>
          <p:cNvSpPr txBox="1">
            <a:spLocks/>
          </p:cNvSpPr>
          <p:nvPr/>
        </p:nvSpPr>
        <p:spPr>
          <a:xfrm>
            <a:off x="2279650" y="3875088"/>
            <a:ext cx="3816350" cy="114300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3600" b="0" dirty="0">
                <a:latin typeface="+mn-lt"/>
              </a:rPr>
              <a:t>after she smiled</a:t>
            </a:r>
          </a:p>
        </p:txBody>
      </p:sp>
      <p:sp>
        <p:nvSpPr>
          <p:cNvPr id="38" name="Title 20"/>
          <p:cNvSpPr txBox="1">
            <a:spLocks/>
          </p:cNvSpPr>
          <p:nvPr/>
        </p:nvSpPr>
        <p:spPr>
          <a:xfrm>
            <a:off x="6105525" y="4181475"/>
            <a:ext cx="3816350" cy="5270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3600" b="0" dirty="0">
                <a:latin typeface="+mn-lt"/>
              </a:rPr>
              <a:t>after Christmas</a:t>
            </a:r>
          </a:p>
        </p:txBody>
      </p:sp>
      <p:sp>
        <p:nvSpPr>
          <p:cNvPr id="39" name="Title 20"/>
          <p:cNvSpPr txBox="1">
            <a:spLocks/>
          </p:cNvSpPr>
          <p:nvPr/>
        </p:nvSpPr>
        <p:spPr>
          <a:xfrm>
            <a:off x="2274888" y="5838826"/>
            <a:ext cx="3816350" cy="3905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dirty="0">
                <a:latin typeface="+mn-lt"/>
              </a:rPr>
              <a:t>is a subordinate clause</a:t>
            </a:r>
          </a:p>
        </p:txBody>
      </p:sp>
      <p:sp>
        <p:nvSpPr>
          <p:cNvPr id="40" name="Title 20"/>
          <p:cNvSpPr txBox="1">
            <a:spLocks/>
          </p:cNvSpPr>
          <p:nvPr/>
        </p:nvSpPr>
        <p:spPr>
          <a:xfrm>
            <a:off x="6099175" y="5838826"/>
            <a:ext cx="3816350" cy="3905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a:latin typeface="+mn-lt"/>
              </a:rPr>
              <a:t>is not a </a:t>
            </a:r>
            <a:r>
              <a:rPr lang="en-GB" sz="1800" dirty="0">
                <a:latin typeface="+mn-lt"/>
              </a:rPr>
              <a:t>subordinate clause</a:t>
            </a:r>
          </a:p>
        </p:txBody>
      </p:sp>
      <p:grpSp>
        <p:nvGrpSpPr>
          <p:cNvPr id="6" name="Group 5"/>
          <p:cNvGrpSpPr>
            <a:grpSpLocks/>
          </p:cNvGrpSpPr>
          <p:nvPr/>
        </p:nvGrpSpPr>
        <p:grpSpPr bwMode="auto">
          <a:xfrm>
            <a:off x="4714875" y="4699000"/>
            <a:ext cx="1271588" cy="915988"/>
            <a:chOff x="3191250" y="4699717"/>
            <a:chExt cx="1271297" cy="915101"/>
          </a:xfrm>
        </p:grpSpPr>
        <p:sp>
          <p:nvSpPr>
            <p:cNvPr id="43" name="Title 20"/>
            <p:cNvSpPr txBox="1">
              <a:spLocks/>
            </p:cNvSpPr>
            <p:nvPr/>
          </p:nvSpPr>
          <p:spPr>
            <a:xfrm>
              <a:off x="3191250" y="5123170"/>
              <a:ext cx="1271297" cy="491648"/>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verb</a:t>
              </a:r>
            </a:p>
          </p:txBody>
        </p:sp>
        <p:sp>
          <p:nvSpPr>
            <p:cNvPr id="2" name="Down Arrow 1"/>
            <p:cNvSpPr/>
            <p:nvPr/>
          </p:nvSpPr>
          <p:spPr>
            <a:xfrm rot="10800000">
              <a:off x="3716593" y="4699717"/>
              <a:ext cx="269813" cy="428210"/>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 name="Group 4"/>
          <p:cNvGrpSpPr>
            <a:grpSpLocks/>
          </p:cNvGrpSpPr>
          <p:nvPr/>
        </p:nvGrpSpPr>
        <p:grpSpPr bwMode="auto">
          <a:xfrm>
            <a:off x="3711575" y="4694238"/>
            <a:ext cx="1271588" cy="920750"/>
            <a:chOff x="2187558" y="4694727"/>
            <a:chExt cx="1271297" cy="920091"/>
          </a:xfrm>
        </p:grpSpPr>
        <p:sp>
          <p:nvSpPr>
            <p:cNvPr id="42" name="Title 20"/>
            <p:cNvSpPr txBox="1">
              <a:spLocks/>
            </p:cNvSpPr>
            <p:nvPr/>
          </p:nvSpPr>
          <p:spPr>
            <a:xfrm>
              <a:off x="2187558" y="5123045"/>
              <a:ext cx="1271297" cy="491773"/>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subject</a:t>
              </a:r>
            </a:p>
          </p:txBody>
        </p:sp>
        <p:sp>
          <p:nvSpPr>
            <p:cNvPr id="44" name="Down Arrow 43"/>
            <p:cNvSpPr/>
            <p:nvPr/>
          </p:nvSpPr>
          <p:spPr>
            <a:xfrm rot="8732127">
              <a:off x="2539902" y="4694727"/>
              <a:ext cx="269813" cy="483840"/>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 name="Group 2"/>
          <p:cNvGrpSpPr>
            <a:grpSpLocks/>
          </p:cNvGrpSpPr>
          <p:nvPr/>
        </p:nvGrpSpPr>
        <p:grpSpPr bwMode="auto">
          <a:xfrm>
            <a:off x="1982789" y="4699000"/>
            <a:ext cx="1978025" cy="1023938"/>
            <a:chOff x="459128" y="4699717"/>
            <a:chExt cx="1976947" cy="1022677"/>
          </a:xfrm>
        </p:grpSpPr>
        <p:sp>
          <p:nvSpPr>
            <p:cNvPr id="41" name="Title 20"/>
            <p:cNvSpPr txBox="1">
              <a:spLocks/>
            </p:cNvSpPr>
            <p:nvPr/>
          </p:nvSpPr>
          <p:spPr>
            <a:xfrm>
              <a:off x="459128" y="5230875"/>
              <a:ext cx="1976947" cy="491519"/>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subordinating conjunction</a:t>
              </a:r>
            </a:p>
          </p:txBody>
        </p:sp>
        <p:sp>
          <p:nvSpPr>
            <p:cNvPr id="45" name="Down Arrow 44"/>
            <p:cNvSpPr/>
            <p:nvPr/>
          </p:nvSpPr>
          <p:spPr>
            <a:xfrm rot="10800000">
              <a:off x="1438081" y="4699717"/>
              <a:ext cx="268142" cy="428097"/>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 name="Group 9"/>
          <p:cNvGrpSpPr>
            <a:grpSpLocks/>
          </p:cNvGrpSpPr>
          <p:nvPr/>
        </p:nvGrpSpPr>
        <p:grpSpPr bwMode="auto">
          <a:xfrm>
            <a:off x="6099176" y="4700588"/>
            <a:ext cx="3813175" cy="971550"/>
            <a:chOff x="4574919" y="4701272"/>
            <a:chExt cx="3813431" cy="970584"/>
          </a:xfrm>
        </p:grpSpPr>
        <p:sp>
          <p:nvSpPr>
            <p:cNvPr id="55" name="Title 20"/>
            <p:cNvSpPr txBox="1">
              <a:spLocks/>
            </p:cNvSpPr>
            <p:nvPr/>
          </p:nvSpPr>
          <p:spPr>
            <a:xfrm>
              <a:off x="4574919" y="5280133"/>
              <a:ext cx="3813431" cy="391723"/>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Here ‘after’ is being </a:t>
              </a:r>
              <a:br>
                <a:rPr lang="en-GB" sz="1800" b="0" dirty="0">
                  <a:latin typeface="+mn-lt"/>
                </a:rPr>
              </a:br>
              <a:r>
                <a:rPr lang="en-GB" sz="1800" b="0" dirty="0">
                  <a:latin typeface="+mn-lt"/>
                </a:rPr>
                <a:t>used as a preposition.</a:t>
              </a:r>
            </a:p>
          </p:txBody>
        </p:sp>
        <p:sp>
          <p:nvSpPr>
            <p:cNvPr id="56" name="Down Arrow 55"/>
            <p:cNvSpPr/>
            <p:nvPr/>
          </p:nvSpPr>
          <p:spPr>
            <a:xfrm rot="10800000">
              <a:off x="5575111" y="4701272"/>
              <a:ext cx="269893" cy="421855"/>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p:bldP spid="35"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2133601"/>
            <a:ext cx="8067675"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4340"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9650"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solidFill>
                  <a:schemeClr val="tx1"/>
                </a:solidFill>
                <a:latin typeface="Twinkl SemiBold" charset="0"/>
              </a:rPr>
              <a:t>The eager pupils sped into school when the bell rang</a:t>
            </a:r>
            <a:r>
              <a:rPr lang="en-GB" altLang="en-US" sz="2400">
                <a:solidFill>
                  <a:schemeClr val="tx1"/>
                </a:solidFill>
                <a:latin typeface="Twinkl SemiBold" charset="0"/>
              </a:rPr>
              <a:t>.</a:t>
            </a:r>
          </a:p>
        </p:txBody>
      </p:sp>
      <p:grpSp>
        <p:nvGrpSpPr>
          <p:cNvPr id="14342" name="Group 6"/>
          <p:cNvGrpSpPr>
            <a:grpSpLocks/>
          </p:cNvGrpSpPr>
          <p:nvPr/>
        </p:nvGrpSpPr>
        <p:grpSpPr bwMode="auto">
          <a:xfrm>
            <a:off x="8070851" y="561976"/>
            <a:ext cx="2060575" cy="1268413"/>
            <a:chOff x="10571410" y="237067"/>
            <a:chExt cx="4452399" cy="2741732"/>
          </a:xfrm>
        </p:grpSpPr>
        <p:pic>
          <p:nvPicPr>
            <p:cNvPr id="1434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8"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434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4888"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solidFill>
                  <a:schemeClr val="tx1"/>
                </a:solidFill>
                <a:latin typeface="Twinkl SemiBold" charset="0"/>
              </a:rPr>
              <a:t>The eager pupils sped into school </a:t>
            </a:r>
            <a:r>
              <a:rPr lang="en-GB" altLang="en-US" sz="3600">
                <a:solidFill>
                  <a:srgbClr val="016CA0"/>
                </a:solidFill>
                <a:latin typeface="Twinkl SemiBold" charset="0"/>
              </a:rPr>
              <a:t>when the bell rang</a:t>
            </a:r>
            <a:r>
              <a:rPr lang="en-GB" altLang="en-US" sz="2400">
                <a:solidFill>
                  <a:schemeClr val="tx1"/>
                </a:solidFill>
                <a:latin typeface="Twinkl SemiBold" charset="0"/>
              </a:rPr>
              <a:t>.</a:t>
            </a:r>
          </a:p>
        </p:txBody>
      </p:sp>
      <p:sp>
        <p:nvSpPr>
          <p:cNvPr id="9" name="Oval 8"/>
          <p:cNvSpPr/>
          <p:nvPr/>
        </p:nvSpPr>
        <p:spPr>
          <a:xfrm>
            <a:off x="4021139" y="4170364"/>
            <a:ext cx="1284287" cy="727075"/>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2133601"/>
            <a:ext cx="8067675"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5364"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solidFill>
                  <a:schemeClr val="tx1"/>
                </a:solidFill>
                <a:latin typeface="Twinkl SemiBold" charset="0"/>
              </a:rPr>
              <a:t>Whales give birth to live young </a:t>
            </a:r>
            <a:br>
              <a:rPr lang="en-GB" altLang="en-US" sz="3600" b="1">
                <a:solidFill>
                  <a:schemeClr val="tx1"/>
                </a:solidFill>
                <a:latin typeface="Twinkl SemiBold" charset="0"/>
              </a:rPr>
            </a:br>
            <a:r>
              <a:rPr lang="en-GB" altLang="en-US" sz="3600" b="1">
                <a:solidFill>
                  <a:schemeClr val="tx1"/>
                </a:solidFill>
                <a:latin typeface="Twinkl SemiBold" charset="0"/>
              </a:rPr>
              <a:t>as they are mammals</a:t>
            </a:r>
            <a:r>
              <a:rPr lang="en-GB" altLang="en-US" sz="2400">
                <a:solidFill>
                  <a:schemeClr val="tx1"/>
                </a:solidFill>
                <a:latin typeface="Twinkl SemiBold" charset="0"/>
              </a:rPr>
              <a:t>.</a:t>
            </a:r>
          </a:p>
        </p:txBody>
      </p:sp>
      <p:grpSp>
        <p:nvGrpSpPr>
          <p:cNvPr id="15366" name="Group 6"/>
          <p:cNvGrpSpPr>
            <a:grpSpLocks/>
          </p:cNvGrpSpPr>
          <p:nvPr/>
        </p:nvGrpSpPr>
        <p:grpSpPr bwMode="auto">
          <a:xfrm>
            <a:off x="8070851" y="561976"/>
            <a:ext cx="2060575" cy="1268413"/>
            <a:chOff x="10571410" y="237067"/>
            <a:chExt cx="4452399" cy="2741732"/>
          </a:xfrm>
        </p:grpSpPr>
        <p:pic>
          <p:nvPicPr>
            <p:cNvPr id="1537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3"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536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b="1">
                <a:solidFill>
                  <a:schemeClr val="tx1"/>
                </a:solidFill>
                <a:latin typeface="Twinkl SemiBold" charset="0"/>
              </a:rPr>
              <a:t>Whales give birth to live young </a:t>
            </a:r>
            <a:br>
              <a:rPr lang="en-GB" altLang="en-US" sz="3600" b="1">
                <a:solidFill>
                  <a:schemeClr val="tx1"/>
                </a:solidFill>
                <a:latin typeface="Twinkl SemiBold" charset="0"/>
              </a:rPr>
            </a:br>
            <a:r>
              <a:rPr lang="en-GB" altLang="en-US" sz="3600" b="1">
                <a:solidFill>
                  <a:srgbClr val="016CA0"/>
                </a:solidFill>
                <a:latin typeface="Twinkl SemiBold" charset="0"/>
              </a:rPr>
              <a:t>as they are mammals</a:t>
            </a:r>
            <a:r>
              <a:rPr lang="en-GB" altLang="en-US" sz="2400" b="1">
                <a:solidFill>
                  <a:schemeClr val="tx1"/>
                </a:solidFill>
                <a:latin typeface="Twinkl SemiBold" charset="0"/>
              </a:rPr>
              <a:t>.</a:t>
            </a:r>
          </a:p>
        </p:txBody>
      </p:sp>
      <p:sp>
        <p:nvSpPr>
          <p:cNvPr id="9" name="Oval 8"/>
          <p:cNvSpPr/>
          <p:nvPr/>
        </p:nvSpPr>
        <p:spPr>
          <a:xfrm>
            <a:off x="3702050" y="4281488"/>
            <a:ext cx="706438" cy="501650"/>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9818">
            <a:off x="6945314" y="4957764"/>
            <a:ext cx="29368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2133601"/>
            <a:ext cx="8064500"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6388"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solidFill>
                  <a:schemeClr val="tx1"/>
                </a:solidFill>
                <a:latin typeface="Twinkl SemiBold" charset="0"/>
              </a:rPr>
              <a:t>The hopeless rugby team lost the game because they hadn’t trained</a:t>
            </a:r>
            <a:r>
              <a:rPr lang="en-GB" altLang="en-US" sz="2400">
                <a:solidFill>
                  <a:schemeClr val="tx1"/>
                </a:solidFill>
                <a:latin typeface="Twinkl SemiBold" charset="0"/>
              </a:rPr>
              <a:t>.</a:t>
            </a:r>
          </a:p>
        </p:txBody>
      </p:sp>
      <p:grpSp>
        <p:nvGrpSpPr>
          <p:cNvPr id="16390" name="Group 6"/>
          <p:cNvGrpSpPr>
            <a:grpSpLocks/>
          </p:cNvGrpSpPr>
          <p:nvPr/>
        </p:nvGrpSpPr>
        <p:grpSpPr bwMode="auto">
          <a:xfrm>
            <a:off x="8070851" y="561976"/>
            <a:ext cx="2060575" cy="1268413"/>
            <a:chOff x="10571410" y="237067"/>
            <a:chExt cx="4452399" cy="2741732"/>
          </a:xfrm>
        </p:grpSpPr>
        <p:pic>
          <p:nvPicPr>
            <p:cNvPr id="1639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7" name="TextBox 25"/>
            <p:cNvSpPr txBox="1">
              <a:spLocks noChangeArrowheads="1"/>
            </p:cNvSpPr>
            <p:nvPr/>
          </p:nvSpPr>
          <p:spPr bwMode="auto">
            <a:xfrm>
              <a:off x="10777937" y="272426"/>
              <a:ext cx="2314228" cy="19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639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spcBef>
                <a:spcPct val="0"/>
              </a:spcBef>
              <a:buFontTx/>
              <a:buNone/>
            </a:pPr>
            <a:r>
              <a:rPr lang="en-GB" altLang="en-US" sz="3600">
                <a:latin typeface="Twinkl SemiBold" charset="0"/>
              </a:rPr>
              <a:t>The hopeless rugby team lost the game </a:t>
            </a:r>
            <a:r>
              <a:rPr lang="en-GB" altLang="en-US" sz="3600">
                <a:solidFill>
                  <a:srgbClr val="016CA0"/>
                </a:solidFill>
                <a:latin typeface="Twinkl SemiBold" charset="0"/>
              </a:rPr>
              <a:t>because they hadn’t trained</a:t>
            </a:r>
            <a:r>
              <a:rPr lang="en-GB" altLang="en-US" sz="2400">
                <a:solidFill>
                  <a:schemeClr val="tx1"/>
                </a:solidFill>
                <a:latin typeface="Twinkl SemiBold" charset="0"/>
              </a:rPr>
              <a:t>.</a:t>
            </a:r>
          </a:p>
        </p:txBody>
      </p:sp>
      <p:sp>
        <p:nvSpPr>
          <p:cNvPr id="9" name="Oval 8"/>
          <p:cNvSpPr/>
          <p:nvPr/>
        </p:nvSpPr>
        <p:spPr>
          <a:xfrm>
            <a:off x="3657601" y="4184650"/>
            <a:ext cx="1831975" cy="642938"/>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5230813"/>
            <a:ext cx="52085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Words>
  <Application>Microsoft Macintosh PowerPoint</Application>
  <PresentationFormat>Widescreen</PresentationFormat>
  <Paragraphs>171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Light</vt:lpstr>
      <vt:lpstr>Sassoon Infant Rg</vt:lpstr>
      <vt:lpstr>Twinkl</vt:lpstr>
      <vt:lpstr>Twinkl SemiBold</vt:lpstr>
      <vt:lpstr>Arial</vt:lpstr>
      <vt:lpstr>Office Theme</vt:lpstr>
      <vt:lpstr>PowerPoint Presentation</vt:lpstr>
      <vt:lpstr>PowerPoint Presentation</vt:lpstr>
      <vt:lpstr>Getting Started</vt:lpstr>
      <vt:lpstr>…spotting one of the rarest monsters on the planet, a wabub, and shouting...</vt:lpstr>
      <vt:lpstr>…is an acronym to help you remember the first letters of some of the most important subordinating conjunctions.</vt:lpstr>
      <vt:lpstr>So, how do we use subordinating conjunctions?</vt:lpstr>
      <vt:lpstr>Can you spot the subordinate clause and the subordinating conjunction in this sentence?</vt:lpstr>
      <vt:lpstr>Can you spot the subordinate clause and the subordinating conjunction in this sentence?</vt:lpstr>
      <vt:lpstr>Can you spot the subordinate clause and the subordinating conjunction in this sentence?</vt:lpstr>
      <vt:lpstr>In the sentences we have looked at so far, the subordinate clause has always come after the main clause but watch...</vt:lpstr>
      <vt:lpstr>Subordinating conjunctions can also be used as the first word in a sentence. When the subordinate clause comes before the main clause, make sure you remember to use a comma to mark where the subordinate clause ends.</vt:lpstr>
      <vt:lpstr>PowerPoint Presentation</vt:lpstr>
      <vt:lpstr>Can you spot the subordinating conjunctions in this piece of text? Where have they been used in these sentences?</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Can you use different subordinating conjunctions accurately in sentences about certain topics? Spin the two spinners to give you a topic and a subordinating conjunction. Write your sentences on a whiteboard. Try to vary the position of your subordinating conjunctions.</vt:lpstr>
      <vt:lpstr>Can you spot the subordinating conjunctions  in these sentences?</vt:lpstr>
      <vt:lpstr>Complete the sentences below by writing the subordinating conjunctions from the box in the correct places to form complex sentences. Use each conjunction only once.</vt:lpstr>
      <vt:lpstr>Can you remember all of the subordinating conjunctions  using the ‘I SAW A WABUB’ acronym?</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2021-01-28T10:15:07Z</dcterms:created>
  <dcterms:modified xsi:type="dcterms:W3CDTF">2021-01-28T10:15:57Z</dcterms:modified>
</cp:coreProperties>
</file>