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69" r:id="rId3"/>
    <p:sldId id="263" r:id="rId4"/>
    <p:sldId id="264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0" r:id="rId15"/>
  </p:sldIdLst>
  <p:sldSz cx="9144000" cy="6858000" type="screen4x3"/>
  <p:notesSz cx="6858000" cy="9144000"/>
  <p:embeddedFontLst>
    <p:embeddedFont>
      <p:font typeface="Tuffy" panose="020B0603060100000000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Sassoon Infant Rg" panose="02000503030000020003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183"/>
    <a:srgbClr val="0082C9"/>
    <a:srgbClr val="3399FF"/>
    <a:srgbClr val="14B4E4"/>
    <a:srgbClr val="F68A53"/>
    <a:srgbClr val="FAB78F"/>
    <a:srgbClr val="FF7E00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44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DC9F4-3A66-45C5-91FE-DAB8F81651FC}" type="datetimeFigureOut">
              <a:rPr lang="en-GB"/>
              <a:pPr>
                <a:defRPr/>
              </a:pPr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C2711C-7B57-42A0-859A-6537A0764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3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4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1" r:id="rId3"/>
    <p:sldLayoutId id="2147483682" r:id="rId4"/>
    <p:sldLayoutId id="2147483685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openxmlformats.org/officeDocument/2006/relationships/image" Target="../media/image13.png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2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image" Target="../media/image34.png"/><Relationship Id="rId5" Type="http://schemas.microsoft.com/office/2007/relationships/media" Target="../media/media22.WAV"/><Relationship Id="rId10" Type="http://schemas.openxmlformats.org/officeDocument/2006/relationships/image" Target="../media/image19.png"/><Relationship Id="rId4" Type="http://schemas.openxmlformats.org/officeDocument/2006/relationships/audio" Target="../media/media21.WAV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5.WAV"/><Relationship Id="rId7" Type="http://schemas.openxmlformats.org/officeDocument/2006/relationships/image" Target="../media/image36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25.WAV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8.png"/><Relationship Id="rId5" Type="http://schemas.microsoft.com/office/2007/relationships/media" Target="../media/media3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17.png"/><Relationship Id="rId5" Type="http://schemas.microsoft.com/office/2007/relationships/media" Target="../media/media7.WAV"/><Relationship Id="rId10" Type="http://schemas.openxmlformats.org/officeDocument/2006/relationships/image" Target="../media/image16.png"/><Relationship Id="rId4" Type="http://schemas.openxmlformats.org/officeDocument/2006/relationships/audio" Target="../media/media6.WAV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openxmlformats.org/officeDocument/2006/relationships/image" Target="../media/image31.png"/><Relationship Id="rId5" Type="http://schemas.microsoft.com/office/2007/relationships/media" Target="../media/media11.WAV"/><Relationship Id="rId10" Type="http://schemas.openxmlformats.org/officeDocument/2006/relationships/image" Target="../media/image30.png"/><Relationship Id="rId4" Type="http://schemas.openxmlformats.org/officeDocument/2006/relationships/audio" Target="../media/media10.WAV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image" Target="../media/image13.png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image" Target="../media/image1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openxmlformats.org/officeDocument/2006/relationships/image" Target="../media/image32.png"/><Relationship Id="rId5" Type="http://schemas.microsoft.com/office/2007/relationships/media" Target="../media/media14.WAV"/><Relationship Id="rId10" Type="http://schemas.openxmlformats.org/officeDocument/2006/relationships/image" Target="../media/image19.png"/><Relationship Id="rId4" Type="http://schemas.openxmlformats.org/officeDocument/2006/relationships/audio" Target="../media/media13.WAV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13" Type="http://schemas.openxmlformats.org/officeDocument/2006/relationships/image" Target="../media/image13.png"/><Relationship Id="rId3" Type="http://schemas.microsoft.com/office/2007/relationships/media" Target="../media/media17.WAV"/><Relationship Id="rId7" Type="http://schemas.microsoft.com/office/2007/relationships/media" Target="../media/media19.WAV"/><Relationship Id="rId12" Type="http://schemas.openxmlformats.org/officeDocument/2006/relationships/image" Target="../media/image1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audio" Target="../media/media18.WAV"/><Relationship Id="rId11" Type="http://schemas.openxmlformats.org/officeDocument/2006/relationships/image" Target="../media/image33.png"/><Relationship Id="rId5" Type="http://schemas.microsoft.com/office/2007/relationships/media" Target="../media/media18.WAV"/><Relationship Id="rId10" Type="http://schemas.openxmlformats.org/officeDocument/2006/relationships/image" Target="../media/image19.png"/><Relationship Id="rId4" Type="http://schemas.openxmlformats.org/officeDocument/2006/relationships/audio" Target="../media/media17.WAV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French</a:t>
            </a:r>
            <a:r>
              <a:rPr lang="en-GB" alt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Year 5 | That’s Tasty | I’m Thirsty | Lesson 1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That’s Tasty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0075" cy="80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Containers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731838" y="4389438"/>
            <a:ext cx="115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14B4E4"/>
                </a:solidFill>
              </a:rPr>
              <a:t>un verre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de</a:t>
            </a:r>
          </a:p>
        </p:txBody>
      </p:sp>
      <p:grpSp>
        <p:nvGrpSpPr>
          <p:cNvPr id="15365" name="Group 29"/>
          <p:cNvGrpSpPr>
            <a:grpSpLocks/>
          </p:cNvGrpSpPr>
          <p:nvPr/>
        </p:nvGrpSpPr>
        <p:grpSpPr bwMode="auto">
          <a:xfrm>
            <a:off x="2286000" y="1981200"/>
            <a:ext cx="1854200" cy="677863"/>
            <a:chOff x="2836333" y="1981200"/>
            <a:chExt cx="1854200" cy="677333"/>
          </a:xfrm>
        </p:grpSpPr>
        <p:sp>
          <p:nvSpPr>
            <p:cNvPr id="15396" name="Rectangle 14"/>
            <p:cNvSpPr>
              <a:spLocks noChangeArrowheads="1"/>
            </p:cNvSpPr>
            <p:nvPr/>
          </p:nvSpPr>
          <p:spPr bwMode="auto">
            <a:xfrm>
              <a:off x="2934686" y="2096516"/>
              <a:ext cx="7056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coca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6333" y="1981200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2286000" y="3025775"/>
            <a:ext cx="1854200" cy="677863"/>
            <a:chOff x="2836333" y="3026191"/>
            <a:chExt cx="1854200" cy="677333"/>
          </a:xfrm>
        </p:grpSpPr>
        <p:sp>
          <p:nvSpPr>
            <p:cNvPr id="15394" name="Rectangle 15"/>
            <p:cNvSpPr>
              <a:spLocks noChangeArrowheads="1"/>
            </p:cNvSpPr>
            <p:nvPr/>
          </p:nvSpPr>
          <p:spPr bwMode="auto">
            <a:xfrm>
              <a:off x="2934686" y="3145341"/>
              <a:ext cx="1263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limonade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6333" y="3026191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92638" y="1981200"/>
            <a:ext cx="3959225" cy="677863"/>
            <a:chOff x="4592723" y="1981200"/>
            <a:chExt cx="3958610" cy="677333"/>
          </a:xfrm>
        </p:grpSpPr>
        <p:sp>
          <p:nvSpPr>
            <p:cNvPr id="15392" name="Rectangle 9"/>
            <p:cNvSpPr>
              <a:spLocks noChangeArrowheads="1"/>
            </p:cNvSpPr>
            <p:nvPr/>
          </p:nvSpPr>
          <p:spPr bwMode="auto">
            <a:xfrm>
              <a:off x="5046166" y="2096516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14B4E4"/>
                  </a:solidFill>
                </a:rPr>
                <a:t>un </a:t>
              </a:r>
              <a:r>
                <a:rPr lang="en-GB" altLang="en-US" sz="2000" b="1" dirty="0" err="1">
                  <a:solidFill>
                    <a:srgbClr val="14B4E4"/>
                  </a:solidFill>
                </a:rPr>
                <a:t>verre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 </a:t>
              </a:r>
              <a:r>
                <a:rPr lang="en-GB" altLang="en-US" sz="2000" b="1" dirty="0">
                  <a:solidFill>
                    <a:schemeClr val="tx1"/>
                  </a:solidFill>
                </a:rPr>
                <a:t>de 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coca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92723" y="1981200"/>
              <a:ext cx="395861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92638" y="3032125"/>
            <a:ext cx="3959225" cy="676275"/>
            <a:chOff x="4592723" y="3031498"/>
            <a:chExt cx="3958610" cy="677333"/>
          </a:xfrm>
        </p:grpSpPr>
        <p:sp>
          <p:nvSpPr>
            <p:cNvPr id="15390" name="Rectangle 10"/>
            <p:cNvSpPr>
              <a:spLocks noChangeArrowheads="1"/>
            </p:cNvSpPr>
            <p:nvPr/>
          </p:nvSpPr>
          <p:spPr bwMode="auto">
            <a:xfrm>
              <a:off x="5046166" y="3158462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14B4E4"/>
                  </a:solidFill>
                </a:rPr>
                <a:t>un </a:t>
              </a:r>
              <a:r>
                <a:rPr lang="en-GB" altLang="en-US" sz="2000" b="1" dirty="0" err="1">
                  <a:solidFill>
                    <a:srgbClr val="14B4E4"/>
                  </a:solidFill>
                </a:rPr>
                <a:t>verre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 </a:t>
              </a:r>
              <a:r>
                <a:rPr lang="en-GB" altLang="en-US" sz="2000" b="1" dirty="0">
                  <a:solidFill>
                    <a:schemeClr val="tx1"/>
                  </a:solidFill>
                </a:rPr>
                <a:t>de </a:t>
              </a:r>
              <a:r>
                <a:rPr lang="en-GB" altLang="en-US" sz="2000" b="1" dirty="0" err="1">
                  <a:solidFill>
                    <a:srgbClr val="DB5183"/>
                  </a:solidFill>
                </a:rPr>
                <a:t>limonade</a:t>
              </a:r>
              <a:endParaRPr lang="en-GB" altLang="en-US" sz="2000" b="1" dirty="0">
                <a:solidFill>
                  <a:srgbClr val="DB5183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92723" y="3031498"/>
              <a:ext cx="395861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5369" name="Group 31"/>
          <p:cNvGrpSpPr>
            <a:grpSpLocks/>
          </p:cNvGrpSpPr>
          <p:nvPr/>
        </p:nvGrpSpPr>
        <p:grpSpPr bwMode="auto">
          <a:xfrm>
            <a:off x="2286000" y="4081463"/>
            <a:ext cx="1854200" cy="677862"/>
            <a:chOff x="2836333" y="4081796"/>
            <a:chExt cx="1854200" cy="677333"/>
          </a:xfrm>
        </p:grpSpPr>
        <p:sp>
          <p:nvSpPr>
            <p:cNvPr id="15388" name="Rectangle 16"/>
            <p:cNvSpPr>
              <a:spLocks noChangeArrowheads="1"/>
            </p:cNvSpPr>
            <p:nvPr/>
          </p:nvSpPr>
          <p:spPr bwMode="auto">
            <a:xfrm>
              <a:off x="2934685" y="4220408"/>
              <a:ext cx="1609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jus d’orange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36333" y="4081796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5370" name="Group 32"/>
          <p:cNvGrpSpPr>
            <a:grpSpLocks/>
          </p:cNvGrpSpPr>
          <p:nvPr/>
        </p:nvGrpSpPr>
        <p:grpSpPr bwMode="auto">
          <a:xfrm>
            <a:off x="2286000" y="5143500"/>
            <a:ext cx="1854200" cy="677863"/>
            <a:chOff x="2836333" y="5143741"/>
            <a:chExt cx="1854200" cy="677333"/>
          </a:xfrm>
        </p:grpSpPr>
        <p:sp>
          <p:nvSpPr>
            <p:cNvPr id="15386" name="Rectangle 17"/>
            <p:cNvSpPr>
              <a:spLocks noChangeArrowheads="1"/>
            </p:cNvSpPr>
            <p:nvPr/>
          </p:nvSpPr>
          <p:spPr bwMode="auto">
            <a:xfrm>
              <a:off x="2934685" y="5282353"/>
              <a:ext cx="5998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eau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36333" y="5143741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92638" y="4081463"/>
            <a:ext cx="4043362" cy="677862"/>
            <a:chOff x="4592723" y="4081796"/>
            <a:chExt cx="4043277" cy="677333"/>
          </a:xfrm>
        </p:grpSpPr>
        <p:sp>
          <p:nvSpPr>
            <p:cNvPr id="15384" name="Rectangle 11"/>
            <p:cNvSpPr>
              <a:spLocks noChangeArrowheads="1"/>
            </p:cNvSpPr>
            <p:nvPr/>
          </p:nvSpPr>
          <p:spPr bwMode="auto">
            <a:xfrm>
              <a:off x="5046166" y="4220408"/>
              <a:ext cx="35898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14B4E4"/>
                  </a:solidFill>
                </a:rPr>
                <a:t>un </a:t>
              </a:r>
              <a:r>
                <a:rPr lang="en-GB" altLang="en-US" sz="2000" b="1" dirty="0" err="1">
                  <a:solidFill>
                    <a:srgbClr val="14B4E4"/>
                  </a:solidFill>
                </a:rPr>
                <a:t>verre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 </a:t>
              </a:r>
              <a:r>
                <a:rPr lang="en-GB" altLang="en-US" sz="2000" b="1" dirty="0">
                  <a:solidFill>
                    <a:schemeClr val="tx1"/>
                  </a:solidFill>
                </a:rPr>
                <a:t>de 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jus </a:t>
              </a:r>
              <a:r>
                <a:rPr lang="en-GB" altLang="en-US" sz="2000" b="1" dirty="0" err="1">
                  <a:solidFill>
                    <a:srgbClr val="14B4E4"/>
                  </a:solidFill>
                </a:rPr>
                <a:t>d’orange</a:t>
              </a:r>
              <a:endParaRPr lang="en-GB" altLang="en-US" sz="2000" b="1" dirty="0">
                <a:solidFill>
                  <a:srgbClr val="14B4E4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92723" y="4081796"/>
              <a:ext cx="3959142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592638" y="5143500"/>
            <a:ext cx="3959225" cy="677863"/>
            <a:chOff x="4592723" y="5143741"/>
            <a:chExt cx="3958610" cy="677333"/>
          </a:xfrm>
        </p:grpSpPr>
        <p:sp>
          <p:nvSpPr>
            <p:cNvPr id="15382" name="Rectangle 12"/>
            <p:cNvSpPr>
              <a:spLocks noChangeArrowheads="1"/>
            </p:cNvSpPr>
            <p:nvPr/>
          </p:nvSpPr>
          <p:spPr bwMode="auto">
            <a:xfrm>
              <a:off x="5046166" y="5282353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14B4E4"/>
                  </a:solidFill>
                </a:rPr>
                <a:t>un </a:t>
              </a:r>
              <a:r>
                <a:rPr lang="en-GB" altLang="en-US" sz="2000" b="1" dirty="0" err="1">
                  <a:solidFill>
                    <a:srgbClr val="14B4E4"/>
                  </a:solidFill>
                </a:rPr>
                <a:t>verre</a:t>
              </a:r>
              <a:r>
                <a:rPr lang="en-GB" altLang="en-US" sz="2000" b="1" dirty="0">
                  <a:solidFill>
                    <a:srgbClr val="14B4E4"/>
                  </a:solidFill>
                </a:rPr>
                <a:t> </a:t>
              </a:r>
              <a:r>
                <a:rPr lang="en-GB" altLang="en-US" sz="2000" b="1" dirty="0" err="1">
                  <a:solidFill>
                    <a:schemeClr val="tx1"/>
                  </a:solidFill>
                </a:rPr>
                <a:t>d’</a:t>
              </a:r>
              <a:r>
                <a:rPr lang="en-GB" altLang="en-US" sz="2000" b="1" dirty="0" err="1">
                  <a:solidFill>
                    <a:srgbClr val="DB5183"/>
                  </a:solidFill>
                </a:rPr>
                <a:t>eau</a:t>
              </a:r>
              <a:endParaRPr lang="en-GB" altLang="en-US" sz="2000" b="1" dirty="0">
                <a:solidFill>
                  <a:srgbClr val="DB5183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92723" y="5143741"/>
              <a:ext cx="395861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5373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27238"/>
            <a:ext cx="10477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190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2416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2926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353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547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3916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2659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4872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9463" y="1828800"/>
            <a:ext cx="2311400" cy="685800"/>
          </a:xfrm>
          <a:prstGeom prst="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413" y="617538"/>
            <a:ext cx="7510462" cy="8016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désirez</a:t>
            </a:r>
            <a:r>
              <a:rPr lang="en-GB" dirty="0"/>
              <a:t> </a:t>
            </a:r>
            <a:r>
              <a:rPr lang="en-GB" dirty="0" err="1"/>
              <a:t>boire</a:t>
            </a:r>
            <a:r>
              <a:rPr lang="en-GB" dirty="0"/>
              <a:t> ?</a:t>
            </a:r>
            <a:r>
              <a:rPr lang="en-GB" i="1" dirty="0"/>
              <a:t/>
            </a:r>
            <a:br>
              <a:rPr lang="en-GB" i="1" dirty="0"/>
            </a:br>
            <a:r>
              <a:rPr lang="en-GB" sz="3600" dirty="0"/>
              <a:t>What Would You Like to Drink?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44875" y="1941513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Je voudrais…</a:t>
            </a:r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4213"/>
            <a:ext cx="8461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526088"/>
            <a:ext cx="5349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4914900"/>
            <a:ext cx="1262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125538" y="2801938"/>
            <a:ext cx="6723062" cy="676275"/>
            <a:chOff x="1125846" y="2801484"/>
            <a:chExt cx="6722017" cy="677333"/>
          </a:xfrm>
        </p:grpSpPr>
        <p:sp>
          <p:nvSpPr>
            <p:cNvPr id="16406" name="TextBox 6"/>
            <p:cNvSpPr txBox="1">
              <a:spLocks noChangeArrowheads="1"/>
            </p:cNvSpPr>
            <p:nvPr/>
          </p:nvSpPr>
          <p:spPr bwMode="auto">
            <a:xfrm>
              <a:off x="1303868" y="2923196"/>
              <a:ext cx="2099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 err="1">
                  <a:solidFill>
                    <a:srgbClr val="DB5183"/>
                  </a:solidFill>
                </a:rPr>
                <a:t>une</a:t>
              </a:r>
              <a:r>
                <a:rPr lang="en-GB" altLang="en-US" sz="2000" dirty="0">
                  <a:solidFill>
                    <a:srgbClr val="DB5183"/>
                  </a:solidFill>
                </a:rPr>
                <a:t> </a:t>
              </a:r>
              <a:r>
                <a:rPr lang="en-GB" altLang="en-US" sz="2000" dirty="0" err="1">
                  <a:solidFill>
                    <a:srgbClr val="DB5183"/>
                  </a:solidFill>
                </a:rPr>
                <a:t>bouteille</a:t>
              </a:r>
              <a:r>
                <a:rPr lang="en-GB" altLang="en-US" sz="2000" dirty="0">
                  <a:solidFill>
                    <a:srgbClr val="DB5183"/>
                  </a:solidFill>
                </a:rPr>
                <a:t> </a:t>
              </a:r>
            </a:p>
          </p:txBody>
        </p:sp>
        <p:sp>
          <p:nvSpPr>
            <p:cNvPr id="16407" name="TextBox 11"/>
            <p:cNvSpPr txBox="1">
              <a:spLocks noChangeArrowheads="1"/>
            </p:cNvSpPr>
            <p:nvPr/>
          </p:nvSpPr>
          <p:spPr bwMode="auto">
            <a:xfrm>
              <a:off x="3487522" y="2918903"/>
              <a:ext cx="2099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DB5183"/>
                  </a:solidFill>
                </a:rPr>
                <a:t>une tasse </a:t>
              </a:r>
            </a:p>
          </p:txBody>
        </p:sp>
        <p:sp>
          <p:nvSpPr>
            <p:cNvPr id="16408" name="TextBox 12"/>
            <p:cNvSpPr txBox="1">
              <a:spLocks noChangeArrowheads="1"/>
            </p:cNvSpPr>
            <p:nvPr/>
          </p:nvSpPr>
          <p:spPr bwMode="auto">
            <a:xfrm>
              <a:off x="5522819" y="2918903"/>
              <a:ext cx="2099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3399FF"/>
                  </a:solidFill>
                </a:rPr>
                <a:t>un verre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5846" y="2801484"/>
              <a:ext cx="6722017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38263" y="3816350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3399FF"/>
                </a:solidFill>
              </a:rPr>
              <a:t>thé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28888" y="3816350"/>
            <a:ext cx="63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3399FF"/>
                </a:solidFill>
              </a:rPr>
              <a:t>café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86175" y="3816350"/>
            <a:ext cx="147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3399FF"/>
                </a:solidFill>
              </a:rPr>
              <a:t>café au lait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36571" y="3816350"/>
            <a:ext cx="1907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3399FF"/>
                </a:solidFill>
              </a:rPr>
              <a:t>chocolat</a:t>
            </a:r>
            <a:r>
              <a:rPr lang="en-GB" altLang="en-US" sz="2000" dirty="0">
                <a:solidFill>
                  <a:srgbClr val="3399FF"/>
                </a:solidFill>
              </a:rPr>
              <a:t> </a:t>
            </a:r>
            <a:r>
              <a:rPr lang="en-GB" altLang="en-US" sz="2000" dirty="0" err="1">
                <a:solidFill>
                  <a:srgbClr val="3399FF"/>
                </a:solidFill>
              </a:rPr>
              <a:t>chaud</a:t>
            </a:r>
            <a:endParaRPr lang="en-GB" altLang="en-US" sz="2000" dirty="0">
              <a:solidFill>
                <a:srgbClr val="3399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84450" y="4722813"/>
            <a:ext cx="68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3399FF"/>
                </a:solidFill>
              </a:rPr>
              <a:t>coca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776663" y="4714875"/>
            <a:ext cx="123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limonade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54413" y="5424488"/>
            <a:ext cx="156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3399FF"/>
                </a:solidFill>
              </a:rPr>
              <a:t>jus d’orange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61000" y="4714875"/>
            <a:ext cx="58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eau</a:t>
            </a:r>
          </a:p>
        </p:txBody>
      </p:sp>
      <p:pic>
        <p:nvPicPr>
          <p:cNvPr id="16401" name="Pair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 would like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0431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162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866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0075" cy="80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Role Play</a:t>
            </a: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1447800"/>
            <a:ext cx="8220075" cy="80168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latin typeface="Twinkl SemiBold" pitchFamily="2" charset="0"/>
              </a:rPr>
              <a:t>Allez</a:t>
            </a:r>
            <a:r>
              <a:rPr lang="en-GB" altLang="en-US" sz="2800" b="1" dirty="0">
                <a:latin typeface="Twinkl SemiBold" pitchFamily="2" charset="0"/>
              </a:rPr>
              <a:t>-y !</a:t>
            </a:r>
          </a:p>
        </p:txBody>
      </p:sp>
      <p:pic>
        <p:nvPicPr>
          <p:cNvPr id="17412" name="Group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9338" y="2395538"/>
            <a:ext cx="7172325" cy="3743325"/>
          </a:xfrm>
          <a:prstGeom prst="rect">
            <a:avLst/>
          </a:prstGeom>
          <a:solidFill>
            <a:srgbClr val="0082C9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211263" y="2557463"/>
          <a:ext cx="2444750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Acrobat Document" r:id="rId4" imgW="5667214" imgH="8019731" progId="AcroExch.Document.DC">
                  <p:embed/>
                </p:oleObj>
              </mc:Choice>
              <mc:Fallback>
                <p:oleObj name="Acrobat Document" r:id="rId4" imgW="5667214" imgH="8019731" progId="AcroExch.Document.D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557463"/>
                        <a:ext cx="2444750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557463"/>
            <a:ext cx="244475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0"/>
          <a:stretch>
            <a:fillRect/>
          </a:stretch>
        </p:blipFill>
        <p:spPr bwMode="auto">
          <a:xfrm>
            <a:off x="3841750" y="2565400"/>
            <a:ext cx="42513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843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ask and answer questions about drink choices.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take part in a role play about drink choices.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ask the question </a:t>
            </a:r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vous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désirez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boire</a:t>
            </a:r>
            <a:r>
              <a:rPr lang="en-GB" dirty="0">
                <a:latin typeface="Twinkl" pitchFamily="2" charset="0"/>
              </a:rPr>
              <a:t> ? and answer starting with Je </a:t>
            </a:r>
            <a:r>
              <a:rPr lang="en-GB" dirty="0" err="1">
                <a:latin typeface="Twinkl" pitchFamily="2" charset="0"/>
              </a:rPr>
              <a:t>voudrais</a:t>
            </a:r>
            <a:r>
              <a:rPr lang="en-GB" dirty="0">
                <a:latin typeface="Twinkl" pitchFamily="2" charset="0"/>
              </a:rPr>
              <a:t>….</a:t>
            </a: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819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ask and answer questions about drink choices.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take part in a role play about drink choices.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ask the question </a:t>
            </a:r>
            <a:r>
              <a:rPr lang="en-GB" dirty="0" err="1">
                <a:latin typeface="Twinkl" pitchFamily="2" charset="0"/>
              </a:rPr>
              <a:t>Qu’est-ce</a:t>
            </a:r>
            <a:r>
              <a:rPr lang="en-GB" dirty="0">
                <a:latin typeface="Twinkl" pitchFamily="2" charset="0"/>
              </a:rPr>
              <a:t> que </a:t>
            </a:r>
            <a:r>
              <a:rPr lang="en-GB" dirty="0" err="1">
                <a:latin typeface="Twinkl" pitchFamily="2" charset="0"/>
              </a:rPr>
              <a:t>vous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désirez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boire</a:t>
            </a:r>
            <a:r>
              <a:rPr lang="en-GB" dirty="0">
                <a:latin typeface="Twinkl" pitchFamily="2" charset="0"/>
              </a:rPr>
              <a:t> ? and answer starting with Je </a:t>
            </a:r>
            <a:r>
              <a:rPr lang="en-GB" dirty="0" err="1">
                <a:latin typeface="Twinkl" pitchFamily="2" charset="0"/>
              </a:rPr>
              <a:t>voudrais</a:t>
            </a:r>
            <a:r>
              <a:rPr lang="en-GB" dirty="0">
                <a:latin typeface="Twinkl" pitchFamily="2" charset="0"/>
              </a:rPr>
              <a:t>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5838" y="554038"/>
            <a:ext cx="6421437" cy="952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DB5183"/>
                </a:solidFill>
              </a:rPr>
              <a:t>Les </a:t>
            </a:r>
            <a:r>
              <a:rPr lang="en-GB" dirty="0" err="1">
                <a:solidFill>
                  <a:srgbClr val="DB5183"/>
                </a:solidFill>
              </a:rPr>
              <a:t>boissons</a:t>
            </a:r>
            <a:r>
              <a:rPr lang="en-GB" dirty="0">
                <a:solidFill>
                  <a:srgbClr val="DB5183"/>
                </a:solidFill>
              </a:rPr>
              <a:t> </a:t>
            </a:r>
            <a:r>
              <a:rPr lang="en-GB" dirty="0" err="1">
                <a:solidFill>
                  <a:srgbClr val="DB5183"/>
                </a:solidFill>
              </a:rPr>
              <a:t>chaudes</a:t>
            </a:r>
            <a:r>
              <a:rPr lang="en-GB" i="1" dirty="0">
                <a:solidFill>
                  <a:srgbClr val="FF0000"/>
                </a:solidFill>
              </a:rPr>
              <a:t/>
            </a:r>
            <a:br>
              <a:rPr lang="en-GB" i="1" dirty="0">
                <a:solidFill>
                  <a:srgbClr val="FF0000"/>
                </a:solidFill>
              </a:rPr>
            </a:br>
            <a:r>
              <a:rPr lang="en-GB" sz="3600" dirty="0"/>
              <a:t>Hot Drinks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773238"/>
            <a:ext cx="12636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852613"/>
            <a:ext cx="14366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711700" y="3817938"/>
            <a:ext cx="1706563" cy="1892300"/>
            <a:chOff x="5791201" y="4080933"/>
            <a:chExt cx="1707649" cy="1893004"/>
          </a:xfrm>
        </p:grpSpPr>
        <p:pic>
          <p:nvPicPr>
            <p:cNvPr id="923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1" y="4080933"/>
              <a:ext cx="935328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291" y="5147733"/>
              <a:ext cx="1037559" cy="82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491038"/>
            <a:ext cx="145732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32113" y="3638550"/>
            <a:ext cx="1541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</a:t>
            </a:r>
            <a:r>
              <a:rPr lang="en-GB" altLang="en-US" sz="2200" dirty="0" err="1">
                <a:solidFill>
                  <a:srgbClr val="14B4E4"/>
                </a:solidFill>
              </a:rPr>
              <a:t>thé</a:t>
            </a:r>
            <a:endParaRPr lang="en-GB" altLang="en-US" sz="2200" dirty="0">
              <a:solidFill>
                <a:srgbClr val="14B4E4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88088" y="3375025"/>
            <a:ext cx="1807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</a:t>
            </a:r>
            <a:r>
              <a:rPr lang="en-GB" altLang="en-US" sz="2200" dirty="0" err="1">
                <a:solidFill>
                  <a:srgbClr val="14B4E4"/>
                </a:solidFill>
              </a:rPr>
              <a:t>chocolat</a:t>
            </a:r>
            <a:r>
              <a:rPr lang="en-GB" altLang="en-US" sz="2200" dirty="0">
                <a:solidFill>
                  <a:srgbClr val="14B4E4"/>
                </a:solidFill>
              </a:rPr>
              <a:t> </a:t>
            </a:r>
            <a:r>
              <a:rPr lang="en-GB" altLang="en-US" sz="2200" dirty="0" err="1">
                <a:solidFill>
                  <a:srgbClr val="14B4E4"/>
                </a:solidFill>
              </a:rPr>
              <a:t>chaud</a:t>
            </a:r>
            <a:endParaRPr lang="en-GB" altLang="en-US" sz="2200" dirty="0">
              <a:solidFill>
                <a:srgbClr val="14B4E4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95388" y="5694363"/>
            <a:ext cx="1541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café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64063" y="5710238"/>
            <a:ext cx="24491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café au lait</a:t>
            </a:r>
          </a:p>
        </p:txBody>
      </p:sp>
      <p:pic>
        <p:nvPicPr>
          <p:cNvPr id="20" name="tea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738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hot chocolate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6576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ffee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7912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ffee w/ milk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8134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24"/>
          <p:cNvGrpSpPr>
            <a:grpSpLocks/>
          </p:cNvGrpSpPr>
          <p:nvPr/>
        </p:nvGrpSpPr>
        <p:grpSpPr bwMode="auto">
          <a:xfrm>
            <a:off x="1157288" y="728663"/>
            <a:ext cx="1519237" cy="654050"/>
            <a:chOff x="1157287" y="728663"/>
            <a:chExt cx="1519302" cy="654050"/>
          </a:xfrm>
        </p:grpSpPr>
        <p:sp>
          <p:nvSpPr>
            <p:cNvPr id="26" name="Rectangle 25"/>
            <p:cNvSpPr/>
            <p:nvPr/>
          </p:nvSpPr>
          <p:spPr>
            <a:xfrm>
              <a:off x="1157287" y="728663"/>
              <a:ext cx="1519302" cy="654050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9238" name="TextBox 10"/>
            <p:cNvSpPr txBox="1">
              <a:spLocks noChangeArrowheads="1"/>
            </p:cNvSpPr>
            <p:nvPr/>
          </p:nvSpPr>
          <p:spPr bwMode="auto">
            <a:xfrm>
              <a:off x="1390070" y="779818"/>
              <a:ext cx="12865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Click play buttons throughout to hear phrases and words.</a:t>
              </a:r>
            </a:p>
          </p:txBody>
        </p:sp>
      </p:grpSp>
      <p:pic>
        <p:nvPicPr>
          <p:cNvPr id="9232" name="Play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423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896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671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2520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4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0075" cy="952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DB5183"/>
                </a:solidFill>
              </a:rPr>
              <a:t>Les </a:t>
            </a:r>
            <a:r>
              <a:rPr lang="en-GB" dirty="0" err="1">
                <a:solidFill>
                  <a:srgbClr val="DB5183"/>
                </a:solidFill>
              </a:rPr>
              <a:t>boissons</a:t>
            </a:r>
            <a:r>
              <a:rPr lang="en-GB" dirty="0">
                <a:solidFill>
                  <a:srgbClr val="DB5183"/>
                </a:solidFill>
              </a:rPr>
              <a:t> </a:t>
            </a:r>
            <a:r>
              <a:rPr lang="en-GB" b="0" dirty="0" err="1">
                <a:solidFill>
                  <a:srgbClr val="DB5183"/>
                </a:solidFill>
              </a:rPr>
              <a:t>froides</a:t>
            </a:r>
            <a:r>
              <a:rPr lang="en-GB" i="1" dirty="0">
                <a:solidFill>
                  <a:srgbClr val="FF0000"/>
                </a:solidFill>
              </a:rPr>
              <a:t/>
            </a:r>
            <a:br>
              <a:rPr lang="en-GB" i="1" dirty="0">
                <a:solidFill>
                  <a:srgbClr val="FF0000"/>
                </a:solidFill>
              </a:rPr>
            </a:br>
            <a:r>
              <a:rPr lang="en-GB" sz="3600" dirty="0"/>
              <a:t>Cold Drinks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500313"/>
            <a:ext cx="13462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095500"/>
            <a:ext cx="15684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311400"/>
            <a:ext cx="9652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467100"/>
            <a:ext cx="6080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311400"/>
            <a:ext cx="89376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779963"/>
            <a:ext cx="1541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coca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27325" y="4779963"/>
            <a:ext cx="1763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DB5183"/>
                </a:solidFill>
              </a:rPr>
              <a:t>la </a:t>
            </a:r>
            <a:r>
              <a:rPr lang="en-GB" altLang="en-US" sz="2200" dirty="0" err="1">
                <a:solidFill>
                  <a:srgbClr val="DB5183"/>
                </a:solidFill>
              </a:rPr>
              <a:t>limonade</a:t>
            </a:r>
            <a:endParaRPr lang="en-GB" altLang="en-US" sz="2200" dirty="0">
              <a:solidFill>
                <a:srgbClr val="DB5183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38725" y="4594225"/>
            <a:ext cx="1644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14B4E4"/>
                </a:solidFill>
              </a:rPr>
              <a:t>le jus </a:t>
            </a:r>
            <a:r>
              <a:rPr lang="en-GB" altLang="en-US" sz="2200" dirty="0" err="1">
                <a:solidFill>
                  <a:srgbClr val="14B4E4"/>
                </a:solidFill>
              </a:rPr>
              <a:t>d’orange</a:t>
            </a:r>
            <a:endParaRPr lang="en-GB" altLang="en-US" sz="2200" dirty="0">
              <a:solidFill>
                <a:srgbClr val="14B4E4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70750" y="4779963"/>
            <a:ext cx="1643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DB5183"/>
                </a:solidFill>
              </a:rPr>
              <a:t>l’eau</a:t>
            </a:r>
          </a:p>
        </p:txBody>
      </p:sp>
      <p:pic>
        <p:nvPicPr>
          <p:cNvPr id="14" name="coke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815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emonade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881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range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8815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water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8815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820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562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2349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0075" cy="987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err="1"/>
              <a:t>Chaude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b="0" dirty="0" err="1"/>
              <a:t>froide</a:t>
            </a:r>
            <a:r>
              <a:rPr lang="en-GB" b="0" dirty="0"/>
              <a:t> </a:t>
            </a:r>
            <a:r>
              <a:rPr lang="en-GB" dirty="0"/>
              <a:t>? </a:t>
            </a:r>
          </a:p>
        </p:txBody>
      </p:sp>
      <p:pic>
        <p:nvPicPr>
          <p:cNvPr id="11267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98600" y="1524000"/>
            <a:ext cx="1651000" cy="576263"/>
          </a:xfrm>
          <a:prstGeom prst="rect">
            <a:avLst/>
          </a:prstGeom>
          <a:solidFill>
            <a:srgbClr val="0082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498600" y="1581150"/>
            <a:ext cx="165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b="1" dirty="0" err="1">
                <a:solidFill>
                  <a:schemeClr val="bg1"/>
                </a:solidFill>
              </a:rPr>
              <a:t>froide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0388" y="1524000"/>
            <a:ext cx="1651000" cy="576263"/>
          </a:xfrm>
          <a:prstGeom prst="rect">
            <a:avLst/>
          </a:prstGeom>
          <a:solidFill>
            <a:srgbClr val="F68A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5640388" y="1581150"/>
            <a:ext cx="165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chaude</a:t>
            </a:r>
          </a:p>
        </p:txBody>
      </p:sp>
      <p:pic>
        <p:nvPicPr>
          <p:cNvPr id="16" name="chaude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8699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63563" y="4500563"/>
            <a:ext cx="2568575" cy="572236"/>
            <a:chOff x="563854" y="4499786"/>
            <a:chExt cx="2567860" cy="572675"/>
          </a:xfrm>
        </p:grpSpPr>
        <p:sp>
          <p:nvSpPr>
            <p:cNvPr id="11296" name="TextBox 16"/>
            <p:cNvSpPr txBox="1">
              <a:spLocks noChangeArrowheads="1"/>
            </p:cNvSpPr>
            <p:nvPr/>
          </p:nvSpPr>
          <p:spPr bwMode="auto">
            <a:xfrm>
              <a:off x="1128662" y="4657724"/>
              <a:ext cx="2003052" cy="40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14B4E4"/>
                  </a:solidFill>
                </a:rPr>
                <a:t>le café au lait</a:t>
              </a:r>
            </a:p>
          </p:txBody>
        </p:sp>
        <p:grpSp>
          <p:nvGrpSpPr>
            <p:cNvPr id="11297" name="Group 23"/>
            <p:cNvGrpSpPr>
              <a:grpSpLocks/>
            </p:cNvGrpSpPr>
            <p:nvPr/>
          </p:nvGrpSpPr>
          <p:grpSpPr bwMode="auto">
            <a:xfrm>
              <a:off x="563854" y="4499786"/>
              <a:ext cx="643221" cy="572675"/>
              <a:chOff x="563854" y="4499786"/>
              <a:chExt cx="643221" cy="572675"/>
            </a:xfrm>
          </p:grpSpPr>
          <p:pic>
            <p:nvPicPr>
              <p:cNvPr id="11298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643" y="4499786"/>
                <a:ext cx="316432" cy="54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9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54" y="4708370"/>
                <a:ext cx="456895" cy="364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27075" y="5168900"/>
            <a:ext cx="1774825" cy="543098"/>
            <a:chOff x="727831" y="5169300"/>
            <a:chExt cx="1774281" cy="543326"/>
          </a:xfrm>
        </p:grpSpPr>
        <p:sp>
          <p:nvSpPr>
            <p:cNvPr id="11294" name="TextBox 17"/>
            <p:cNvSpPr txBox="1">
              <a:spLocks noChangeArrowheads="1"/>
            </p:cNvSpPr>
            <p:nvPr/>
          </p:nvSpPr>
          <p:spPr bwMode="auto">
            <a:xfrm>
              <a:off x="961485" y="5288903"/>
              <a:ext cx="1540627" cy="40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14B4E4"/>
                  </a:solidFill>
                </a:rPr>
                <a:t>le coca</a:t>
              </a:r>
            </a:p>
          </p:txBody>
        </p:sp>
        <p:pic>
          <p:nvPicPr>
            <p:cNvPr id="11295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31" y="5169300"/>
              <a:ext cx="434419" cy="54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0088" y="5688009"/>
            <a:ext cx="2278004" cy="614980"/>
            <a:chOff x="700140" y="5687225"/>
            <a:chExt cx="2278340" cy="616136"/>
          </a:xfrm>
        </p:grpSpPr>
        <p:sp>
          <p:nvSpPr>
            <p:cNvPr id="11292" name="TextBox 18"/>
            <p:cNvSpPr txBox="1">
              <a:spLocks noChangeArrowheads="1"/>
            </p:cNvSpPr>
            <p:nvPr/>
          </p:nvSpPr>
          <p:spPr bwMode="auto">
            <a:xfrm>
              <a:off x="1202845" y="5871296"/>
              <a:ext cx="1775635" cy="40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DB5183"/>
                  </a:solidFill>
                </a:rPr>
                <a:t>la </a:t>
              </a:r>
              <a:r>
                <a:rPr lang="en-GB" altLang="en-US" sz="2000" dirty="0" err="1">
                  <a:solidFill>
                    <a:srgbClr val="DB5183"/>
                  </a:solidFill>
                </a:rPr>
                <a:t>limonade</a:t>
              </a:r>
              <a:endParaRPr lang="en-GB" altLang="en-US" sz="2000" dirty="0">
                <a:solidFill>
                  <a:srgbClr val="DB5183"/>
                </a:solidFill>
              </a:endParaRPr>
            </a:p>
          </p:txBody>
        </p:sp>
        <p:pic>
          <p:nvPicPr>
            <p:cNvPr id="11293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40" y="5687225"/>
              <a:ext cx="489800" cy="61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376613" y="4614863"/>
            <a:ext cx="2498725" cy="493712"/>
            <a:chOff x="3376913" y="4614615"/>
            <a:chExt cx="2498418" cy="493686"/>
          </a:xfrm>
        </p:grpSpPr>
        <p:sp>
          <p:nvSpPr>
            <p:cNvPr id="11290" name="TextBox 19"/>
            <p:cNvSpPr txBox="1">
              <a:spLocks noChangeArrowheads="1"/>
            </p:cNvSpPr>
            <p:nvPr/>
          </p:nvSpPr>
          <p:spPr bwMode="auto">
            <a:xfrm>
              <a:off x="3563239" y="4630626"/>
              <a:ext cx="2312092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14B4E4"/>
                  </a:solidFill>
                </a:rPr>
                <a:t>le jus d’orange</a:t>
              </a:r>
            </a:p>
          </p:txBody>
        </p:sp>
        <p:pic>
          <p:nvPicPr>
            <p:cNvPr id="11291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913" y="4614615"/>
              <a:ext cx="331791" cy="49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281363" y="5154613"/>
            <a:ext cx="1643062" cy="525054"/>
            <a:chOff x="3280688" y="5153842"/>
            <a:chExt cx="1643912" cy="525039"/>
          </a:xfrm>
        </p:grpSpPr>
        <p:sp>
          <p:nvSpPr>
            <p:cNvPr id="11288" name="TextBox 20"/>
            <p:cNvSpPr txBox="1">
              <a:spLocks noChangeArrowheads="1"/>
            </p:cNvSpPr>
            <p:nvPr/>
          </p:nvSpPr>
          <p:spPr bwMode="auto">
            <a:xfrm>
              <a:off x="3280688" y="5250962"/>
              <a:ext cx="1643912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DB5183"/>
                  </a:solidFill>
                </a:rPr>
                <a:t>l’eau</a:t>
              </a:r>
            </a:p>
          </p:txBody>
        </p:sp>
        <p:pic>
          <p:nvPicPr>
            <p:cNvPr id="11289" name="Picture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94" y="5153842"/>
              <a:ext cx="245353" cy="525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314700" y="5803900"/>
            <a:ext cx="1627188" cy="558800"/>
            <a:chOff x="3314555" y="5804687"/>
            <a:chExt cx="1626979" cy="558311"/>
          </a:xfrm>
        </p:grpSpPr>
        <p:sp>
          <p:nvSpPr>
            <p:cNvPr id="11286" name="TextBox 12"/>
            <p:cNvSpPr txBox="1">
              <a:spLocks noChangeArrowheads="1"/>
            </p:cNvSpPr>
            <p:nvPr/>
          </p:nvSpPr>
          <p:spPr bwMode="auto">
            <a:xfrm>
              <a:off x="3400907" y="5871296"/>
              <a:ext cx="1540627" cy="39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14B4E4"/>
                  </a:solidFill>
                </a:rPr>
                <a:t>le thé</a:t>
              </a:r>
            </a:p>
          </p:txBody>
        </p:sp>
        <p:pic>
          <p:nvPicPr>
            <p:cNvPr id="11287" name="Picture 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555" y="5804687"/>
              <a:ext cx="452830" cy="55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5786438" y="4692649"/>
            <a:ext cx="1804987" cy="441995"/>
            <a:chOff x="5786187" y="4692177"/>
            <a:chExt cx="1804629" cy="441710"/>
          </a:xfrm>
        </p:grpSpPr>
        <p:sp>
          <p:nvSpPr>
            <p:cNvPr id="11284" name="TextBox 13"/>
            <p:cNvSpPr txBox="1">
              <a:spLocks noChangeArrowheads="1"/>
            </p:cNvSpPr>
            <p:nvPr/>
          </p:nvSpPr>
          <p:spPr bwMode="auto">
            <a:xfrm>
              <a:off x="6050189" y="4692177"/>
              <a:ext cx="1540627" cy="39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14B4E4"/>
                  </a:solidFill>
                </a:rPr>
                <a:t>le café</a:t>
              </a:r>
            </a:p>
          </p:txBody>
        </p:sp>
        <p:pic>
          <p:nvPicPr>
            <p:cNvPr id="11285" name="Picture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187" y="4749212"/>
              <a:ext cx="528004" cy="38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816600" y="5191121"/>
            <a:ext cx="2840038" cy="543288"/>
            <a:chOff x="5815863" y="5190922"/>
            <a:chExt cx="2841068" cy="543931"/>
          </a:xfrm>
        </p:grpSpPr>
        <p:sp>
          <p:nvSpPr>
            <p:cNvPr id="11282" name="TextBox 14"/>
            <p:cNvSpPr txBox="1">
              <a:spLocks noChangeArrowheads="1"/>
            </p:cNvSpPr>
            <p:nvPr/>
          </p:nvSpPr>
          <p:spPr bwMode="auto">
            <a:xfrm>
              <a:off x="6304570" y="5288716"/>
              <a:ext cx="2352361" cy="40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14B4E4"/>
                  </a:solidFill>
                </a:rPr>
                <a:t>le </a:t>
              </a:r>
              <a:r>
                <a:rPr lang="en-GB" altLang="en-US" sz="2000" dirty="0" err="1">
                  <a:solidFill>
                    <a:srgbClr val="14B4E4"/>
                  </a:solidFill>
                </a:rPr>
                <a:t>chocolat</a:t>
              </a:r>
              <a:r>
                <a:rPr lang="en-GB" altLang="en-US" sz="2000" dirty="0">
                  <a:solidFill>
                    <a:srgbClr val="14B4E4"/>
                  </a:solidFill>
                </a:rPr>
                <a:t> </a:t>
              </a:r>
              <a:r>
                <a:rPr lang="en-GB" altLang="en-US" sz="2000" dirty="0" err="1">
                  <a:solidFill>
                    <a:srgbClr val="14B4E4"/>
                  </a:solidFill>
                </a:rPr>
                <a:t>chaud</a:t>
              </a:r>
              <a:endParaRPr lang="en-GB" altLang="en-US" sz="2000" dirty="0">
                <a:solidFill>
                  <a:srgbClr val="14B4E4"/>
                </a:solidFill>
              </a:endParaRPr>
            </a:p>
          </p:txBody>
        </p:sp>
        <p:pic>
          <p:nvPicPr>
            <p:cNvPr id="11283" name="Picture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863" y="5190922"/>
              <a:ext cx="488708" cy="54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haude ou froide">
            <a:hlinkClick r:id="" action="ppaction://media"/>
            <a:extLst>
              <a:ext uri="{FF2B5EF4-FFF2-40B4-BE49-F238E27FC236}">
                <a16:creationId xmlns:a16="http://schemas.microsoft.com/office/drawing/2014/main" id="{F7A96B2C-DCF0-48E1-A801-E1BFCDCD1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76326" y="22411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0625 -0.337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168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5764 -0.431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2159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5608 -0.426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213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22066 -0.15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79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1979 -0.156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78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23003 -0.41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2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05347 -0.15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798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05139 -0.15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0075" cy="80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Containers</a:t>
            </a:r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806700"/>
            <a:ext cx="4651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206750"/>
            <a:ext cx="113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886075"/>
            <a:ext cx="55403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212850" y="4071938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B5183"/>
                </a:solidFill>
              </a:rPr>
              <a:t>une bouteille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4060825" y="4068763"/>
            <a:ext cx="127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B5183"/>
                </a:solidFill>
              </a:rPr>
              <a:t>une tasse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6648450" y="4068763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14B4E4"/>
                </a:solidFill>
              </a:rPr>
              <a:t>un verre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1413" y="1346200"/>
            <a:ext cx="153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14B4E4"/>
                </a:solidFill>
              </a:rPr>
              <a:t>le </a:t>
            </a:r>
            <a:r>
              <a:rPr lang="en-GB" altLang="en-US" sz="2000" dirty="0" err="1">
                <a:solidFill>
                  <a:srgbClr val="14B4E4"/>
                </a:solidFill>
              </a:rPr>
              <a:t>thé</a:t>
            </a:r>
            <a:endParaRPr lang="en-GB" altLang="en-US" sz="2000" dirty="0">
              <a:solidFill>
                <a:srgbClr val="14B4E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8088" y="1354138"/>
            <a:ext cx="154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14B4E4"/>
                </a:solidFill>
              </a:rPr>
              <a:t>le café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37238" y="1790700"/>
            <a:ext cx="235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14B4E4"/>
                </a:solidFill>
              </a:rPr>
              <a:t>le chocolat chaud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6950" y="1782763"/>
            <a:ext cx="200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14B4E4"/>
                </a:solidFill>
              </a:rPr>
              <a:t>le café au lait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89038" y="2235200"/>
            <a:ext cx="153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14B4E4"/>
                </a:solidFill>
              </a:rPr>
              <a:t>le coca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48088" y="1778000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la limonade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75038" y="2216150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14B4E4"/>
                </a:solidFill>
              </a:rPr>
              <a:t>le jus d’orange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5025" y="4540250"/>
            <a:ext cx="2255838" cy="1762125"/>
          </a:xfrm>
          <a:prstGeom prst="rect">
            <a:avLst/>
          </a:prstGeom>
          <a:noFill/>
          <a:ln w="38100">
            <a:solidFill>
              <a:srgbClr val="008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84900" y="2217738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l’eau</a:t>
            </a:r>
          </a:p>
        </p:txBody>
      </p:sp>
      <p:pic>
        <p:nvPicPr>
          <p:cNvPr id="23" name="bottle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1465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up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1576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lass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1402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368675" y="4540250"/>
            <a:ext cx="2397125" cy="1762125"/>
          </a:xfrm>
          <a:prstGeom prst="rect">
            <a:avLst/>
          </a:prstGeom>
          <a:noFill/>
          <a:ln w="38100">
            <a:solidFill>
              <a:srgbClr val="008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043613" y="4540250"/>
            <a:ext cx="2255837" cy="1762125"/>
          </a:xfrm>
          <a:prstGeom prst="rect">
            <a:avLst/>
          </a:prstGeom>
          <a:noFill/>
          <a:ln w="38100">
            <a:solidFill>
              <a:srgbClr val="008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9038" y="2235200"/>
            <a:ext cx="153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14B4E4"/>
                </a:solidFill>
              </a:rPr>
              <a:t>le coca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48088" y="1766888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la limonade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75038" y="2216150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14B4E4"/>
                </a:solidFill>
              </a:rPr>
              <a:t>le jus d’orange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84900" y="2214563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DB5183"/>
                </a:solidFill>
              </a:rPr>
              <a:t>l’eau</a:t>
            </a:r>
          </a:p>
        </p:txBody>
      </p:sp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225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8" y="2947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763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017 0.3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28107 0.46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2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9062 0.58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9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0555 0.6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23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28559 0.40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0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7986 0.45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2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26493 0.4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20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54965 0.514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3" y="25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57274 0.341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170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28576 0.468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34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29149 0.456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228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1632 0.513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0075" cy="80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Containers</a:t>
            </a:r>
          </a:p>
        </p:txBody>
      </p:sp>
      <p:pic>
        <p:nvPicPr>
          <p:cNvPr id="13315" name="Whole Clas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527050" y="2097088"/>
            <a:ext cx="1684338" cy="3000375"/>
            <a:chOff x="1170030" y="1476000"/>
            <a:chExt cx="1685077" cy="3001487"/>
          </a:xfrm>
        </p:grpSpPr>
        <p:pic>
          <p:nvPicPr>
            <p:cNvPr id="13349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139" y="1476000"/>
              <a:ext cx="800860" cy="197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0" name="Rectangle 7"/>
            <p:cNvSpPr>
              <a:spLocks noChangeArrowheads="1"/>
            </p:cNvSpPr>
            <p:nvPr/>
          </p:nvSpPr>
          <p:spPr bwMode="auto">
            <a:xfrm>
              <a:off x="1170030" y="3769601"/>
              <a:ext cx="16850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 err="1">
                  <a:solidFill>
                    <a:srgbClr val="DB5183"/>
                  </a:solidFill>
                </a:rPr>
                <a:t>une</a:t>
              </a:r>
              <a:r>
                <a:rPr lang="en-GB" altLang="en-US" sz="2000" b="1" dirty="0">
                  <a:solidFill>
                    <a:srgbClr val="DB5183"/>
                  </a:solidFill>
                </a:rPr>
                <a:t> </a:t>
              </a:r>
              <a:r>
                <a:rPr lang="en-GB" altLang="en-US" sz="2000" b="1" dirty="0" err="1">
                  <a:solidFill>
                    <a:srgbClr val="DB5183"/>
                  </a:solidFill>
                </a:rPr>
                <a:t>bouteille</a:t>
              </a:r>
              <a:endParaRPr lang="en-GB" altLang="en-US" sz="2000" b="1" dirty="0">
                <a:solidFill>
                  <a:srgbClr val="DB5183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</a:rPr>
                <a:t>de</a:t>
              </a:r>
            </a:p>
          </p:txBody>
        </p:sp>
      </p:grpSp>
      <p:grpSp>
        <p:nvGrpSpPr>
          <p:cNvPr id="13317" name="Group 29"/>
          <p:cNvGrpSpPr>
            <a:grpSpLocks/>
          </p:cNvGrpSpPr>
          <p:nvPr/>
        </p:nvGrpSpPr>
        <p:grpSpPr bwMode="auto">
          <a:xfrm>
            <a:off x="2362200" y="1981200"/>
            <a:ext cx="1854200" cy="677863"/>
            <a:chOff x="2836333" y="1981200"/>
            <a:chExt cx="1854200" cy="677333"/>
          </a:xfrm>
        </p:grpSpPr>
        <p:sp>
          <p:nvSpPr>
            <p:cNvPr id="13347" name="Rectangle 14"/>
            <p:cNvSpPr>
              <a:spLocks noChangeArrowheads="1"/>
            </p:cNvSpPr>
            <p:nvPr/>
          </p:nvSpPr>
          <p:spPr bwMode="auto">
            <a:xfrm>
              <a:off x="2934686" y="2096516"/>
              <a:ext cx="7056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coca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6333" y="1981200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3318" name="Group 30"/>
          <p:cNvGrpSpPr>
            <a:grpSpLocks/>
          </p:cNvGrpSpPr>
          <p:nvPr/>
        </p:nvGrpSpPr>
        <p:grpSpPr bwMode="auto">
          <a:xfrm>
            <a:off x="2362200" y="3025775"/>
            <a:ext cx="1854200" cy="677863"/>
            <a:chOff x="2836333" y="3026191"/>
            <a:chExt cx="1854200" cy="677333"/>
          </a:xfrm>
        </p:grpSpPr>
        <p:sp>
          <p:nvSpPr>
            <p:cNvPr id="13345" name="Rectangle 15"/>
            <p:cNvSpPr>
              <a:spLocks noChangeArrowheads="1"/>
            </p:cNvSpPr>
            <p:nvPr/>
          </p:nvSpPr>
          <p:spPr bwMode="auto">
            <a:xfrm>
              <a:off x="2934686" y="3145341"/>
              <a:ext cx="1263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limonade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6333" y="3026191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29138" y="1981200"/>
            <a:ext cx="4022725" cy="677863"/>
            <a:chOff x="4529667" y="1981200"/>
            <a:chExt cx="4021666" cy="677333"/>
          </a:xfrm>
        </p:grpSpPr>
        <p:sp>
          <p:nvSpPr>
            <p:cNvPr id="13343" name="Rectangle 9"/>
            <p:cNvSpPr>
              <a:spLocks noChangeArrowheads="1"/>
            </p:cNvSpPr>
            <p:nvPr/>
          </p:nvSpPr>
          <p:spPr bwMode="auto">
            <a:xfrm>
              <a:off x="5046166" y="2096516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bouteille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14B4E4"/>
                  </a:solidFill>
                </a:rPr>
                <a:t>coca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29667" y="1981200"/>
              <a:ext cx="40216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29138" y="3032125"/>
            <a:ext cx="4022725" cy="676275"/>
            <a:chOff x="4529667" y="3031498"/>
            <a:chExt cx="4021666" cy="677333"/>
          </a:xfrm>
        </p:grpSpPr>
        <p:sp>
          <p:nvSpPr>
            <p:cNvPr id="13341" name="Rectangle 10"/>
            <p:cNvSpPr>
              <a:spLocks noChangeArrowheads="1"/>
            </p:cNvSpPr>
            <p:nvPr/>
          </p:nvSpPr>
          <p:spPr bwMode="auto">
            <a:xfrm>
              <a:off x="5046166" y="3158462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bouteille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DB5183"/>
                  </a:solidFill>
                </a:rPr>
                <a:t>limonade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29667" y="3031498"/>
              <a:ext cx="40216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3321" name="Group 31"/>
          <p:cNvGrpSpPr>
            <a:grpSpLocks/>
          </p:cNvGrpSpPr>
          <p:nvPr/>
        </p:nvGrpSpPr>
        <p:grpSpPr bwMode="auto">
          <a:xfrm>
            <a:off x="2362200" y="4081463"/>
            <a:ext cx="1854200" cy="677862"/>
            <a:chOff x="2836333" y="4081796"/>
            <a:chExt cx="1854200" cy="677333"/>
          </a:xfrm>
        </p:grpSpPr>
        <p:sp>
          <p:nvSpPr>
            <p:cNvPr id="13339" name="Rectangle 16"/>
            <p:cNvSpPr>
              <a:spLocks noChangeArrowheads="1"/>
            </p:cNvSpPr>
            <p:nvPr/>
          </p:nvSpPr>
          <p:spPr bwMode="auto">
            <a:xfrm>
              <a:off x="2934685" y="4220408"/>
              <a:ext cx="1609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jus d’orange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36333" y="4081796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3322" name="Group 32"/>
          <p:cNvGrpSpPr>
            <a:grpSpLocks/>
          </p:cNvGrpSpPr>
          <p:nvPr/>
        </p:nvGrpSpPr>
        <p:grpSpPr bwMode="auto">
          <a:xfrm>
            <a:off x="2362200" y="5143500"/>
            <a:ext cx="1854200" cy="677863"/>
            <a:chOff x="2836333" y="5143741"/>
            <a:chExt cx="1854200" cy="677333"/>
          </a:xfrm>
        </p:grpSpPr>
        <p:sp>
          <p:nvSpPr>
            <p:cNvPr id="13337" name="Rectangle 17"/>
            <p:cNvSpPr>
              <a:spLocks noChangeArrowheads="1"/>
            </p:cNvSpPr>
            <p:nvPr/>
          </p:nvSpPr>
          <p:spPr bwMode="auto">
            <a:xfrm>
              <a:off x="2934685" y="5282353"/>
              <a:ext cx="5998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 err="1">
                  <a:solidFill>
                    <a:srgbClr val="DB5183"/>
                  </a:solidFill>
                </a:rPr>
                <a:t>eau</a:t>
              </a:r>
              <a:endParaRPr lang="en-GB" altLang="en-US" sz="2000" b="1" dirty="0">
                <a:solidFill>
                  <a:srgbClr val="DB5183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36333" y="5143741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29138" y="4081463"/>
            <a:ext cx="4106862" cy="677862"/>
            <a:chOff x="4529667" y="4081796"/>
            <a:chExt cx="4106333" cy="677333"/>
          </a:xfrm>
        </p:grpSpPr>
        <p:sp>
          <p:nvSpPr>
            <p:cNvPr id="13335" name="Rectangle 11"/>
            <p:cNvSpPr>
              <a:spLocks noChangeArrowheads="1"/>
            </p:cNvSpPr>
            <p:nvPr/>
          </p:nvSpPr>
          <p:spPr bwMode="auto">
            <a:xfrm>
              <a:off x="5046166" y="4220408"/>
              <a:ext cx="35898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bouteille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14B4E4"/>
                  </a:solidFill>
                </a:rPr>
                <a:t>jus d’orange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29667" y="4081796"/>
              <a:ext cx="4022207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529138" y="5143500"/>
            <a:ext cx="4022725" cy="677863"/>
            <a:chOff x="4529667" y="5143741"/>
            <a:chExt cx="4021666" cy="677333"/>
          </a:xfrm>
        </p:grpSpPr>
        <p:sp>
          <p:nvSpPr>
            <p:cNvPr id="13333" name="Rectangle 12"/>
            <p:cNvSpPr>
              <a:spLocks noChangeArrowheads="1"/>
            </p:cNvSpPr>
            <p:nvPr/>
          </p:nvSpPr>
          <p:spPr bwMode="auto">
            <a:xfrm>
              <a:off x="5046166" y="5282353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bouteille </a:t>
              </a:r>
              <a:r>
                <a:rPr lang="en-GB" altLang="en-US" sz="2000" b="1">
                  <a:solidFill>
                    <a:schemeClr val="tx1"/>
                  </a:solidFill>
                </a:rPr>
                <a:t>d’</a:t>
              </a:r>
              <a:r>
                <a:rPr lang="en-GB" altLang="en-US" sz="2000" b="1">
                  <a:solidFill>
                    <a:srgbClr val="DB5183"/>
                  </a:solidFill>
                </a:rPr>
                <a:t>eau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29667" y="5143741"/>
              <a:ext cx="40216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39" name="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190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2416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2926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353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885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72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355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4389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6113"/>
            <a:ext cx="8220075" cy="801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Containers</a:t>
            </a:r>
          </a:p>
        </p:txBody>
      </p:sp>
      <p:pic>
        <p:nvPicPr>
          <p:cNvPr id="14339" name="Whole Clas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19125" y="4330700"/>
            <a:ext cx="1271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DB5183"/>
                </a:solidFill>
              </a:rPr>
              <a:t>une tasse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de</a:t>
            </a:r>
          </a:p>
        </p:txBody>
      </p: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2286000" y="1981200"/>
            <a:ext cx="2014538" cy="677863"/>
            <a:chOff x="2836333" y="1981200"/>
            <a:chExt cx="1854200" cy="677333"/>
          </a:xfrm>
        </p:grpSpPr>
        <p:sp>
          <p:nvSpPr>
            <p:cNvPr id="14372" name="Rectangle 14"/>
            <p:cNvSpPr>
              <a:spLocks noChangeArrowheads="1"/>
            </p:cNvSpPr>
            <p:nvPr/>
          </p:nvSpPr>
          <p:spPr bwMode="auto">
            <a:xfrm>
              <a:off x="2911313" y="2096516"/>
              <a:ext cx="554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thé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6333" y="1981200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2286000" y="3025775"/>
            <a:ext cx="2014538" cy="677863"/>
            <a:chOff x="2836333" y="3026191"/>
            <a:chExt cx="1854200" cy="677333"/>
          </a:xfrm>
        </p:grpSpPr>
        <p:sp>
          <p:nvSpPr>
            <p:cNvPr id="14370" name="Rectangle 15"/>
            <p:cNvSpPr>
              <a:spLocks noChangeArrowheads="1"/>
            </p:cNvSpPr>
            <p:nvPr/>
          </p:nvSpPr>
          <p:spPr bwMode="auto">
            <a:xfrm>
              <a:off x="2911313" y="3145341"/>
              <a:ext cx="15071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café au lait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6333" y="3026191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79938" y="1981200"/>
            <a:ext cx="3971925" cy="677863"/>
            <a:chOff x="4580467" y="1981200"/>
            <a:chExt cx="3970866" cy="677333"/>
          </a:xfrm>
        </p:grpSpPr>
        <p:sp>
          <p:nvSpPr>
            <p:cNvPr id="14368" name="Rectangle 9"/>
            <p:cNvSpPr>
              <a:spLocks noChangeArrowheads="1"/>
            </p:cNvSpPr>
            <p:nvPr/>
          </p:nvSpPr>
          <p:spPr bwMode="auto">
            <a:xfrm>
              <a:off x="5046166" y="2096516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tasse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14B4E4"/>
                  </a:solidFill>
                </a:rPr>
                <a:t>thé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80467" y="1981200"/>
              <a:ext cx="39708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79938" y="3032125"/>
            <a:ext cx="3971925" cy="676275"/>
            <a:chOff x="4580467" y="3031498"/>
            <a:chExt cx="3970866" cy="677333"/>
          </a:xfrm>
        </p:grpSpPr>
        <p:sp>
          <p:nvSpPr>
            <p:cNvPr id="14366" name="Rectangle 10"/>
            <p:cNvSpPr>
              <a:spLocks noChangeArrowheads="1"/>
            </p:cNvSpPr>
            <p:nvPr/>
          </p:nvSpPr>
          <p:spPr bwMode="auto">
            <a:xfrm>
              <a:off x="5046166" y="3158462"/>
              <a:ext cx="31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tasse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14B4E4"/>
                  </a:solidFill>
                </a:rPr>
                <a:t>café au lait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80467" y="3031498"/>
              <a:ext cx="39708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345" name="Group 31"/>
          <p:cNvGrpSpPr>
            <a:grpSpLocks/>
          </p:cNvGrpSpPr>
          <p:nvPr/>
        </p:nvGrpSpPr>
        <p:grpSpPr bwMode="auto">
          <a:xfrm>
            <a:off x="2286000" y="4081463"/>
            <a:ext cx="2014538" cy="677862"/>
            <a:chOff x="2836333" y="4081796"/>
            <a:chExt cx="1854200" cy="677333"/>
          </a:xfrm>
        </p:grpSpPr>
        <p:sp>
          <p:nvSpPr>
            <p:cNvPr id="14364" name="Rectangle 16"/>
            <p:cNvSpPr>
              <a:spLocks noChangeArrowheads="1"/>
            </p:cNvSpPr>
            <p:nvPr/>
          </p:nvSpPr>
          <p:spPr bwMode="auto">
            <a:xfrm>
              <a:off x="2911312" y="4220408"/>
              <a:ext cx="6607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café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36333" y="4081796"/>
              <a:ext cx="1854200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346" name="Group 32"/>
          <p:cNvGrpSpPr>
            <a:grpSpLocks/>
          </p:cNvGrpSpPr>
          <p:nvPr/>
        </p:nvGrpSpPr>
        <p:grpSpPr bwMode="auto">
          <a:xfrm>
            <a:off x="2286000" y="5143500"/>
            <a:ext cx="2014538" cy="677863"/>
            <a:chOff x="2675467" y="5143741"/>
            <a:chExt cx="2015066" cy="677333"/>
          </a:xfrm>
        </p:grpSpPr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2756883" y="5282353"/>
              <a:ext cx="19336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14B4E4"/>
                  </a:solidFill>
                </a:rPr>
                <a:t>chocolat chaud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75467" y="5143741"/>
              <a:ext cx="20150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79938" y="4081463"/>
            <a:ext cx="4056062" cy="677862"/>
            <a:chOff x="4580467" y="4081796"/>
            <a:chExt cx="4055533" cy="677333"/>
          </a:xfrm>
        </p:grpSpPr>
        <p:sp>
          <p:nvSpPr>
            <p:cNvPr id="14360" name="Rectangle 11"/>
            <p:cNvSpPr>
              <a:spLocks noChangeArrowheads="1"/>
            </p:cNvSpPr>
            <p:nvPr/>
          </p:nvSpPr>
          <p:spPr bwMode="auto">
            <a:xfrm>
              <a:off x="5046166" y="4220408"/>
              <a:ext cx="35898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tasse </a:t>
              </a:r>
              <a:r>
                <a:rPr lang="en-GB" altLang="en-US" sz="2000" b="1">
                  <a:solidFill>
                    <a:schemeClr val="tx1"/>
                  </a:solidFill>
                </a:rPr>
                <a:t>de </a:t>
              </a:r>
              <a:r>
                <a:rPr lang="en-GB" altLang="en-US" sz="2000" b="1">
                  <a:solidFill>
                    <a:srgbClr val="14B4E4"/>
                  </a:solidFill>
                </a:rPr>
                <a:t>café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80467" y="4081796"/>
              <a:ext cx="3971407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579938" y="5143500"/>
            <a:ext cx="3971925" cy="677863"/>
            <a:chOff x="4580467" y="5143741"/>
            <a:chExt cx="3970866" cy="677333"/>
          </a:xfrm>
        </p:grpSpPr>
        <p:sp>
          <p:nvSpPr>
            <p:cNvPr id="14358" name="Rectangle 12"/>
            <p:cNvSpPr>
              <a:spLocks noChangeArrowheads="1"/>
            </p:cNvSpPr>
            <p:nvPr/>
          </p:nvSpPr>
          <p:spPr bwMode="auto">
            <a:xfrm>
              <a:off x="5046166" y="5282353"/>
              <a:ext cx="3505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DB5183"/>
                  </a:solidFill>
                </a:rPr>
                <a:t>une tasse </a:t>
              </a:r>
              <a:r>
                <a:rPr lang="en-GB" altLang="en-US" sz="2000" b="1">
                  <a:solidFill>
                    <a:schemeClr val="tx1"/>
                  </a:solidFill>
                </a:rPr>
                <a:t>de</a:t>
              </a:r>
              <a:r>
                <a:rPr lang="en-GB" altLang="en-US" sz="2000" b="1">
                  <a:solidFill>
                    <a:srgbClr val="14B4E4"/>
                  </a:solidFill>
                </a:rPr>
                <a:t> chocolat chaud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80467" y="5143741"/>
              <a:ext cx="3970866" cy="677333"/>
            </a:xfrm>
            <a:prstGeom prst="rect">
              <a:avLst/>
            </a:prstGeom>
            <a:noFill/>
            <a:ln w="38100">
              <a:solidFill>
                <a:srgbClr val="0082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4349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159125"/>
            <a:ext cx="15160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1907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2416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2926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3530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497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3254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011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1654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Lesson Presentation Template French" id="{609B177D-BFFE-44CC-95C5-FD4D6D95FAF7}" vid="{BCF6E78E-DA12-489E-8F83-ECFBA01AF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327</Words>
  <Application>Microsoft Office PowerPoint</Application>
  <PresentationFormat>On-screen Show (4:3)</PresentationFormat>
  <Paragraphs>104</Paragraphs>
  <Slides>14</Slides>
  <Notes>0</Notes>
  <HiddenSlides>0</HiddenSlides>
  <MMClips>25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Tuffy</vt:lpstr>
      <vt:lpstr>Twinkl SemiBold</vt:lpstr>
      <vt:lpstr>Twinkl</vt:lpstr>
      <vt:lpstr>Sassoon Infant Rg</vt:lpstr>
      <vt:lpstr>Roboto</vt:lpstr>
      <vt:lpstr>Arial</vt:lpstr>
      <vt:lpstr>Calibri</vt:lpstr>
      <vt:lpstr>Office Theme</vt:lpstr>
      <vt:lpstr>Acrobat Document</vt:lpstr>
      <vt:lpstr>French</vt:lpstr>
      <vt:lpstr>PowerPoint Presentation</vt:lpstr>
      <vt:lpstr>PowerPoint Presentation</vt:lpstr>
      <vt:lpstr>Les boissons chaudes Hot Drinks</vt:lpstr>
      <vt:lpstr>Les boissons froides Cold Drinks</vt:lpstr>
      <vt:lpstr>Chaude ou froide ? </vt:lpstr>
      <vt:lpstr>Containers</vt:lpstr>
      <vt:lpstr>Containers</vt:lpstr>
      <vt:lpstr>Containers</vt:lpstr>
      <vt:lpstr>Containers</vt:lpstr>
      <vt:lpstr>Qu’est-ce que vous désirez boire ? What Would You Like to Drink?</vt:lpstr>
      <vt:lpstr>Role Play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Windows User</cp:lastModifiedBy>
  <cp:revision>30</cp:revision>
  <dcterms:created xsi:type="dcterms:W3CDTF">2017-10-25T09:10:07Z</dcterms:created>
  <dcterms:modified xsi:type="dcterms:W3CDTF">2021-01-06T11:10:36Z</dcterms:modified>
</cp:coreProperties>
</file>