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9" r:id="rId2"/>
    <p:sldId id="258" r:id="rId3"/>
    <p:sldId id="350" r:id="rId4"/>
    <p:sldId id="307" r:id="rId5"/>
    <p:sldId id="351" r:id="rId6"/>
    <p:sldId id="310" r:id="rId7"/>
    <p:sldId id="3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EE1F2"/>
    <a:srgbClr val="D3BDFF"/>
    <a:srgbClr val="C4A7FF"/>
    <a:srgbClr val="FFDC97"/>
    <a:srgbClr val="FFCC66"/>
    <a:srgbClr val="9966FF"/>
    <a:srgbClr val="FFE389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239" autoAdjust="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89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4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6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The determiners are grouped into: articles, possessives, demonstratives, and quantity. This does not need to be shared with chn but it may be helpful to know that they can be grouped.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3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06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410F19-8084-4441-8CC2-1860CC449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05" y="249811"/>
            <a:ext cx="9144000" cy="1174507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Pronouns and Determiners (Cohesion)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A3460-2490-4DF2-BE83-EB409A776532}"/>
              </a:ext>
            </a:extLst>
          </p:cNvPr>
          <p:cNvSpPr/>
          <p:nvPr/>
        </p:nvSpPr>
        <p:spPr>
          <a:xfrm>
            <a:off x="2703755" y="5124192"/>
            <a:ext cx="6817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highlight>
                  <a:srgbClr val="CEE1F2"/>
                </a:highlight>
                <a:latin typeface="+mj-lt"/>
              </a:rPr>
              <a:t>I </a:t>
            </a:r>
            <a:r>
              <a:rPr lang="en-GB" sz="2800" i="1" dirty="0">
                <a:latin typeface="+mj-lt"/>
              </a:rPr>
              <a:t>can’t say why </a:t>
            </a:r>
            <a:r>
              <a:rPr lang="en-GB" sz="2800" i="1" dirty="0">
                <a:highlight>
                  <a:srgbClr val="CEE1F2"/>
                </a:highlight>
                <a:latin typeface="+mj-lt"/>
              </a:rPr>
              <a:t>he</a:t>
            </a:r>
            <a:r>
              <a:rPr lang="en-GB" sz="2800" i="1" dirty="0">
                <a:latin typeface="+mj-lt"/>
              </a:rPr>
              <a:t> chose to sleep in </a:t>
            </a:r>
            <a:r>
              <a:rPr lang="en-GB" sz="2800" i="1" dirty="0">
                <a:highlight>
                  <a:srgbClr val="CEE1F2"/>
                </a:highlight>
                <a:latin typeface="+mj-lt"/>
              </a:rPr>
              <a:t>our</a:t>
            </a:r>
            <a:r>
              <a:rPr lang="en-GB" sz="2800" i="1" dirty="0">
                <a:latin typeface="+mj-lt"/>
              </a:rPr>
              <a:t> pantry.</a:t>
            </a:r>
          </a:p>
        </p:txBody>
      </p:sp>
      <p:pic>
        <p:nvPicPr>
          <p:cNvPr id="3" name="Picture 2" descr="A picture containing cup, table, coffee, indoor&#10;&#10;Description generated with very high confidence">
            <a:extLst>
              <a:ext uri="{FF2B5EF4-FFF2-40B4-BE49-F238E27FC236}">
                <a16:creationId xmlns:a16="http://schemas.microsoft.com/office/drawing/2014/main" id="{052E1161-9FC8-442E-85C9-41A96968D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40934"/>
            <a:ext cx="3810000" cy="38227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A3F0F30-3D07-4A43-AC57-038824DFF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1070" y="1236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596" y="284802"/>
            <a:ext cx="105735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Cohesion</a:t>
            </a:r>
          </a:p>
          <a:p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cohesive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flows smoothly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makes links between ideas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makes clear how meanings fit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596" y="3016045"/>
            <a:ext cx="1008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When a text has </a:t>
            </a:r>
            <a:r>
              <a:rPr lang="en-GB" sz="2400" dirty="0">
                <a:solidFill>
                  <a:srgbClr val="0000FF"/>
                </a:solidFill>
              </a:rPr>
              <a:t>cohesion</a:t>
            </a:r>
            <a:r>
              <a:rPr lang="en-GB" sz="2400" dirty="0"/>
              <a:t>, it </a:t>
            </a:r>
            <a:r>
              <a:rPr lang="en-GB" sz="2400" b="1" dirty="0"/>
              <a:t>fits together </a:t>
            </a:r>
            <a:r>
              <a:rPr lang="en-GB" sz="2400" dirty="0"/>
              <a:t>as a unit of meaning. </a:t>
            </a:r>
          </a:p>
          <a:p>
            <a:pPr algn="ctr"/>
            <a:r>
              <a:rPr lang="en-GB" sz="2400" dirty="0"/>
              <a:t>It is not just a list of random sentences.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B7976-FF3C-48AE-927D-4072B41910E5}"/>
              </a:ext>
            </a:extLst>
          </p:cNvPr>
          <p:cNvSpPr txBox="1"/>
          <p:nvPr/>
        </p:nvSpPr>
        <p:spPr>
          <a:xfrm>
            <a:off x="1540461" y="3996946"/>
            <a:ext cx="911107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00FF"/>
                </a:solidFill>
              </a:rPr>
              <a:t>Cohesive devices </a:t>
            </a:r>
            <a:r>
              <a:rPr lang="en-GB" sz="2400" dirty="0"/>
              <a:t>can help to create cohesion.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55549-17AE-43EF-AD0A-90250714F323}"/>
              </a:ext>
            </a:extLst>
          </p:cNvPr>
          <p:cNvSpPr txBox="1"/>
          <p:nvPr/>
        </p:nvSpPr>
        <p:spPr>
          <a:xfrm>
            <a:off x="340329" y="4735922"/>
            <a:ext cx="1151134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00FF"/>
                </a:solidFill>
              </a:rPr>
              <a:t>Pronouns</a:t>
            </a:r>
            <a:r>
              <a:rPr lang="en-GB" sz="2400" dirty="0"/>
              <a:t> make links to what has already been said and help avoid repetition.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00FF"/>
                </a:solidFill>
              </a:rPr>
              <a:t>Determiners </a:t>
            </a:r>
            <a:r>
              <a:rPr lang="en-GB" sz="2400" dirty="0"/>
              <a:t>make links to what has already been said.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50FA51-7289-9B45-8503-0DE931D3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283" y="7330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6" grpId="0" uiExpand="1" build="p"/>
      <p:bldP spid="5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Pronouns 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610" y="1612475"/>
            <a:ext cx="5668245" cy="461665"/>
          </a:xfrm>
          <a:prstGeom prst="rect">
            <a:avLst/>
          </a:prstGeom>
          <a:solidFill>
            <a:srgbClr val="CEE1F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Pronouns</a:t>
            </a:r>
            <a:r>
              <a:rPr lang="en-GB" sz="2400" b="1" dirty="0"/>
              <a:t> </a:t>
            </a:r>
            <a:r>
              <a:rPr lang="en-GB" sz="2400" dirty="0"/>
              <a:t>are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used in the place of 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360" y="2262654"/>
            <a:ext cx="664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Eric</a:t>
            </a:r>
            <a:r>
              <a:rPr lang="en-GB" sz="2400" i="1" dirty="0">
                <a:latin typeface="+mj-lt"/>
              </a:rPr>
              <a:t> had a </a:t>
            </a:r>
            <a:r>
              <a:rPr lang="en-GB" sz="2400" b="1" i="1" dirty="0">
                <a:latin typeface="+mj-lt"/>
              </a:rPr>
              <a:t>hat</a:t>
            </a:r>
            <a:r>
              <a:rPr lang="en-GB" sz="2400" i="1" dirty="0">
                <a:latin typeface="+mj-lt"/>
              </a:rPr>
              <a:t>. </a:t>
            </a:r>
            <a:r>
              <a:rPr lang="en-GB" sz="2400" b="1" i="1" dirty="0">
                <a:latin typeface="+mj-lt"/>
              </a:rPr>
              <a:t>Eric</a:t>
            </a:r>
            <a:r>
              <a:rPr lang="en-GB" sz="2400" i="1" dirty="0">
                <a:latin typeface="+mj-lt"/>
              </a:rPr>
              <a:t> put the </a:t>
            </a:r>
            <a:r>
              <a:rPr lang="en-GB" sz="2400" b="1" i="1" dirty="0">
                <a:latin typeface="+mj-lt"/>
              </a:rPr>
              <a:t>hat</a:t>
            </a:r>
            <a:r>
              <a:rPr lang="en-GB" sz="2400" i="1" dirty="0">
                <a:latin typeface="+mj-lt"/>
              </a:rPr>
              <a:t> on.</a:t>
            </a:r>
          </a:p>
          <a:p>
            <a:r>
              <a:rPr lang="en-GB" sz="2400" i="1" dirty="0">
                <a:latin typeface="+mj-lt"/>
              </a:rPr>
              <a:t>Eric had a hat.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</a:t>
            </a:r>
            <a:r>
              <a:rPr lang="en-GB" sz="2400" i="1" dirty="0">
                <a:latin typeface="+mj-lt"/>
              </a:rPr>
              <a:t> put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it</a:t>
            </a:r>
            <a:r>
              <a:rPr lang="en-GB" sz="2400" i="1" dirty="0">
                <a:latin typeface="+mj-lt"/>
              </a:rPr>
              <a:t> on.  </a:t>
            </a: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8353833" y="1611726"/>
            <a:ext cx="3191558" cy="650928"/>
          </a:xfrm>
          <a:prstGeom prst="wedgeRoundRectCallout">
            <a:avLst>
              <a:gd name="adj1" fmla="val 49579"/>
              <a:gd name="adj2" fmla="val 98214"/>
              <a:gd name="adj3" fmla="val 16667"/>
            </a:avLst>
          </a:prstGeom>
          <a:solidFill>
            <a:srgbClr val="CEE1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Pronouns replace the nouns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Eric </a:t>
            </a:r>
            <a:r>
              <a:rPr lang="en-GB" sz="2000" dirty="0">
                <a:ln w="0"/>
                <a:solidFill>
                  <a:schemeClr val="tx1"/>
                </a:solidFill>
              </a:rPr>
              <a:t>and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 hat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D52446-376C-4E8B-BDAC-71AF94A2041C}"/>
              </a:ext>
            </a:extLst>
          </p:cNvPr>
          <p:cNvSpPr/>
          <p:nvPr/>
        </p:nvSpPr>
        <p:spPr>
          <a:xfrm>
            <a:off x="4075612" y="2232471"/>
            <a:ext cx="558505" cy="406541"/>
          </a:xfrm>
          <a:custGeom>
            <a:avLst/>
            <a:gdLst>
              <a:gd name="connsiteX0" fmla="*/ 386861 w 386861"/>
              <a:gd name="connsiteY0" fmla="*/ 21102 h 365760"/>
              <a:gd name="connsiteX1" fmla="*/ 253218 w 386861"/>
              <a:gd name="connsiteY1" fmla="*/ 35169 h 365760"/>
              <a:gd name="connsiteX2" fmla="*/ 225083 w 386861"/>
              <a:gd name="connsiteY2" fmla="*/ 49237 h 365760"/>
              <a:gd name="connsiteX3" fmla="*/ 175846 w 386861"/>
              <a:gd name="connsiteY3" fmla="*/ 63305 h 365760"/>
              <a:gd name="connsiteX4" fmla="*/ 84406 w 386861"/>
              <a:gd name="connsiteY4" fmla="*/ 105508 h 365760"/>
              <a:gd name="connsiteX5" fmla="*/ 42203 w 386861"/>
              <a:gd name="connsiteY5" fmla="*/ 119575 h 365760"/>
              <a:gd name="connsiteX6" fmla="*/ 21101 w 386861"/>
              <a:gd name="connsiteY6" fmla="*/ 140677 h 365760"/>
              <a:gd name="connsiteX7" fmla="*/ 0 w 386861"/>
              <a:gd name="connsiteY7" fmla="*/ 189914 h 365760"/>
              <a:gd name="connsiteX8" fmla="*/ 7033 w 386861"/>
              <a:gd name="connsiteY8" fmla="*/ 288388 h 365760"/>
              <a:gd name="connsiteX9" fmla="*/ 28135 w 386861"/>
              <a:gd name="connsiteY9" fmla="*/ 316523 h 365760"/>
              <a:gd name="connsiteX10" fmla="*/ 70338 w 386861"/>
              <a:gd name="connsiteY10" fmla="*/ 344658 h 365760"/>
              <a:gd name="connsiteX11" fmla="*/ 91440 w 386861"/>
              <a:gd name="connsiteY11" fmla="*/ 365760 h 365760"/>
              <a:gd name="connsiteX12" fmla="*/ 288387 w 386861"/>
              <a:gd name="connsiteY12" fmla="*/ 358726 h 365760"/>
              <a:gd name="connsiteX13" fmla="*/ 309489 w 386861"/>
              <a:gd name="connsiteY13" fmla="*/ 344658 h 365760"/>
              <a:gd name="connsiteX14" fmla="*/ 337624 w 386861"/>
              <a:gd name="connsiteY14" fmla="*/ 330591 h 365760"/>
              <a:gd name="connsiteX15" fmla="*/ 344658 w 386861"/>
              <a:gd name="connsiteY15" fmla="*/ 309489 h 365760"/>
              <a:gd name="connsiteX16" fmla="*/ 358726 w 386861"/>
              <a:gd name="connsiteY16" fmla="*/ 281354 h 365760"/>
              <a:gd name="connsiteX17" fmla="*/ 351692 w 386861"/>
              <a:gd name="connsiteY17" fmla="*/ 182880 h 365760"/>
              <a:gd name="connsiteX18" fmla="*/ 302455 w 386861"/>
              <a:gd name="connsiteY18" fmla="*/ 112542 h 365760"/>
              <a:gd name="connsiteX19" fmla="*/ 288387 w 386861"/>
              <a:gd name="connsiteY19" fmla="*/ 91440 h 365760"/>
              <a:gd name="connsiteX20" fmla="*/ 246184 w 386861"/>
              <a:gd name="connsiteY20" fmla="*/ 70338 h 365760"/>
              <a:gd name="connsiteX21" fmla="*/ 218049 w 386861"/>
              <a:gd name="connsiteY21" fmla="*/ 56271 h 365760"/>
              <a:gd name="connsiteX22" fmla="*/ 161778 w 386861"/>
              <a:gd name="connsiteY22" fmla="*/ 42203 h 365760"/>
              <a:gd name="connsiteX23" fmla="*/ 119575 w 386861"/>
              <a:gd name="connsiteY23" fmla="*/ 28135 h 365760"/>
              <a:gd name="connsiteX24" fmla="*/ 70338 w 386861"/>
              <a:gd name="connsiteY24" fmla="*/ 7034 h 365760"/>
              <a:gd name="connsiteX25" fmla="*/ 63304 w 386861"/>
              <a:gd name="connsiteY25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6861" h="365760">
                <a:moveTo>
                  <a:pt x="386861" y="21102"/>
                </a:moveTo>
                <a:cubicBezTo>
                  <a:pt x="370963" y="22237"/>
                  <a:pt x="286325" y="24133"/>
                  <a:pt x="253218" y="35169"/>
                </a:cubicBezTo>
                <a:cubicBezTo>
                  <a:pt x="243271" y="38485"/>
                  <a:pt x="234937" y="45654"/>
                  <a:pt x="225083" y="49237"/>
                </a:cubicBezTo>
                <a:cubicBezTo>
                  <a:pt x="209042" y="55070"/>
                  <a:pt x="192258" y="58616"/>
                  <a:pt x="175846" y="63305"/>
                </a:cubicBezTo>
                <a:cubicBezTo>
                  <a:pt x="138970" y="87887"/>
                  <a:pt x="146948" y="84662"/>
                  <a:pt x="84406" y="105508"/>
                </a:cubicBezTo>
                <a:lnTo>
                  <a:pt x="42203" y="119575"/>
                </a:lnTo>
                <a:cubicBezTo>
                  <a:pt x="35169" y="126609"/>
                  <a:pt x="26883" y="132582"/>
                  <a:pt x="21101" y="140677"/>
                </a:cubicBezTo>
                <a:cubicBezTo>
                  <a:pt x="10234" y="155891"/>
                  <a:pt x="5740" y="172691"/>
                  <a:pt x="0" y="189914"/>
                </a:cubicBezTo>
                <a:cubicBezTo>
                  <a:pt x="2344" y="222739"/>
                  <a:pt x="-106" y="256263"/>
                  <a:pt x="7033" y="288388"/>
                </a:cubicBezTo>
                <a:cubicBezTo>
                  <a:pt x="9576" y="299832"/>
                  <a:pt x="19373" y="308735"/>
                  <a:pt x="28135" y="316523"/>
                </a:cubicBezTo>
                <a:cubicBezTo>
                  <a:pt x="40772" y="327755"/>
                  <a:pt x="58383" y="332703"/>
                  <a:pt x="70338" y="344658"/>
                </a:cubicBezTo>
                <a:lnTo>
                  <a:pt x="91440" y="365760"/>
                </a:lnTo>
                <a:cubicBezTo>
                  <a:pt x="157089" y="363415"/>
                  <a:pt x="223002" y="365054"/>
                  <a:pt x="288387" y="358726"/>
                </a:cubicBezTo>
                <a:cubicBezTo>
                  <a:pt x="296802" y="357912"/>
                  <a:pt x="302149" y="348852"/>
                  <a:pt x="309489" y="344658"/>
                </a:cubicBezTo>
                <a:cubicBezTo>
                  <a:pt x="318593" y="339456"/>
                  <a:pt x="328246" y="335280"/>
                  <a:pt x="337624" y="330591"/>
                </a:cubicBezTo>
                <a:cubicBezTo>
                  <a:pt x="339969" y="323557"/>
                  <a:pt x="341737" y="316304"/>
                  <a:pt x="344658" y="309489"/>
                </a:cubicBezTo>
                <a:cubicBezTo>
                  <a:pt x="348788" y="299851"/>
                  <a:pt x="358144" y="291823"/>
                  <a:pt x="358726" y="281354"/>
                </a:cubicBezTo>
                <a:cubicBezTo>
                  <a:pt x="360551" y="248496"/>
                  <a:pt x="355326" y="215587"/>
                  <a:pt x="351692" y="182880"/>
                </a:cubicBezTo>
                <a:cubicBezTo>
                  <a:pt x="346150" y="133007"/>
                  <a:pt x="338492" y="166597"/>
                  <a:pt x="302455" y="112542"/>
                </a:cubicBezTo>
                <a:cubicBezTo>
                  <a:pt x="297766" y="105508"/>
                  <a:pt x="294365" y="97418"/>
                  <a:pt x="288387" y="91440"/>
                </a:cubicBezTo>
                <a:cubicBezTo>
                  <a:pt x="271490" y="74543"/>
                  <a:pt x="266207" y="78919"/>
                  <a:pt x="246184" y="70338"/>
                </a:cubicBezTo>
                <a:cubicBezTo>
                  <a:pt x="236547" y="66208"/>
                  <a:pt x="227996" y="59587"/>
                  <a:pt x="218049" y="56271"/>
                </a:cubicBezTo>
                <a:cubicBezTo>
                  <a:pt x="199707" y="50157"/>
                  <a:pt x="180120" y="48317"/>
                  <a:pt x="161778" y="42203"/>
                </a:cubicBezTo>
                <a:lnTo>
                  <a:pt x="119575" y="28135"/>
                </a:lnTo>
                <a:cubicBezTo>
                  <a:pt x="97739" y="20857"/>
                  <a:pt x="92075" y="20076"/>
                  <a:pt x="70338" y="7034"/>
                </a:cubicBezTo>
                <a:cubicBezTo>
                  <a:pt x="67495" y="5328"/>
                  <a:pt x="65649" y="2345"/>
                  <a:pt x="63304" y="0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D019CC-D3B5-4089-A85E-C2E550C8A5B2}"/>
              </a:ext>
            </a:extLst>
          </p:cNvPr>
          <p:cNvSpPr/>
          <p:nvPr/>
        </p:nvSpPr>
        <p:spPr>
          <a:xfrm>
            <a:off x="2669100" y="2275366"/>
            <a:ext cx="558505" cy="365760"/>
          </a:xfrm>
          <a:custGeom>
            <a:avLst/>
            <a:gdLst>
              <a:gd name="connsiteX0" fmla="*/ 386861 w 386861"/>
              <a:gd name="connsiteY0" fmla="*/ 21102 h 365760"/>
              <a:gd name="connsiteX1" fmla="*/ 253218 w 386861"/>
              <a:gd name="connsiteY1" fmla="*/ 35169 h 365760"/>
              <a:gd name="connsiteX2" fmla="*/ 225083 w 386861"/>
              <a:gd name="connsiteY2" fmla="*/ 49237 h 365760"/>
              <a:gd name="connsiteX3" fmla="*/ 175846 w 386861"/>
              <a:gd name="connsiteY3" fmla="*/ 63305 h 365760"/>
              <a:gd name="connsiteX4" fmla="*/ 84406 w 386861"/>
              <a:gd name="connsiteY4" fmla="*/ 105508 h 365760"/>
              <a:gd name="connsiteX5" fmla="*/ 42203 w 386861"/>
              <a:gd name="connsiteY5" fmla="*/ 119575 h 365760"/>
              <a:gd name="connsiteX6" fmla="*/ 21101 w 386861"/>
              <a:gd name="connsiteY6" fmla="*/ 140677 h 365760"/>
              <a:gd name="connsiteX7" fmla="*/ 0 w 386861"/>
              <a:gd name="connsiteY7" fmla="*/ 189914 h 365760"/>
              <a:gd name="connsiteX8" fmla="*/ 7033 w 386861"/>
              <a:gd name="connsiteY8" fmla="*/ 288388 h 365760"/>
              <a:gd name="connsiteX9" fmla="*/ 28135 w 386861"/>
              <a:gd name="connsiteY9" fmla="*/ 316523 h 365760"/>
              <a:gd name="connsiteX10" fmla="*/ 70338 w 386861"/>
              <a:gd name="connsiteY10" fmla="*/ 344658 h 365760"/>
              <a:gd name="connsiteX11" fmla="*/ 91440 w 386861"/>
              <a:gd name="connsiteY11" fmla="*/ 365760 h 365760"/>
              <a:gd name="connsiteX12" fmla="*/ 288387 w 386861"/>
              <a:gd name="connsiteY12" fmla="*/ 358726 h 365760"/>
              <a:gd name="connsiteX13" fmla="*/ 309489 w 386861"/>
              <a:gd name="connsiteY13" fmla="*/ 344658 h 365760"/>
              <a:gd name="connsiteX14" fmla="*/ 337624 w 386861"/>
              <a:gd name="connsiteY14" fmla="*/ 330591 h 365760"/>
              <a:gd name="connsiteX15" fmla="*/ 344658 w 386861"/>
              <a:gd name="connsiteY15" fmla="*/ 309489 h 365760"/>
              <a:gd name="connsiteX16" fmla="*/ 358726 w 386861"/>
              <a:gd name="connsiteY16" fmla="*/ 281354 h 365760"/>
              <a:gd name="connsiteX17" fmla="*/ 351692 w 386861"/>
              <a:gd name="connsiteY17" fmla="*/ 182880 h 365760"/>
              <a:gd name="connsiteX18" fmla="*/ 302455 w 386861"/>
              <a:gd name="connsiteY18" fmla="*/ 112542 h 365760"/>
              <a:gd name="connsiteX19" fmla="*/ 288387 w 386861"/>
              <a:gd name="connsiteY19" fmla="*/ 91440 h 365760"/>
              <a:gd name="connsiteX20" fmla="*/ 246184 w 386861"/>
              <a:gd name="connsiteY20" fmla="*/ 70338 h 365760"/>
              <a:gd name="connsiteX21" fmla="*/ 218049 w 386861"/>
              <a:gd name="connsiteY21" fmla="*/ 56271 h 365760"/>
              <a:gd name="connsiteX22" fmla="*/ 161778 w 386861"/>
              <a:gd name="connsiteY22" fmla="*/ 42203 h 365760"/>
              <a:gd name="connsiteX23" fmla="*/ 119575 w 386861"/>
              <a:gd name="connsiteY23" fmla="*/ 28135 h 365760"/>
              <a:gd name="connsiteX24" fmla="*/ 70338 w 386861"/>
              <a:gd name="connsiteY24" fmla="*/ 7034 h 365760"/>
              <a:gd name="connsiteX25" fmla="*/ 63304 w 386861"/>
              <a:gd name="connsiteY25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6861" h="365760">
                <a:moveTo>
                  <a:pt x="386861" y="21102"/>
                </a:moveTo>
                <a:cubicBezTo>
                  <a:pt x="370963" y="22237"/>
                  <a:pt x="286325" y="24133"/>
                  <a:pt x="253218" y="35169"/>
                </a:cubicBezTo>
                <a:cubicBezTo>
                  <a:pt x="243271" y="38485"/>
                  <a:pt x="234937" y="45654"/>
                  <a:pt x="225083" y="49237"/>
                </a:cubicBezTo>
                <a:cubicBezTo>
                  <a:pt x="209042" y="55070"/>
                  <a:pt x="192258" y="58616"/>
                  <a:pt x="175846" y="63305"/>
                </a:cubicBezTo>
                <a:cubicBezTo>
                  <a:pt x="138970" y="87887"/>
                  <a:pt x="146948" y="84662"/>
                  <a:pt x="84406" y="105508"/>
                </a:cubicBezTo>
                <a:lnTo>
                  <a:pt x="42203" y="119575"/>
                </a:lnTo>
                <a:cubicBezTo>
                  <a:pt x="35169" y="126609"/>
                  <a:pt x="26883" y="132582"/>
                  <a:pt x="21101" y="140677"/>
                </a:cubicBezTo>
                <a:cubicBezTo>
                  <a:pt x="10234" y="155891"/>
                  <a:pt x="5740" y="172691"/>
                  <a:pt x="0" y="189914"/>
                </a:cubicBezTo>
                <a:cubicBezTo>
                  <a:pt x="2344" y="222739"/>
                  <a:pt x="-106" y="256263"/>
                  <a:pt x="7033" y="288388"/>
                </a:cubicBezTo>
                <a:cubicBezTo>
                  <a:pt x="9576" y="299832"/>
                  <a:pt x="19373" y="308735"/>
                  <a:pt x="28135" y="316523"/>
                </a:cubicBezTo>
                <a:cubicBezTo>
                  <a:pt x="40772" y="327755"/>
                  <a:pt x="58383" y="332703"/>
                  <a:pt x="70338" y="344658"/>
                </a:cubicBezTo>
                <a:lnTo>
                  <a:pt x="91440" y="365760"/>
                </a:lnTo>
                <a:cubicBezTo>
                  <a:pt x="157089" y="363415"/>
                  <a:pt x="223002" y="365054"/>
                  <a:pt x="288387" y="358726"/>
                </a:cubicBezTo>
                <a:cubicBezTo>
                  <a:pt x="296802" y="357912"/>
                  <a:pt x="302149" y="348852"/>
                  <a:pt x="309489" y="344658"/>
                </a:cubicBezTo>
                <a:cubicBezTo>
                  <a:pt x="318593" y="339456"/>
                  <a:pt x="328246" y="335280"/>
                  <a:pt x="337624" y="330591"/>
                </a:cubicBezTo>
                <a:cubicBezTo>
                  <a:pt x="339969" y="323557"/>
                  <a:pt x="341737" y="316304"/>
                  <a:pt x="344658" y="309489"/>
                </a:cubicBezTo>
                <a:cubicBezTo>
                  <a:pt x="348788" y="299851"/>
                  <a:pt x="358144" y="291823"/>
                  <a:pt x="358726" y="281354"/>
                </a:cubicBezTo>
                <a:cubicBezTo>
                  <a:pt x="360551" y="248496"/>
                  <a:pt x="355326" y="215587"/>
                  <a:pt x="351692" y="182880"/>
                </a:cubicBezTo>
                <a:cubicBezTo>
                  <a:pt x="346150" y="133007"/>
                  <a:pt x="338492" y="166597"/>
                  <a:pt x="302455" y="112542"/>
                </a:cubicBezTo>
                <a:cubicBezTo>
                  <a:pt x="297766" y="105508"/>
                  <a:pt x="294365" y="97418"/>
                  <a:pt x="288387" y="91440"/>
                </a:cubicBezTo>
                <a:cubicBezTo>
                  <a:pt x="271490" y="74543"/>
                  <a:pt x="266207" y="78919"/>
                  <a:pt x="246184" y="70338"/>
                </a:cubicBezTo>
                <a:cubicBezTo>
                  <a:pt x="236547" y="66208"/>
                  <a:pt x="227996" y="59587"/>
                  <a:pt x="218049" y="56271"/>
                </a:cubicBezTo>
                <a:cubicBezTo>
                  <a:pt x="199707" y="50157"/>
                  <a:pt x="180120" y="48317"/>
                  <a:pt x="161778" y="42203"/>
                </a:cubicBezTo>
                <a:lnTo>
                  <a:pt x="119575" y="28135"/>
                </a:lnTo>
                <a:cubicBezTo>
                  <a:pt x="97739" y="20857"/>
                  <a:pt x="92075" y="20076"/>
                  <a:pt x="70338" y="7034"/>
                </a:cubicBezTo>
                <a:cubicBezTo>
                  <a:pt x="67495" y="5328"/>
                  <a:pt x="65649" y="2345"/>
                  <a:pt x="63304" y="0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14D9A1-519E-433C-B3E7-6287D662ACA8}"/>
              </a:ext>
            </a:extLst>
          </p:cNvPr>
          <p:cNvSpPr/>
          <p:nvPr/>
        </p:nvSpPr>
        <p:spPr>
          <a:xfrm>
            <a:off x="1497992" y="38980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I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937C4F-79E0-4F65-AA59-3FA2CFB493E3}"/>
              </a:ext>
            </a:extLst>
          </p:cNvPr>
          <p:cNvSpPr/>
          <p:nvPr/>
        </p:nvSpPr>
        <p:spPr>
          <a:xfrm>
            <a:off x="2251062" y="347516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me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0B40C0-37C1-4845-BF06-5C9F44BD73AE}"/>
              </a:ext>
            </a:extLst>
          </p:cNvPr>
          <p:cNvSpPr/>
          <p:nvPr/>
        </p:nvSpPr>
        <p:spPr>
          <a:xfrm>
            <a:off x="2407490" y="475669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266379-2FB8-42B9-834E-0D2A0DAE2A02}"/>
              </a:ext>
            </a:extLst>
          </p:cNvPr>
          <p:cNvSpPr/>
          <p:nvPr/>
        </p:nvSpPr>
        <p:spPr>
          <a:xfrm>
            <a:off x="3614076" y="370043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she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27D18F-C9A7-463A-BC4C-C63E37DAFF39}"/>
              </a:ext>
            </a:extLst>
          </p:cNvPr>
          <p:cNvSpPr/>
          <p:nvPr/>
        </p:nvSpPr>
        <p:spPr>
          <a:xfrm>
            <a:off x="1936744" y="4284692"/>
            <a:ext cx="797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it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4E3497-A4D1-4FA0-99D6-A5E7F426B391}"/>
              </a:ext>
            </a:extLst>
          </p:cNvPr>
          <p:cNvSpPr/>
          <p:nvPr/>
        </p:nvSpPr>
        <p:spPr>
          <a:xfrm>
            <a:off x="2826861" y="4168730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him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2566CA-46AD-485F-9464-BF697507045B}"/>
              </a:ext>
            </a:extLst>
          </p:cNvPr>
          <p:cNvSpPr/>
          <p:nvPr/>
        </p:nvSpPr>
        <p:spPr>
          <a:xfrm>
            <a:off x="3612707" y="4641929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her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B0646C-0529-4AA7-81D0-CBDB3C34DEA4}"/>
              </a:ext>
            </a:extLst>
          </p:cNvPr>
          <p:cNvSpPr/>
          <p:nvPr/>
        </p:nvSpPr>
        <p:spPr>
          <a:xfrm>
            <a:off x="5648826" y="3937897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mine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81187C-4762-4F4E-9CC5-81868987858F}"/>
              </a:ext>
            </a:extLst>
          </p:cNvPr>
          <p:cNvSpPr/>
          <p:nvPr/>
        </p:nvSpPr>
        <p:spPr>
          <a:xfrm>
            <a:off x="6286526" y="4630395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yours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8670FF-A081-482D-8E89-F698E9CC14A9}"/>
              </a:ext>
            </a:extLst>
          </p:cNvPr>
          <p:cNvSpPr/>
          <p:nvPr/>
        </p:nvSpPr>
        <p:spPr>
          <a:xfrm>
            <a:off x="7373637" y="400169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his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9865C5-C5A3-4CA3-A497-9B1E9F84618D}"/>
              </a:ext>
            </a:extLst>
          </p:cNvPr>
          <p:cNvSpPr/>
          <p:nvPr/>
        </p:nvSpPr>
        <p:spPr>
          <a:xfrm>
            <a:off x="8223028" y="3730945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hers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ECC9F-FA33-4E58-BD7E-5A5EC73C7A43}"/>
              </a:ext>
            </a:extLst>
          </p:cNvPr>
          <p:cNvSpPr/>
          <p:nvPr/>
        </p:nvSpPr>
        <p:spPr>
          <a:xfrm>
            <a:off x="7646094" y="5092060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its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FD7238-7FB8-724A-86CE-121FEB117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7684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uiExpand="1" build="p"/>
      <p:bldP spid="5" grpId="0" animBg="1"/>
      <p:bldP spid="10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Cohesive devices – </a:t>
            </a:r>
            <a:r>
              <a:rPr lang="en-GB" sz="3600" b="1" dirty="0">
                <a:solidFill>
                  <a:srgbClr val="0000FF"/>
                </a:solidFill>
              </a:rPr>
              <a:t>Pronouns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869" y="1516851"/>
            <a:ext cx="8621334" cy="11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FF"/>
                </a:solidFill>
              </a:rPr>
              <a:t>Pronouns</a:t>
            </a:r>
            <a:r>
              <a:rPr lang="en-GB" sz="2400" dirty="0"/>
              <a:t> can be used as </a:t>
            </a:r>
            <a:r>
              <a:rPr lang="en-GB" sz="2400" b="1" dirty="0"/>
              <a:t>cohesive devices</a:t>
            </a:r>
            <a:r>
              <a:rPr lang="en-GB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They avoid repetition and make links to what has already been said..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02676" y="2900160"/>
            <a:ext cx="10255046" cy="878394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found a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 large one. 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far too large to fit on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head. But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liked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“The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193" y="3854108"/>
            <a:ext cx="10255046" cy="878394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had found a hat.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 large one.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far too large to fit on his head. But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liked the hat. “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2536" y="3864355"/>
            <a:ext cx="54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his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674" y="5135154"/>
            <a:ext cx="1016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The word in </a:t>
            </a:r>
            <a:r>
              <a:rPr lang="en-GB" i="1" dirty="0">
                <a:solidFill>
                  <a:srgbClr val="FF00FF"/>
                </a:solidFill>
              </a:rPr>
              <a:t>pink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is a </a:t>
            </a:r>
            <a:r>
              <a:rPr lang="en-GB" i="1" dirty="0">
                <a:solidFill>
                  <a:srgbClr val="FF00FF"/>
                </a:solidFill>
              </a:rPr>
              <a:t>determiner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.  It comes </a:t>
            </a: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before and specifies the noun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(head) telling us whose head it is.  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E65C4F-DDE5-8444-BAD3-60532437E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1139" y="14344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6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3" grpId="0" animBg="1"/>
      <p:bldP spid="8" grpId="0" animBg="1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FF"/>
                </a:solidFill>
              </a:rPr>
              <a:t>Determiners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917" y="1413693"/>
            <a:ext cx="6658496" cy="830997"/>
          </a:xfrm>
          <a:prstGeom prst="rect">
            <a:avLst/>
          </a:prstGeom>
          <a:solidFill>
            <a:srgbClr val="CEE1F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FF"/>
                </a:solidFill>
              </a:rPr>
              <a:t>Determiners</a:t>
            </a:r>
            <a:r>
              <a:rPr lang="en-GB" sz="2400" b="1" dirty="0"/>
              <a:t> </a:t>
            </a:r>
            <a:r>
              <a:rPr lang="en-GB" sz="2400" dirty="0"/>
              <a:t>go </a:t>
            </a:r>
            <a:r>
              <a:rPr lang="en-GB" sz="2400" i="1" dirty="0"/>
              <a:t>before</a:t>
            </a:r>
            <a:r>
              <a:rPr lang="en-GB" sz="2400" dirty="0"/>
              <a:t> a </a:t>
            </a:r>
            <a:r>
              <a:rPr lang="en-GB" sz="2400" u="sng" dirty="0"/>
              <a:t>noun</a:t>
            </a:r>
            <a:r>
              <a:rPr lang="en-GB" sz="2400" dirty="0"/>
              <a:t>.</a:t>
            </a:r>
          </a:p>
          <a:p>
            <a:r>
              <a:rPr lang="en-GB" sz="2400" dirty="0"/>
              <a:t>They show if a noun is specific or general.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55" y="4160968"/>
            <a:ext cx="10917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Eric saw </a:t>
            </a:r>
            <a:r>
              <a:rPr lang="en-GB" sz="2400" i="1" dirty="0">
                <a:solidFill>
                  <a:srgbClr val="FF00FF"/>
                </a:solidFill>
              </a:rPr>
              <a:t>an</a:t>
            </a:r>
            <a:r>
              <a:rPr lang="en-GB" sz="2400" i="1" dirty="0"/>
              <a:t> </a:t>
            </a:r>
            <a:r>
              <a:rPr lang="en-GB" sz="2400" i="1" u="sng" dirty="0"/>
              <a:t>elephant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- any old elephant</a:t>
            </a:r>
          </a:p>
          <a:p>
            <a:r>
              <a:rPr lang="en-GB" sz="2400" i="1" dirty="0"/>
              <a:t>Eric was amazed at </a:t>
            </a:r>
            <a:r>
              <a:rPr lang="en-GB" sz="2400" i="1" dirty="0">
                <a:solidFill>
                  <a:srgbClr val="FF00FF"/>
                </a:solidFill>
              </a:rPr>
              <a:t>the</a:t>
            </a:r>
            <a:r>
              <a:rPr lang="en-GB" sz="2400" i="1" dirty="0"/>
              <a:t> </a:t>
            </a:r>
            <a:r>
              <a:rPr lang="en-GB" sz="2400" i="1" u="sng" dirty="0"/>
              <a:t>elephants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- the elephants in the zoo</a:t>
            </a:r>
          </a:p>
          <a:p>
            <a:r>
              <a:rPr lang="en-GB" sz="2400" i="1" u="sng" dirty="0"/>
              <a:t>Children</a:t>
            </a:r>
            <a:r>
              <a:rPr lang="en-GB" sz="2400" i="1" dirty="0"/>
              <a:t> love </a:t>
            </a:r>
            <a:r>
              <a:rPr lang="en-GB" sz="2400" i="1" u="sng" dirty="0"/>
              <a:t>elephants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- children in general love elephants generally</a:t>
            </a:r>
          </a:p>
          <a:p>
            <a:r>
              <a:rPr lang="en-GB" sz="2400" i="1" dirty="0">
                <a:solidFill>
                  <a:srgbClr val="FF00FF"/>
                </a:solidFill>
              </a:rPr>
              <a:t>The</a:t>
            </a:r>
            <a:r>
              <a:rPr lang="en-GB" sz="2400" i="1" dirty="0"/>
              <a:t> </a:t>
            </a:r>
            <a:r>
              <a:rPr lang="en-GB" sz="2400" i="1" u="sng" dirty="0"/>
              <a:t>children</a:t>
            </a:r>
            <a:r>
              <a:rPr lang="en-GB" sz="2400" i="1" dirty="0"/>
              <a:t> loved </a:t>
            </a:r>
            <a:r>
              <a:rPr lang="en-GB" sz="2400" i="1" dirty="0">
                <a:solidFill>
                  <a:srgbClr val="FF00FF"/>
                </a:solidFill>
              </a:rPr>
              <a:t>those</a:t>
            </a:r>
            <a:r>
              <a:rPr lang="en-GB" sz="2400" i="1" dirty="0"/>
              <a:t> </a:t>
            </a:r>
            <a:r>
              <a:rPr lang="en-GB" sz="2400" i="1" u="sng" dirty="0"/>
              <a:t>elephants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– the specified children loved the elephants we know about. 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8219140" y="1281809"/>
            <a:ext cx="3191558" cy="1041580"/>
          </a:xfrm>
          <a:prstGeom prst="wedgeRoundRectCallout">
            <a:avLst>
              <a:gd name="adj1" fmla="val 49579"/>
              <a:gd name="adj2" fmla="val 98214"/>
              <a:gd name="adj3" fmla="val 16667"/>
            </a:avLst>
          </a:prstGeom>
          <a:solidFill>
            <a:srgbClr val="CEE1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Determiners tell us more about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 </a:t>
            </a:r>
            <a:r>
              <a:rPr lang="en-GB" sz="2000" dirty="0">
                <a:ln w="0"/>
                <a:solidFill>
                  <a:schemeClr val="tx1"/>
                </a:solidFill>
              </a:rPr>
              <a:t>the </a:t>
            </a:r>
            <a:r>
              <a:rPr lang="en-GB" sz="2000" u="sng" dirty="0">
                <a:ln w="0"/>
                <a:solidFill>
                  <a:schemeClr val="tx1"/>
                </a:solidFill>
              </a:rPr>
              <a:t>nouns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B2BD4-18EF-4F25-9BAF-000E22A41716}"/>
              </a:ext>
            </a:extLst>
          </p:cNvPr>
          <p:cNvSpPr/>
          <p:nvPr/>
        </p:nvSpPr>
        <p:spPr>
          <a:xfrm>
            <a:off x="1016162" y="2626366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a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9E43E-C2AD-4B50-BF1A-5A90910BEC43}"/>
              </a:ext>
            </a:extLst>
          </p:cNvPr>
          <p:cNvSpPr/>
          <p:nvPr/>
        </p:nvSpPr>
        <p:spPr>
          <a:xfrm>
            <a:off x="1362732" y="3198167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an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E7658-39B3-426D-BA84-6A93637B28BA}"/>
              </a:ext>
            </a:extLst>
          </p:cNvPr>
          <p:cNvSpPr/>
          <p:nvPr/>
        </p:nvSpPr>
        <p:spPr>
          <a:xfrm>
            <a:off x="1772190" y="2745826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the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ABCA61-C9D0-4994-8AA5-1AAB49AAC957}"/>
              </a:ext>
            </a:extLst>
          </p:cNvPr>
          <p:cNvSpPr/>
          <p:nvPr/>
        </p:nvSpPr>
        <p:spPr>
          <a:xfrm>
            <a:off x="3360691" y="2857878"/>
            <a:ext cx="56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my</a:t>
            </a: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094FC-8563-4FDC-B151-E60E3376BEB1}"/>
              </a:ext>
            </a:extLst>
          </p:cNvPr>
          <p:cNvSpPr/>
          <p:nvPr/>
        </p:nvSpPr>
        <p:spPr>
          <a:xfrm>
            <a:off x="4307174" y="2492511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your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56AC7-D959-4B76-B3CF-05A5E39E4198}"/>
              </a:ext>
            </a:extLst>
          </p:cNvPr>
          <p:cNvSpPr/>
          <p:nvPr/>
        </p:nvSpPr>
        <p:spPr>
          <a:xfrm>
            <a:off x="4399730" y="329255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his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22385C-BD2A-4427-B424-1F7F6A724526}"/>
              </a:ext>
            </a:extLst>
          </p:cNvPr>
          <p:cNvSpPr/>
          <p:nvPr/>
        </p:nvSpPr>
        <p:spPr>
          <a:xfrm>
            <a:off x="4964974" y="2950966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her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A2CF0-9BAC-453B-BF73-10835B389BE6}"/>
              </a:ext>
            </a:extLst>
          </p:cNvPr>
          <p:cNvSpPr/>
          <p:nvPr/>
        </p:nvSpPr>
        <p:spPr>
          <a:xfrm>
            <a:off x="7024781" y="2578155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those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8D9B0F-B901-4011-AF7A-B97F9138140C}"/>
              </a:ext>
            </a:extLst>
          </p:cNvPr>
          <p:cNvSpPr/>
          <p:nvPr/>
        </p:nvSpPr>
        <p:spPr>
          <a:xfrm>
            <a:off x="6550906" y="3110487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that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CC21A1-2CAC-4A64-9BD2-E05C27033430}"/>
              </a:ext>
            </a:extLst>
          </p:cNvPr>
          <p:cNvSpPr/>
          <p:nvPr/>
        </p:nvSpPr>
        <p:spPr>
          <a:xfrm>
            <a:off x="7463755" y="3232249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this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B718BA-88D4-4FA1-982F-BC81F399C1F5}"/>
              </a:ext>
            </a:extLst>
          </p:cNvPr>
          <p:cNvSpPr/>
          <p:nvPr/>
        </p:nvSpPr>
        <p:spPr>
          <a:xfrm>
            <a:off x="9489736" y="2897018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some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425F10-B81C-4DA7-891E-36808030C696}"/>
              </a:ext>
            </a:extLst>
          </p:cNvPr>
          <p:cNvSpPr/>
          <p:nvPr/>
        </p:nvSpPr>
        <p:spPr>
          <a:xfrm>
            <a:off x="10046138" y="3439991"/>
            <a:ext cx="63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any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EF526-FE5D-4222-B950-BE4BEF034A18}"/>
              </a:ext>
            </a:extLst>
          </p:cNvPr>
          <p:cNvSpPr/>
          <p:nvPr/>
        </p:nvSpPr>
        <p:spPr>
          <a:xfrm>
            <a:off x="3644815" y="3404895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its</a:t>
            </a:r>
            <a:endParaRPr lang="en-GB" sz="24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AF84C7-FA94-0F48-B7BB-6429AFC23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0479" y="40840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2" grpId="0" uiExpand="1" build="p"/>
      <p:bldP spid="14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Cohesive devices – </a:t>
            </a:r>
            <a:r>
              <a:rPr lang="en-GB" sz="3600" b="1" dirty="0">
                <a:solidFill>
                  <a:srgbClr val="FF00FF"/>
                </a:solidFill>
              </a:rPr>
              <a:t>Determiners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868" y="1461149"/>
            <a:ext cx="10002162" cy="11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FF"/>
                </a:solidFill>
              </a:rPr>
              <a:t>Determiners</a:t>
            </a:r>
            <a:r>
              <a:rPr lang="en-GB" sz="2400" dirty="0"/>
              <a:t> can be used as </a:t>
            </a:r>
            <a:r>
              <a:rPr lang="en-GB" sz="2400" b="1" dirty="0"/>
              <a:t>cohesive devices</a:t>
            </a:r>
            <a:r>
              <a:rPr lang="en-GB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They provide cohesion because they </a:t>
            </a:r>
            <a:r>
              <a:rPr lang="en-GB" sz="2400" b="1" dirty="0"/>
              <a:t>make links</a:t>
            </a:r>
            <a:r>
              <a:rPr lang="en-GB" sz="2400" dirty="0"/>
              <a:t> to what has already been said.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3868" y="3346184"/>
            <a:ext cx="10255046" cy="882678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friends who had watched the trick asked Eric how he had done it. Eric smiled and shook his head. He would never reveal his secret.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8" y="5329077"/>
            <a:ext cx="1046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spot the determiners? How do they make links to other parts of the text?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E4AF4-A906-4E39-9248-87153B5758C5}"/>
              </a:ext>
            </a:extLst>
          </p:cNvPr>
          <p:cNvSpPr/>
          <p:nvPr/>
        </p:nvSpPr>
        <p:spPr>
          <a:xfrm>
            <a:off x="893868" y="3346184"/>
            <a:ext cx="10255046" cy="882678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friends who had watched </a:t>
            </a: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trick asked Eric how he had done it. Eric smiled and shook </a:t>
            </a: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head. He would never reveal </a:t>
            </a: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secret.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5B9A3ADA-A451-48AB-8844-C00CB74F0750}"/>
              </a:ext>
            </a:extLst>
          </p:cNvPr>
          <p:cNvSpPr/>
          <p:nvPr/>
        </p:nvSpPr>
        <p:spPr>
          <a:xfrm>
            <a:off x="846048" y="2745571"/>
            <a:ext cx="3589642" cy="468472"/>
          </a:xfrm>
          <a:prstGeom prst="borderCallout1">
            <a:avLst>
              <a:gd name="adj1" fmla="val 97455"/>
              <a:gd name="adj2" fmla="val 29422"/>
              <a:gd name="adj3" fmla="val 159723"/>
              <a:gd name="adj4" fmla="val 21871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the friends that were mentioned earlier 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EEE9C788-6323-4F66-B63C-A002DF58E093}"/>
              </a:ext>
            </a:extLst>
          </p:cNvPr>
          <p:cNvSpPr/>
          <p:nvPr/>
        </p:nvSpPr>
        <p:spPr>
          <a:xfrm>
            <a:off x="5757258" y="2745571"/>
            <a:ext cx="3828387" cy="368442"/>
          </a:xfrm>
          <a:prstGeom prst="borderCallout1">
            <a:avLst>
              <a:gd name="adj1" fmla="val 100603"/>
              <a:gd name="adj2" fmla="val -468"/>
              <a:gd name="adj3" fmla="val 156575"/>
              <a:gd name="adj4" fmla="val -12578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the trick that Eric performed with his hat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84E673D8-BC5B-4874-9CFB-39EBB67080D2}"/>
              </a:ext>
            </a:extLst>
          </p:cNvPr>
          <p:cNvSpPr/>
          <p:nvPr/>
        </p:nvSpPr>
        <p:spPr>
          <a:xfrm>
            <a:off x="846048" y="4501751"/>
            <a:ext cx="4520275" cy="453426"/>
          </a:xfrm>
          <a:prstGeom prst="borderCallout1">
            <a:avLst>
              <a:gd name="adj1" fmla="val -3288"/>
              <a:gd name="adj2" fmla="val 62964"/>
              <a:gd name="adj3" fmla="val -73873"/>
              <a:gd name="adj4" fmla="val 57293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Eric shook his own head, where the frog had been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0F01ABE3-DD76-4C17-92F9-E1058F801208}"/>
              </a:ext>
            </a:extLst>
          </p:cNvPr>
          <p:cNvSpPr/>
          <p:nvPr/>
        </p:nvSpPr>
        <p:spPr>
          <a:xfrm>
            <a:off x="6602835" y="4361003"/>
            <a:ext cx="3711204" cy="468472"/>
          </a:xfrm>
          <a:prstGeom prst="borderCallout1">
            <a:avLst>
              <a:gd name="adj1" fmla="val -140"/>
              <a:gd name="adj2" fmla="val 31967"/>
              <a:gd name="adj3" fmla="val -54353"/>
              <a:gd name="adj4" fmla="val 23927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Eric’s secret about the trick in particular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13DCAD3-1A39-434C-BFBB-E8F9C4233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2038" y="35581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732126-A3EC-F245-A80A-0631FE0D75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2038" y="14241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3" grpId="0" animBg="1"/>
      <p:bldP spid="15" grpId="0" build="p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0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552</Words>
  <Application>Microsoft Macintosh PowerPoint</Application>
  <PresentationFormat>Widescreen</PresentationFormat>
  <Paragraphs>77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Pronouns and Determiners (Cohesion)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Microsoft Office User</cp:lastModifiedBy>
  <cp:revision>487</cp:revision>
  <dcterms:created xsi:type="dcterms:W3CDTF">2013-08-23T07:43:20Z</dcterms:created>
  <dcterms:modified xsi:type="dcterms:W3CDTF">2021-01-22T10:39:44Z</dcterms:modified>
</cp:coreProperties>
</file>