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1"/>
    <p:restoredTop sz="94649"/>
  </p:normalViewPr>
  <p:slideViewPr>
    <p:cSldViewPr snapToGrid="0" snapToObjects="1">
      <p:cViewPr varScale="1">
        <p:scale>
          <a:sx n="87" d="100"/>
          <a:sy n="87" d="100"/>
        </p:scale>
        <p:origin x="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A3AC-B227-E147-9A37-07EA17C315D8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55BD-0ED9-E54F-B4F9-C39F7682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54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A3AC-B227-E147-9A37-07EA17C315D8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55BD-0ED9-E54F-B4F9-C39F7682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A3AC-B227-E147-9A37-07EA17C315D8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55BD-0ED9-E54F-B4F9-C39F7682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91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7167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251" y="6700839"/>
            <a:ext cx="778933" cy="8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8631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A3AC-B227-E147-9A37-07EA17C315D8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55BD-0ED9-E54F-B4F9-C39F7682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4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A3AC-B227-E147-9A37-07EA17C315D8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55BD-0ED9-E54F-B4F9-C39F7682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70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A3AC-B227-E147-9A37-07EA17C315D8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55BD-0ED9-E54F-B4F9-C39F7682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17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A3AC-B227-E147-9A37-07EA17C315D8}" type="datetimeFigureOut">
              <a:rPr lang="en-US" smtClean="0"/>
              <a:t>1/21/21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55BD-0ED9-E54F-B4F9-C39F7682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63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A3AC-B227-E147-9A37-07EA17C315D8}" type="datetimeFigureOut">
              <a:rPr lang="en-US" smtClean="0"/>
              <a:t>1/21/21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55BD-0ED9-E54F-B4F9-C39F7682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13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A3AC-B227-E147-9A37-07EA17C315D8}" type="datetimeFigureOut">
              <a:rPr lang="en-US" smtClean="0"/>
              <a:t>1/21/21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55BD-0ED9-E54F-B4F9-C39F7682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53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A3AC-B227-E147-9A37-07EA17C315D8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55BD-0ED9-E54F-B4F9-C39F7682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167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A3AC-B227-E147-9A37-07EA17C315D8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55BD-0ED9-E54F-B4F9-C39F7682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54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A3AC-B227-E147-9A37-07EA17C315D8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B55BD-0ED9-E54F-B4F9-C39F7682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21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3900" y="5465764"/>
            <a:ext cx="5842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>
            <a:extLst>
              <a:ext uri="{FF2B5EF4-FFF2-40B4-BE49-F238E27FC236}">
                <a16:creationId xmlns:a16="http://schemas.microsoft.com/office/drawing/2014/main" xmlns="" id="{90662B1B-33B0-4D84-B2BB-C180009FDCF4}"/>
              </a:ext>
            </a:extLst>
          </p:cNvPr>
          <p:cNvSpPr/>
          <p:nvPr/>
        </p:nvSpPr>
        <p:spPr>
          <a:xfrm>
            <a:off x="3035301" y="2709863"/>
            <a:ext cx="2682875" cy="830262"/>
          </a:xfrm>
          <a:prstGeom prst="roundRect">
            <a:avLst/>
          </a:prstGeom>
          <a:solidFill>
            <a:srgbClr val="9CC7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xmlns="" id="{31DF8EE6-37A2-440E-9E08-2F24ADF7D642}"/>
              </a:ext>
            </a:extLst>
          </p:cNvPr>
          <p:cNvSpPr/>
          <p:nvPr/>
        </p:nvSpPr>
        <p:spPr>
          <a:xfrm>
            <a:off x="6430964" y="2709863"/>
            <a:ext cx="2682875" cy="830262"/>
          </a:xfrm>
          <a:prstGeom prst="roundRect">
            <a:avLst/>
          </a:prstGeom>
          <a:solidFill>
            <a:srgbClr val="9CC7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172" name="Rectangle 19"/>
          <p:cNvSpPr>
            <a:spLocks noChangeArrowheads="1"/>
          </p:cNvSpPr>
          <p:nvPr/>
        </p:nvSpPr>
        <p:spPr bwMode="auto">
          <a:xfrm>
            <a:off x="4270375" y="728664"/>
            <a:ext cx="342080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tx1"/>
                </a:solidFill>
                <a:latin typeface="Twinkl" charset="0"/>
              </a:rPr>
              <a:t>Different Names</a:t>
            </a:r>
          </a:p>
        </p:txBody>
      </p:sp>
      <p:sp>
        <p:nvSpPr>
          <p:cNvPr id="7173" name="TextBox 1"/>
          <p:cNvSpPr txBox="1">
            <a:spLocks noChangeArrowheads="1"/>
          </p:cNvSpPr>
          <p:nvPr/>
        </p:nvSpPr>
        <p:spPr bwMode="auto">
          <a:xfrm>
            <a:off x="2279650" y="1914526"/>
            <a:ext cx="7632700" cy="587375"/>
          </a:xfrm>
          <a:prstGeom prst="rect">
            <a:avLst/>
          </a:prstGeom>
          <a:solidFill>
            <a:srgbClr val="ACDDF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000" rIns="108000" bIns="108000"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9pPr>
          </a:lstStyle>
          <a:p>
            <a:pPr algn="ctr" eaLnBrk="1" hangingPunct="1"/>
            <a:r>
              <a:rPr lang="en-GB" altLang="en-US" sz="2400">
                <a:latin typeface="Twinkl" charset="0"/>
              </a:rPr>
              <a:t>Inverted commas can also be called: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121025" y="2832101"/>
            <a:ext cx="2597150" cy="587375"/>
          </a:xfrm>
          <a:prstGeom prst="rect">
            <a:avLst/>
          </a:prstGeom>
          <a:solidFill>
            <a:srgbClr val="9CC75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chemeClr val="tx1"/>
                </a:solidFill>
                <a:latin typeface="Twinkl" charset="0"/>
              </a:rPr>
              <a:t>Speech marks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473825" y="2832101"/>
            <a:ext cx="2597150" cy="587375"/>
          </a:xfrm>
          <a:prstGeom prst="rect">
            <a:avLst/>
          </a:prstGeom>
          <a:solidFill>
            <a:srgbClr val="9CC75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chemeClr val="tx1"/>
                </a:solidFill>
                <a:latin typeface="Twinkl" charset="0"/>
              </a:rPr>
              <a:t>Quotation marks</a:t>
            </a:r>
          </a:p>
        </p:txBody>
      </p:sp>
      <p:grpSp>
        <p:nvGrpSpPr>
          <p:cNvPr id="7176" name="Group 13"/>
          <p:cNvGrpSpPr>
            <a:grpSpLocks/>
          </p:cNvGrpSpPr>
          <p:nvPr/>
        </p:nvGrpSpPr>
        <p:grpSpPr bwMode="auto">
          <a:xfrm>
            <a:off x="7851776" y="4332288"/>
            <a:ext cx="2060575" cy="1566862"/>
            <a:chOff x="6327902" y="4332550"/>
            <a:chExt cx="2060448" cy="1566037"/>
          </a:xfrm>
        </p:grpSpPr>
        <p:sp>
          <p:nvSpPr>
            <p:cNvPr id="15" name="Oval Callout 14">
              <a:extLst>
                <a:ext uri="{FF2B5EF4-FFF2-40B4-BE49-F238E27FC236}">
                  <a16:creationId xmlns:a16="http://schemas.microsoft.com/office/drawing/2014/main" xmlns="" id="{813D201E-41EA-40E3-A0A2-2F082ECCA002}"/>
                </a:ext>
              </a:extLst>
            </p:cNvPr>
            <p:cNvSpPr/>
            <p:nvPr/>
          </p:nvSpPr>
          <p:spPr>
            <a:xfrm>
              <a:off x="6327902" y="4332550"/>
              <a:ext cx="2060448" cy="1566037"/>
            </a:xfrm>
            <a:prstGeom prst="wedgeEllipseCallout">
              <a:avLst>
                <a:gd name="adj1" fmla="val -44502"/>
                <a:gd name="adj2" fmla="val 5627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7200" dirty="0"/>
            </a:p>
          </p:txBody>
        </p:sp>
        <p:sp>
          <p:nvSpPr>
            <p:cNvPr id="7178" name="Rectangle 15"/>
            <p:cNvSpPr>
              <a:spLocks noChangeArrowheads="1"/>
            </p:cNvSpPr>
            <p:nvPr/>
          </p:nvSpPr>
          <p:spPr bwMode="auto">
            <a:xfrm>
              <a:off x="6327902" y="4698258"/>
              <a:ext cx="2060447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7200">
                  <a:solidFill>
                    <a:srgbClr val="FFFFFF"/>
                  </a:solidFill>
                  <a:latin typeface="Twinkl" charset="0"/>
                </a:rPr>
                <a:t>“ ”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3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>
            <a:extLst>
              <a:ext uri="{FF2B5EF4-FFF2-40B4-BE49-F238E27FC236}">
                <a16:creationId xmlns:a16="http://schemas.microsoft.com/office/drawing/2014/main" xmlns="" id="{7C947FBF-CCEE-45ED-814A-4963C720D22D}"/>
              </a:ext>
            </a:extLst>
          </p:cNvPr>
          <p:cNvSpPr/>
          <p:nvPr/>
        </p:nvSpPr>
        <p:spPr>
          <a:xfrm>
            <a:off x="2279650" y="2897189"/>
            <a:ext cx="7632700" cy="828675"/>
          </a:xfrm>
          <a:prstGeom prst="roundRect">
            <a:avLst/>
          </a:prstGeom>
          <a:solidFill>
            <a:srgbClr val="9CC7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195" name="Rectangle 19"/>
          <p:cNvSpPr>
            <a:spLocks noChangeArrowheads="1"/>
          </p:cNvSpPr>
          <p:nvPr/>
        </p:nvSpPr>
        <p:spPr bwMode="auto">
          <a:xfrm>
            <a:off x="4005264" y="728664"/>
            <a:ext cx="398057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tx1"/>
                </a:solidFill>
                <a:latin typeface="Twinkl" charset="0"/>
              </a:rPr>
              <a:t>Beginning and End</a:t>
            </a:r>
          </a:p>
        </p:txBody>
      </p:sp>
      <p:sp>
        <p:nvSpPr>
          <p:cNvPr id="8196" name="TextBox 1"/>
          <p:cNvSpPr txBox="1">
            <a:spLocks noChangeArrowheads="1"/>
          </p:cNvSpPr>
          <p:nvPr/>
        </p:nvSpPr>
        <p:spPr bwMode="auto">
          <a:xfrm>
            <a:off x="2279650" y="1741489"/>
            <a:ext cx="7632700" cy="955675"/>
          </a:xfrm>
          <a:prstGeom prst="rect">
            <a:avLst/>
          </a:prstGeom>
          <a:solidFill>
            <a:srgbClr val="ACDDF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000" rIns="108000" bIns="108000"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9pPr>
          </a:lstStyle>
          <a:p>
            <a:pPr eaLnBrk="1" hangingPunct="1"/>
            <a:r>
              <a:rPr lang="en-GB" altLang="en-US" sz="2400">
                <a:latin typeface="Twinkl" charset="0"/>
              </a:rPr>
              <a:t>Keep your speech marks at the beginning and</a:t>
            </a:r>
            <a:br>
              <a:rPr lang="en-GB" altLang="en-US" sz="2400">
                <a:latin typeface="Twinkl" charset="0"/>
              </a:rPr>
            </a:br>
            <a:r>
              <a:rPr lang="en-GB" altLang="en-US" sz="2400">
                <a:latin typeface="Twinkl" charset="0"/>
              </a:rPr>
              <a:t> the end of the words being spoken.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279650" y="3022601"/>
            <a:ext cx="7632700" cy="587375"/>
          </a:xfrm>
          <a:prstGeom prst="rect">
            <a:avLst/>
          </a:prstGeom>
          <a:solidFill>
            <a:srgbClr val="9CC75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rgbClr val="0070C0"/>
                </a:solidFill>
                <a:latin typeface="Twinkl" charset="0"/>
              </a:rPr>
              <a:t>“</a:t>
            </a:r>
            <a:r>
              <a:rPr lang="en-GB" altLang="en-US" sz="2400">
                <a:solidFill>
                  <a:schemeClr val="tx1"/>
                </a:solidFill>
                <a:latin typeface="Twinkl" charset="0"/>
              </a:rPr>
              <a:t>Lower please!</a:t>
            </a:r>
            <a:r>
              <a:rPr lang="en-GB" altLang="en-US" sz="2400">
                <a:solidFill>
                  <a:srgbClr val="0070C0"/>
                </a:solidFill>
                <a:latin typeface="Twinkl" charset="0"/>
              </a:rPr>
              <a:t>”</a:t>
            </a:r>
            <a:r>
              <a:rPr lang="en-GB" altLang="en-US" sz="2400">
                <a:solidFill>
                  <a:schemeClr val="tx1"/>
                </a:solidFill>
                <a:latin typeface="Twinkl" charset="0"/>
              </a:rPr>
              <a:t> I said.</a:t>
            </a:r>
          </a:p>
        </p:txBody>
      </p:sp>
      <p:grpSp>
        <p:nvGrpSpPr>
          <p:cNvPr id="8198" name="Group 15"/>
          <p:cNvGrpSpPr>
            <a:grpSpLocks/>
          </p:cNvGrpSpPr>
          <p:nvPr/>
        </p:nvGrpSpPr>
        <p:grpSpPr bwMode="auto">
          <a:xfrm>
            <a:off x="7851776" y="4332288"/>
            <a:ext cx="2060575" cy="1566862"/>
            <a:chOff x="6327902" y="4332550"/>
            <a:chExt cx="2060448" cy="1566037"/>
          </a:xfrm>
        </p:grpSpPr>
        <p:sp>
          <p:nvSpPr>
            <p:cNvPr id="13" name="Oval Callout 12">
              <a:extLst>
                <a:ext uri="{FF2B5EF4-FFF2-40B4-BE49-F238E27FC236}">
                  <a16:creationId xmlns:a16="http://schemas.microsoft.com/office/drawing/2014/main" xmlns="" id="{FD472E95-4537-4312-9EA2-21C4A8EE938D}"/>
                </a:ext>
              </a:extLst>
            </p:cNvPr>
            <p:cNvSpPr/>
            <p:nvPr/>
          </p:nvSpPr>
          <p:spPr>
            <a:xfrm>
              <a:off x="6327902" y="4332550"/>
              <a:ext cx="2060448" cy="1566037"/>
            </a:xfrm>
            <a:prstGeom prst="wedgeEllipseCallout">
              <a:avLst>
                <a:gd name="adj1" fmla="val -44502"/>
                <a:gd name="adj2" fmla="val 5627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7200" dirty="0"/>
            </a:p>
          </p:txBody>
        </p:sp>
        <p:sp>
          <p:nvSpPr>
            <p:cNvPr id="8200" name="Rectangle 14"/>
            <p:cNvSpPr>
              <a:spLocks noChangeArrowheads="1"/>
            </p:cNvSpPr>
            <p:nvPr/>
          </p:nvSpPr>
          <p:spPr bwMode="auto">
            <a:xfrm>
              <a:off x="6327902" y="4698258"/>
              <a:ext cx="2060447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7200">
                  <a:solidFill>
                    <a:srgbClr val="FFFFFF"/>
                  </a:solidFill>
                  <a:latin typeface="Twinkl" charset="0"/>
                </a:rPr>
                <a:t>“ ”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>
            <a:extLst>
              <a:ext uri="{FF2B5EF4-FFF2-40B4-BE49-F238E27FC236}">
                <a16:creationId xmlns:a16="http://schemas.microsoft.com/office/drawing/2014/main" xmlns="" id="{37D3FCA2-4D3B-4A9E-A65C-779B01237281}"/>
              </a:ext>
            </a:extLst>
          </p:cNvPr>
          <p:cNvSpPr/>
          <p:nvPr/>
        </p:nvSpPr>
        <p:spPr>
          <a:xfrm>
            <a:off x="2279650" y="2592389"/>
            <a:ext cx="7632700" cy="1304925"/>
          </a:xfrm>
          <a:prstGeom prst="roundRect">
            <a:avLst/>
          </a:prstGeom>
          <a:solidFill>
            <a:srgbClr val="9CC7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A1F55795-2797-47D9-8C37-175E88B2B7FC}"/>
              </a:ext>
            </a:extLst>
          </p:cNvPr>
          <p:cNvSpPr/>
          <p:nvPr/>
        </p:nvSpPr>
        <p:spPr>
          <a:xfrm>
            <a:off x="2279650" y="2787651"/>
            <a:ext cx="7632700" cy="950913"/>
          </a:xfrm>
          <a:prstGeom prst="rect">
            <a:avLst/>
          </a:prstGeom>
          <a:solidFill>
            <a:srgbClr val="9CC7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220" name="Rectangle 19"/>
          <p:cNvSpPr>
            <a:spLocks noChangeArrowheads="1"/>
          </p:cNvSpPr>
          <p:nvPr/>
        </p:nvSpPr>
        <p:spPr bwMode="auto">
          <a:xfrm>
            <a:off x="3476625" y="728664"/>
            <a:ext cx="486190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tx1"/>
                </a:solidFill>
                <a:latin typeface="Twinkl" charset="0"/>
              </a:rPr>
              <a:t>New Speaker, New Line</a:t>
            </a:r>
          </a:p>
        </p:txBody>
      </p:sp>
      <p:sp>
        <p:nvSpPr>
          <p:cNvPr id="9221" name="TextBox 1"/>
          <p:cNvSpPr txBox="1">
            <a:spLocks noChangeArrowheads="1"/>
          </p:cNvSpPr>
          <p:nvPr/>
        </p:nvSpPr>
        <p:spPr bwMode="auto">
          <a:xfrm>
            <a:off x="2279650" y="1809751"/>
            <a:ext cx="7632700" cy="587375"/>
          </a:xfrm>
          <a:prstGeom prst="rect">
            <a:avLst/>
          </a:prstGeom>
          <a:solidFill>
            <a:srgbClr val="ACDDF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000" rIns="108000" bIns="108000"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9pPr>
          </a:lstStyle>
          <a:p>
            <a:pPr eaLnBrk="1" hangingPunct="1"/>
            <a:r>
              <a:rPr lang="en-GB" altLang="en-US" sz="2400">
                <a:latin typeface="Twinkl" charset="0"/>
              </a:rPr>
              <a:t>Start a new line whenever someone new speaks.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279650" y="2792413"/>
            <a:ext cx="763270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chemeClr val="tx1"/>
                </a:solidFill>
                <a:latin typeface="Twinkl" charset="0"/>
              </a:rPr>
              <a:t>“How are you doing today?” asked Henry.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chemeClr val="tx1"/>
                </a:solidFill>
                <a:latin typeface="Twinkl" charset="0"/>
              </a:rPr>
              <a:t>“I’m great!” said Ashton.</a:t>
            </a:r>
          </a:p>
        </p:txBody>
      </p:sp>
      <p:cxnSp>
        <p:nvCxnSpPr>
          <p:cNvPr id="13" name="Elbow Connector 12">
            <a:extLst>
              <a:ext uri="{FF2B5EF4-FFF2-40B4-BE49-F238E27FC236}">
                <a16:creationId xmlns:a16="http://schemas.microsoft.com/office/drawing/2014/main" xmlns="" id="{28F1F571-F0B7-4848-9826-52B575F47129}"/>
              </a:ext>
            </a:extLst>
          </p:cNvPr>
          <p:cNvCxnSpPr/>
          <p:nvPr/>
        </p:nvCxnSpPr>
        <p:spPr>
          <a:xfrm rot="10800000" flipV="1">
            <a:off x="6140450" y="3143251"/>
            <a:ext cx="1936750" cy="347663"/>
          </a:xfrm>
          <a:prstGeom prst="bentConnector3">
            <a:avLst>
              <a:gd name="adj1" fmla="val -23097"/>
            </a:avLst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24" name="Group 24"/>
          <p:cNvGrpSpPr>
            <a:grpSpLocks/>
          </p:cNvGrpSpPr>
          <p:nvPr/>
        </p:nvGrpSpPr>
        <p:grpSpPr bwMode="auto">
          <a:xfrm>
            <a:off x="7851776" y="4332288"/>
            <a:ext cx="2060575" cy="1566862"/>
            <a:chOff x="6327902" y="4332550"/>
            <a:chExt cx="2060448" cy="1566037"/>
          </a:xfrm>
        </p:grpSpPr>
        <p:sp>
          <p:nvSpPr>
            <p:cNvPr id="26" name="Oval Callout 25">
              <a:extLst>
                <a:ext uri="{FF2B5EF4-FFF2-40B4-BE49-F238E27FC236}">
                  <a16:creationId xmlns:a16="http://schemas.microsoft.com/office/drawing/2014/main" xmlns="" id="{7FEB4DF2-A076-4AF8-A65B-7DF7DA829E5A}"/>
                </a:ext>
              </a:extLst>
            </p:cNvPr>
            <p:cNvSpPr/>
            <p:nvPr/>
          </p:nvSpPr>
          <p:spPr>
            <a:xfrm>
              <a:off x="6327902" y="4332550"/>
              <a:ext cx="2060448" cy="1566037"/>
            </a:xfrm>
            <a:prstGeom prst="wedgeEllipseCallout">
              <a:avLst>
                <a:gd name="adj1" fmla="val -44502"/>
                <a:gd name="adj2" fmla="val 5627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7200" dirty="0"/>
            </a:p>
          </p:txBody>
        </p:sp>
        <p:sp>
          <p:nvSpPr>
            <p:cNvPr id="9226" name="Rectangle 26"/>
            <p:cNvSpPr>
              <a:spLocks noChangeArrowheads="1"/>
            </p:cNvSpPr>
            <p:nvPr/>
          </p:nvSpPr>
          <p:spPr bwMode="auto">
            <a:xfrm>
              <a:off x="6327902" y="4698258"/>
              <a:ext cx="2060447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7200">
                  <a:solidFill>
                    <a:srgbClr val="FFFFFF"/>
                  </a:solidFill>
                  <a:latin typeface="Twinkl" charset="0"/>
                </a:rPr>
                <a:t>“ ”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>
            <a:extLst>
              <a:ext uri="{FF2B5EF4-FFF2-40B4-BE49-F238E27FC236}">
                <a16:creationId xmlns:a16="http://schemas.microsoft.com/office/drawing/2014/main" xmlns="" id="{F2825789-0E71-4FDA-987E-0D3AB0C96FA7}"/>
              </a:ext>
            </a:extLst>
          </p:cNvPr>
          <p:cNvSpPr/>
          <p:nvPr/>
        </p:nvSpPr>
        <p:spPr>
          <a:xfrm>
            <a:off x="2279650" y="2686051"/>
            <a:ext cx="7632700" cy="828675"/>
          </a:xfrm>
          <a:prstGeom prst="roundRect">
            <a:avLst/>
          </a:prstGeom>
          <a:solidFill>
            <a:srgbClr val="9CC7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243" name="Rectangle 19"/>
          <p:cNvSpPr>
            <a:spLocks noChangeArrowheads="1"/>
          </p:cNvSpPr>
          <p:nvPr/>
        </p:nvSpPr>
        <p:spPr bwMode="auto">
          <a:xfrm>
            <a:off x="4432301" y="728664"/>
            <a:ext cx="31726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tx1"/>
                </a:solidFill>
                <a:latin typeface="Twinkl" charset="0"/>
              </a:rPr>
              <a:t>Capital Letters</a:t>
            </a:r>
          </a:p>
        </p:txBody>
      </p:sp>
      <p:sp>
        <p:nvSpPr>
          <p:cNvPr id="10244" name="TextBox 10"/>
          <p:cNvSpPr txBox="1">
            <a:spLocks noChangeArrowheads="1"/>
          </p:cNvSpPr>
          <p:nvPr/>
        </p:nvSpPr>
        <p:spPr bwMode="auto">
          <a:xfrm>
            <a:off x="2279650" y="1903414"/>
            <a:ext cx="7632700" cy="587375"/>
          </a:xfrm>
          <a:prstGeom prst="rect">
            <a:avLst/>
          </a:prstGeom>
          <a:solidFill>
            <a:srgbClr val="ACDDF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000" rIns="108000" bIns="108000"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9pPr>
          </a:lstStyle>
          <a:p>
            <a:pPr eaLnBrk="1" hangingPunct="1"/>
            <a:r>
              <a:rPr lang="en-GB" altLang="en-US" sz="2400">
                <a:latin typeface="Twinkl" charset="0"/>
              </a:rPr>
              <a:t>Begin the direct speech with a capital letter.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279650" y="2809876"/>
            <a:ext cx="7632700" cy="587375"/>
          </a:xfrm>
          <a:prstGeom prst="rect">
            <a:avLst/>
          </a:prstGeom>
          <a:solidFill>
            <a:srgbClr val="9CC75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chemeClr val="tx1"/>
                </a:solidFill>
                <a:latin typeface="Twinkl" charset="0"/>
              </a:rPr>
              <a:t>“</a:t>
            </a:r>
            <a:r>
              <a:rPr lang="en-GB" altLang="en-US" sz="2400">
                <a:solidFill>
                  <a:srgbClr val="0070C0"/>
                </a:solidFill>
                <a:latin typeface="Twinkl" charset="0"/>
              </a:rPr>
              <a:t>W</a:t>
            </a:r>
            <a:r>
              <a:rPr lang="en-GB" altLang="en-US" sz="2400">
                <a:solidFill>
                  <a:schemeClr val="tx1"/>
                </a:solidFill>
                <a:latin typeface="Twinkl" charset="0"/>
              </a:rPr>
              <a:t>hat an amazing day!” he announced.</a:t>
            </a:r>
          </a:p>
        </p:txBody>
      </p:sp>
      <p:grpSp>
        <p:nvGrpSpPr>
          <p:cNvPr id="10246" name="Group 17"/>
          <p:cNvGrpSpPr>
            <a:grpSpLocks/>
          </p:cNvGrpSpPr>
          <p:nvPr/>
        </p:nvGrpSpPr>
        <p:grpSpPr bwMode="auto">
          <a:xfrm>
            <a:off x="7851776" y="4332288"/>
            <a:ext cx="2060575" cy="1566862"/>
            <a:chOff x="6327902" y="4332550"/>
            <a:chExt cx="2060448" cy="1566037"/>
          </a:xfrm>
        </p:grpSpPr>
        <p:sp>
          <p:nvSpPr>
            <p:cNvPr id="19" name="Oval Callout 18">
              <a:extLst>
                <a:ext uri="{FF2B5EF4-FFF2-40B4-BE49-F238E27FC236}">
                  <a16:creationId xmlns:a16="http://schemas.microsoft.com/office/drawing/2014/main" xmlns="" id="{46D7A5BC-CF83-449A-B0F0-A82D68E926F3}"/>
                </a:ext>
              </a:extLst>
            </p:cNvPr>
            <p:cNvSpPr/>
            <p:nvPr/>
          </p:nvSpPr>
          <p:spPr>
            <a:xfrm>
              <a:off x="6327902" y="4332550"/>
              <a:ext cx="2060448" cy="1566037"/>
            </a:xfrm>
            <a:prstGeom prst="wedgeEllipseCallout">
              <a:avLst>
                <a:gd name="adj1" fmla="val -44502"/>
                <a:gd name="adj2" fmla="val 5627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7200" dirty="0"/>
            </a:p>
          </p:txBody>
        </p:sp>
        <p:sp>
          <p:nvSpPr>
            <p:cNvPr id="10248" name="Rectangle 20"/>
            <p:cNvSpPr>
              <a:spLocks noChangeArrowheads="1"/>
            </p:cNvSpPr>
            <p:nvPr/>
          </p:nvSpPr>
          <p:spPr bwMode="auto">
            <a:xfrm>
              <a:off x="6327902" y="4698258"/>
              <a:ext cx="2060447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7200">
                  <a:solidFill>
                    <a:srgbClr val="FFFFFF"/>
                  </a:solidFill>
                  <a:latin typeface="Twinkl" charset="0"/>
                </a:rPr>
                <a:t>“ ”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xmlns="" id="{E7A38C4A-AC91-4B7E-ABB4-CCB8A8F662E2}"/>
              </a:ext>
            </a:extLst>
          </p:cNvPr>
          <p:cNvSpPr/>
          <p:nvPr/>
        </p:nvSpPr>
        <p:spPr>
          <a:xfrm>
            <a:off x="2279650" y="3235325"/>
            <a:ext cx="7632700" cy="927100"/>
          </a:xfrm>
          <a:prstGeom prst="roundRect">
            <a:avLst/>
          </a:prstGeom>
          <a:solidFill>
            <a:srgbClr val="9CC7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267" name="Rectangle 19"/>
          <p:cNvSpPr>
            <a:spLocks noChangeArrowheads="1"/>
          </p:cNvSpPr>
          <p:nvPr/>
        </p:nvSpPr>
        <p:spPr bwMode="auto">
          <a:xfrm>
            <a:off x="4719638" y="728664"/>
            <a:ext cx="259558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tx1"/>
                </a:solidFill>
                <a:latin typeface="Twinkl" charset="0"/>
              </a:rPr>
              <a:t>Punctuation</a:t>
            </a:r>
          </a:p>
        </p:txBody>
      </p:sp>
      <p:sp>
        <p:nvSpPr>
          <p:cNvPr id="11268" name="TextBox 1"/>
          <p:cNvSpPr txBox="1">
            <a:spLocks noChangeArrowheads="1"/>
          </p:cNvSpPr>
          <p:nvPr/>
        </p:nvSpPr>
        <p:spPr bwMode="auto">
          <a:xfrm>
            <a:off x="2279650" y="1741488"/>
            <a:ext cx="7632700" cy="1325562"/>
          </a:xfrm>
          <a:prstGeom prst="rect">
            <a:avLst/>
          </a:prstGeom>
          <a:solidFill>
            <a:srgbClr val="ACDDF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000" rIns="108000" bIns="108000"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9pPr>
          </a:lstStyle>
          <a:p>
            <a:pPr eaLnBrk="1" hangingPunct="1"/>
            <a:r>
              <a:rPr lang="en-GB" altLang="en-US" sz="2400">
                <a:latin typeface="Twinkl" charset="0"/>
              </a:rPr>
              <a:t>Make sure your speech is correctly punctuated. </a:t>
            </a:r>
            <a:br>
              <a:rPr lang="en-GB" altLang="en-US" sz="2400">
                <a:latin typeface="Twinkl" charset="0"/>
              </a:rPr>
            </a:br>
            <a:r>
              <a:rPr lang="en-GB" altLang="en-US" sz="2400">
                <a:latin typeface="Twinkl" charset="0"/>
              </a:rPr>
              <a:t>This includes a piece of punctuation before closing the inverted commas.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279650" y="3419476"/>
            <a:ext cx="7632700" cy="957263"/>
          </a:xfrm>
          <a:prstGeom prst="rect">
            <a:avLst/>
          </a:prstGeom>
          <a:solidFill>
            <a:srgbClr val="9CC75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rgbClr val="0070C0"/>
                </a:solidFill>
                <a:latin typeface="Twinkl" charset="0"/>
              </a:rPr>
              <a:t>“</a:t>
            </a:r>
            <a:r>
              <a:rPr lang="en-GB" altLang="en-US" sz="2400">
                <a:solidFill>
                  <a:schemeClr val="tx1"/>
                </a:solidFill>
                <a:latin typeface="Twinkl" charset="0"/>
              </a:rPr>
              <a:t>There are times</a:t>
            </a:r>
            <a:r>
              <a:rPr lang="en-GB" altLang="en-US" sz="2400">
                <a:solidFill>
                  <a:srgbClr val="0070C0"/>
                </a:solidFill>
                <a:latin typeface="Twinkl" charset="0"/>
              </a:rPr>
              <a:t>,</a:t>
            </a:r>
            <a:r>
              <a:rPr lang="en-GB" altLang="en-US" sz="2400">
                <a:solidFill>
                  <a:schemeClr val="tx1"/>
                </a:solidFill>
                <a:latin typeface="Twinkl" charset="0"/>
              </a:rPr>
              <a:t> I feel that you are a little cold</a:t>
            </a:r>
            <a:r>
              <a:rPr lang="en-GB" altLang="en-US" sz="2400">
                <a:solidFill>
                  <a:srgbClr val="0070C0"/>
                </a:solidFill>
                <a:latin typeface="Twinkl" charset="0"/>
              </a:rPr>
              <a:t>,”</a:t>
            </a:r>
            <a:r>
              <a:rPr lang="en-GB" altLang="en-US" sz="2400">
                <a:solidFill>
                  <a:schemeClr val="tx1"/>
                </a:solidFill>
                <a:latin typeface="Twinkl" charset="0"/>
              </a:rPr>
              <a:t> </a:t>
            </a:r>
            <a:br>
              <a:rPr lang="en-GB" altLang="en-US" sz="2400">
                <a:solidFill>
                  <a:schemeClr val="tx1"/>
                </a:solidFill>
                <a:latin typeface="Twinkl" charset="0"/>
              </a:rPr>
            </a:br>
            <a:r>
              <a:rPr lang="en-GB" altLang="en-US" sz="2400">
                <a:solidFill>
                  <a:schemeClr val="tx1"/>
                </a:solidFill>
                <a:latin typeface="Twinkl" charset="0"/>
              </a:rPr>
              <a:t>I said</a:t>
            </a:r>
            <a:r>
              <a:rPr lang="en-GB" altLang="en-US" sz="2400">
                <a:solidFill>
                  <a:srgbClr val="0070C0"/>
                </a:solidFill>
                <a:latin typeface="Twinkl" charset="0"/>
              </a:rPr>
              <a:t>.</a:t>
            </a:r>
          </a:p>
        </p:txBody>
      </p:sp>
      <p:grpSp>
        <p:nvGrpSpPr>
          <p:cNvPr id="11270" name="Group 11"/>
          <p:cNvGrpSpPr>
            <a:grpSpLocks/>
          </p:cNvGrpSpPr>
          <p:nvPr/>
        </p:nvGrpSpPr>
        <p:grpSpPr bwMode="auto">
          <a:xfrm>
            <a:off x="7851776" y="4332288"/>
            <a:ext cx="2060575" cy="1566862"/>
            <a:chOff x="6327902" y="4332550"/>
            <a:chExt cx="2060448" cy="1566037"/>
          </a:xfrm>
        </p:grpSpPr>
        <p:sp>
          <p:nvSpPr>
            <p:cNvPr id="13" name="Oval Callout 12">
              <a:extLst>
                <a:ext uri="{FF2B5EF4-FFF2-40B4-BE49-F238E27FC236}">
                  <a16:creationId xmlns:a16="http://schemas.microsoft.com/office/drawing/2014/main" xmlns="" id="{50BB498D-96B0-451F-B2CA-4D74BD1264EB}"/>
                </a:ext>
              </a:extLst>
            </p:cNvPr>
            <p:cNvSpPr/>
            <p:nvPr/>
          </p:nvSpPr>
          <p:spPr>
            <a:xfrm>
              <a:off x="6327902" y="4332550"/>
              <a:ext cx="2060448" cy="1566037"/>
            </a:xfrm>
            <a:prstGeom prst="wedgeEllipseCallout">
              <a:avLst>
                <a:gd name="adj1" fmla="val -44502"/>
                <a:gd name="adj2" fmla="val 5627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7200" dirty="0"/>
            </a:p>
          </p:txBody>
        </p:sp>
        <p:sp>
          <p:nvSpPr>
            <p:cNvPr id="11272" name="Rectangle 13"/>
            <p:cNvSpPr>
              <a:spLocks noChangeArrowheads="1"/>
            </p:cNvSpPr>
            <p:nvPr/>
          </p:nvSpPr>
          <p:spPr bwMode="auto">
            <a:xfrm>
              <a:off x="6327902" y="4698258"/>
              <a:ext cx="2060447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7200">
                  <a:solidFill>
                    <a:srgbClr val="FFFFFF"/>
                  </a:solidFill>
                  <a:latin typeface="Twinkl" charset="0"/>
                </a:rPr>
                <a:t>“ ”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xmlns="" id="{E7A38C4A-AC91-4B7E-ABB4-CCB8A8F662E2}"/>
              </a:ext>
            </a:extLst>
          </p:cNvPr>
          <p:cNvSpPr/>
          <p:nvPr/>
        </p:nvSpPr>
        <p:spPr>
          <a:xfrm>
            <a:off x="2279650" y="3235325"/>
            <a:ext cx="7632700" cy="927100"/>
          </a:xfrm>
          <a:prstGeom prst="roundRect">
            <a:avLst/>
          </a:prstGeom>
          <a:solidFill>
            <a:srgbClr val="9CC7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2291" name="Rectangle 19"/>
          <p:cNvSpPr>
            <a:spLocks noChangeArrowheads="1"/>
          </p:cNvSpPr>
          <p:nvPr/>
        </p:nvSpPr>
        <p:spPr bwMode="auto">
          <a:xfrm>
            <a:off x="2279650" y="728663"/>
            <a:ext cx="76327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tx1"/>
                </a:solidFill>
                <a:latin typeface="Twinkl" charset="0"/>
              </a:rPr>
              <a:t>Reporting Clause</a:t>
            </a:r>
          </a:p>
        </p:txBody>
      </p:sp>
      <p:sp>
        <p:nvSpPr>
          <p:cNvPr id="12292" name="TextBox 1"/>
          <p:cNvSpPr txBox="1">
            <a:spLocks noChangeArrowheads="1"/>
          </p:cNvSpPr>
          <p:nvPr/>
        </p:nvSpPr>
        <p:spPr bwMode="auto">
          <a:xfrm>
            <a:off x="2279650" y="1741488"/>
            <a:ext cx="7632700" cy="1325562"/>
          </a:xfrm>
          <a:prstGeom prst="rect">
            <a:avLst/>
          </a:prstGeom>
          <a:solidFill>
            <a:srgbClr val="ACDDF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000" rIns="108000" bIns="108000"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charset="0"/>
              </a:defRPr>
            </a:lvl9pPr>
          </a:lstStyle>
          <a:p>
            <a:pPr eaLnBrk="1" hangingPunct="1"/>
            <a:r>
              <a:rPr lang="en-GB" altLang="en-US" sz="2400">
                <a:latin typeface="Twinkl" charset="0"/>
              </a:rPr>
              <a:t>Include in your sentences information about who is speaking and even how they are speaking. This is called the reporting clause.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279650" y="3419476"/>
            <a:ext cx="7632700" cy="525463"/>
          </a:xfrm>
          <a:prstGeom prst="rect">
            <a:avLst/>
          </a:prstGeom>
          <a:solidFill>
            <a:srgbClr val="9CC75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Sassoon Infant Rg" charset="0"/>
                <a:ea typeface="Sassoon Infant Rg" charset="0"/>
                <a:cs typeface="Sassoon Infant R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000">
                <a:solidFill>
                  <a:srgbClr val="0070C0"/>
                </a:solidFill>
                <a:latin typeface="Twinkl" charset="0"/>
              </a:rPr>
              <a:t>“</a:t>
            </a:r>
            <a:r>
              <a:rPr lang="en-GB" altLang="en-US" sz="2000">
                <a:solidFill>
                  <a:schemeClr val="tx1"/>
                </a:solidFill>
                <a:latin typeface="Twinkl" charset="0"/>
              </a:rPr>
              <a:t>There are times</a:t>
            </a:r>
            <a:r>
              <a:rPr lang="en-GB" altLang="en-US" sz="2000">
                <a:solidFill>
                  <a:srgbClr val="0070C0"/>
                </a:solidFill>
                <a:latin typeface="Twinkl" charset="0"/>
              </a:rPr>
              <a:t>,</a:t>
            </a:r>
            <a:r>
              <a:rPr lang="en-GB" altLang="en-US" sz="2000">
                <a:solidFill>
                  <a:schemeClr val="tx1"/>
                </a:solidFill>
                <a:latin typeface="Twinkl" charset="0"/>
              </a:rPr>
              <a:t> I feel that you are a little cold</a:t>
            </a:r>
            <a:r>
              <a:rPr lang="en-GB" altLang="en-US" sz="2000">
                <a:solidFill>
                  <a:srgbClr val="0070C0"/>
                </a:solidFill>
                <a:latin typeface="Twinkl" charset="0"/>
              </a:rPr>
              <a:t>,”</a:t>
            </a:r>
            <a:r>
              <a:rPr lang="en-GB" altLang="en-US" sz="2000">
                <a:solidFill>
                  <a:schemeClr val="tx1"/>
                </a:solidFill>
                <a:latin typeface="Twinkl" charset="0"/>
              </a:rPr>
              <a:t> I said</a:t>
            </a:r>
            <a:r>
              <a:rPr lang="en-GB" altLang="en-US" sz="2000">
                <a:solidFill>
                  <a:srgbClr val="0070C0"/>
                </a:solidFill>
                <a:latin typeface="Twinkl" charset="0"/>
              </a:rPr>
              <a:t>.</a:t>
            </a:r>
          </a:p>
        </p:txBody>
      </p:sp>
      <p:grpSp>
        <p:nvGrpSpPr>
          <p:cNvPr id="12294" name="Group 11"/>
          <p:cNvGrpSpPr>
            <a:grpSpLocks/>
          </p:cNvGrpSpPr>
          <p:nvPr/>
        </p:nvGrpSpPr>
        <p:grpSpPr bwMode="auto">
          <a:xfrm>
            <a:off x="7851776" y="4332288"/>
            <a:ext cx="2060575" cy="1566862"/>
            <a:chOff x="6327902" y="4332550"/>
            <a:chExt cx="2060448" cy="1566037"/>
          </a:xfrm>
        </p:grpSpPr>
        <p:sp>
          <p:nvSpPr>
            <p:cNvPr id="13" name="Oval Callout 12">
              <a:extLst>
                <a:ext uri="{FF2B5EF4-FFF2-40B4-BE49-F238E27FC236}">
                  <a16:creationId xmlns:a16="http://schemas.microsoft.com/office/drawing/2014/main" xmlns="" id="{50BB498D-96B0-451F-B2CA-4D74BD1264EB}"/>
                </a:ext>
              </a:extLst>
            </p:cNvPr>
            <p:cNvSpPr/>
            <p:nvPr/>
          </p:nvSpPr>
          <p:spPr>
            <a:xfrm>
              <a:off x="6327902" y="4332550"/>
              <a:ext cx="2060448" cy="1566037"/>
            </a:xfrm>
            <a:prstGeom prst="wedgeEllipseCallout">
              <a:avLst>
                <a:gd name="adj1" fmla="val -44502"/>
                <a:gd name="adj2" fmla="val 5627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7200" dirty="0"/>
            </a:p>
          </p:txBody>
        </p:sp>
        <p:sp>
          <p:nvSpPr>
            <p:cNvPr id="12296" name="Rectangle 13"/>
            <p:cNvSpPr>
              <a:spLocks noChangeArrowheads="1"/>
            </p:cNvSpPr>
            <p:nvPr/>
          </p:nvSpPr>
          <p:spPr bwMode="auto">
            <a:xfrm>
              <a:off x="6327902" y="4698258"/>
              <a:ext cx="2060447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Sassoon Infant Rg" charset="0"/>
                  <a:ea typeface="Sassoon Infant Rg" charset="0"/>
                  <a:cs typeface="Sassoon Infant Rg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7200">
                  <a:solidFill>
                    <a:srgbClr val="FFFFFF"/>
                  </a:solidFill>
                  <a:latin typeface="Twinkl" charset="0"/>
                </a:rPr>
                <a:t>“ ”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159</Words>
  <Application>Microsoft Macintosh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 Light</vt:lpstr>
      <vt:lpstr>Arial</vt:lpstr>
      <vt:lpstr>Calibri</vt:lpstr>
      <vt:lpstr>Sassoon Infant Rg</vt:lpstr>
      <vt:lpstr>Twinkl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2021-01-21T11:07:49Z</dcterms:created>
  <dcterms:modified xsi:type="dcterms:W3CDTF">2021-01-21T11:09:47Z</dcterms:modified>
</cp:coreProperties>
</file>