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0"/>
  </p:handoutMasterIdLst>
  <p:sldIdLst>
    <p:sldId id="261" r:id="rId2"/>
    <p:sldId id="267" r:id="rId3"/>
    <p:sldId id="263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7" r:id="rId18"/>
    <p:sldId id="289" r:id="rId19"/>
  </p:sldIdLst>
  <p:sldSz cx="9144000" cy="6858000" type="screen4x3"/>
  <p:notesSz cx="6858000" cy="9144000"/>
  <p:embeddedFontLst>
    <p:embeddedFont>
      <p:font typeface="Tuffy" panose="020B0603060100000000" charset="0"/>
      <p:regular r:id="rId21"/>
      <p:bold r:id="rId22"/>
      <p:italic r:id="rId23"/>
      <p:boldItalic r:id="rId24"/>
    </p:embeddedFont>
    <p:embeddedFont>
      <p:font typeface="Tuffy-TTF" panose="020B0603060100000000" charset="0"/>
      <p:regular r:id="rId25"/>
      <p:bold r:id="rId26"/>
      <p:italic r:id="rId27"/>
      <p:boldItalic r:id="rId28"/>
    </p:embeddedFont>
    <p:embeddedFont>
      <p:font typeface="Sassoon Infant Rg" panose="02000503030000020003" charset="0"/>
      <p:regular r:id="rId29"/>
      <p:bold r:id="rId30"/>
    </p:embeddedFont>
    <p:embeddedFont>
      <p:font typeface="Twinkl SemiBold" charset="0"/>
      <p:bold r:id="rId31"/>
    </p:embeddedFont>
    <p:embeddedFont>
      <p:font typeface="Twinkl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4E4"/>
    <a:srgbClr val="FFFFFF"/>
    <a:srgbClr val="00639A"/>
    <a:srgbClr val="90C7E5"/>
    <a:srgbClr val="0079C2"/>
    <a:srgbClr val="653B92"/>
    <a:srgbClr val="C1CBF7"/>
    <a:srgbClr val="86CCCE"/>
    <a:srgbClr val="B2B2B2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6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6" y="72"/>
      </p:cViewPr>
      <p:guideLst>
        <p:guide orient="horz" pos="2160"/>
        <p:guide pos="2880"/>
        <p:guide pos="317"/>
        <p:guide orient="horz" pos="3974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1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56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199094"/>
          </a:xfrm>
        </p:spPr>
        <p:txBody>
          <a:bodyPr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7" y="1837268"/>
            <a:ext cx="8220075" cy="4558770"/>
          </a:xfrm>
        </p:spPr>
        <p:txBody>
          <a:bodyPr/>
          <a:lstStyle>
            <a:lvl1pPr>
              <a:defRPr sz="1800">
                <a:latin typeface="+mn-lt"/>
                <a:ea typeface="Twinkl" pitchFamily="2" charset="0"/>
              </a:defRPr>
            </a:lvl1pPr>
            <a:lvl2pPr>
              <a:defRPr sz="1600">
                <a:latin typeface="+mn-lt"/>
                <a:ea typeface="Twinkl" pitchFamily="2" charset="0"/>
              </a:defRPr>
            </a:lvl2pPr>
            <a:lvl3pPr>
              <a:defRPr sz="1400">
                <a:latin typeface="+mn-lt"/>
                <a:ea typeface="Twinkl" pitchFamily="2" charset="0"/>
              </a:defRPr>
            </a:lvl3pPr>
            <a:lvl4pPr>
              <a:defRPr sz="1400">
                <a:latin typeface="+mn-lt"/>
                <a:ea typeface="Twinkl" pitchFamily="2" charset="0"/>
              </a:defRPr>
            </a:lvl4pPr>
            <a:lvl5pPr>
              <a:defRPr sz="1400">
                <a:latin typeface="+mn-lt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5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04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76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41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9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+mn-lt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+mn-lt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4000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54075" y="6464797"/>
            <a:ext cx="462803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English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5 | Spelling, Punctuation and Grammar - </a:t>
            </a:r>
            <a:r>
              <a:rPr lang="en-GB" sz="800" dirty="0" err="1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SPaG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Dashes to Indicate Parenthesis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Dashes to Indicate Parenthesis 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1216025" y="728663"/>
            <a:ext cx="671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Which sentence correctly uses dashes for parenthesis?</a:t>
            </a:r>
          </a:p>
        </p:txBody>
      </p:sp>
      <p:grpSp>
        <p:nvGrpSpPr>
          <p:cNvPr id="13" name="A)">
            <a:extLst>
              <a:ext uri="{FF2B5EF4-FFF2-40B4-BE49-F238E27FC236}">
                <a16:creationId xmlns:a16="http://schemas.microsoft.com/office/drawing/2014/main" id="{21E2ED6B-03F5-419E-860E-FD06CCFD56D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626422"/>
            <a:ext cx="5026584" cy="872829"/>
            <a:chOff x="1663194" y="2631301"/>
            <a:chExt cx="4979224" cy="8306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498C0E-F75E-4E2D-B959-46BD4C2A342E}"/>
                </a:ext>
              </a:extLst>
            </p:cNvPr>
            <p:cNvSpPr/>
            <p:nvPr/>
          </p:nvSpPr>
          <p:spPr>
            <a:xfrm flipH="1">
              <a:off x="1760684" y="2631986"/>
              <a:ext cx="4881734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AB235-7D16-4180-A6F1-FBCC5B497CA8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DFAFC6B8-9E17-4533-BFCF-216B33B5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4579294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a) Meerkats those extraordinary digging creatures – live together – in large groups. </a:t>
              </a:r>
            </a:p>
          </p:txBody>
        </p:sp>
      </p:grpSp>
      <p:grpSp>
        <p:nvGrpSpPr>
          <p:cNvPr id="20" name="B)">
            <a:extLst>
              <a:ext uri="{FF2B5EF4-FFF2-40B4-BE49-F238E27FC236}">
                <a16:creationId xmlns:a16="http://schemas.microsoft.com/office/drawing/2014/main" id="{FD6AEF30-F2FC-45E1-9AE0-FABC4F655A8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916112"/>
            <a:ext cx="5474821" cy="872829"/>
            <a:chOff x="1663194" y="2631301"/>
            <a:chExt cx="5423237" cy="8306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8C82C8-5AB6-42BB-9895-C18A00C98C0A}"/>
                </a:ext>
              </a:extLst>
            </p:cNvPr>
            <p:cNvSpPr/>
            <p:nvPr/>
          </p:nvSpPr>
          <p:spPr>
            <a:xfrm flipH="1">
              <a:off x="1760685" y="2631986"/>
              <a:ext cx="4890615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ECCBE5-8353-43AB-94C7-B14DDE93F3C7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5B0CBECA-E6F2-40D6-8540-AA1D7DFBC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5316354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b) Meerkats – those extraordinary digging creatures – live together in large groups.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71ECFE-C413-4E77-AFFD-E21D1188E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708" y="2869483"/>
            <a:ext cx="385828" cy="417980"/>
          </a:xfrm>
          <a:prstGeom prst="rect">
            <a:avLst/>
          </a:prstGeom>
        </p:spPr>
      </p:pic>
      <p:grpSp>
        <p:nvGrpSpPr>
          <p:cNvPr id="25" name="C)">
            <a:extLst>
              <a:ext uri="{FF2B5EF4-FFF2-40B4-BE49-F238E27FC236}">
                <a16:creationId xmlns:a16="http://schemas.microsoft.com/office/drawing/2014/main" id="{A677BBFD-A5DB-4304-9457-DE530DAD4C5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5207030"/>
            <a:ext cx="5026584" cy="872829"/>
            <a:chOff x="1663194" y="2631301"/>
            <a:chExt cx="4979224" cy="83064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2D2F44-8C13-4D25-B077-7B8E6CF2CA57}"/>
                </a:ext>
              </a:extLst>
            </p:cNvPr>
            <p:cNvSpPr/>
            <p:nvPr/>
          </p:nvSpPr>
          <p:spPr>
            <a:xfrm flipH="1">
              <a:off x="1760684" y="2631986"/>
              <a:ext cx="4881734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DDC53C-DC59-4340-B195-73C5BF921F94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C25626A4-D293-4CA1-B57C-57210133A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4623695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c) Meerkats – those extraordinary digging creatures live together – in large groups.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2D4373-34A6-4766-A986-E911B3AE5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05" y="4090923"/>
            <a:ext cx="449571" cy="439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DC58F-3375-4CD4-A46B-2D8A1F58F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70" y="5424423"/>
            <a:ext cx="385828" cy="417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7BAF0-5C5D-42EF-9524-1EAB92B6C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45" y="2265311"/>
            <a:ext cx="2461546" cy="39739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C93C-8112-4D3D-B2DF-759A3D4494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19" y="2608398"/>
            <a:ext cx="2216035" cy="35775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09D4BE-6E2C-48A3-86BA-D7623CD67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5546" y="3182140"/>
            <a:ext cx="2216035" cy="357758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0CD60C5-3ADF-4D39-84A8-906FB3F57526}"/>
              </a:ext>
            </a:extLst>
          </p:cNvPr>
          <p:cNvGrpSpPr/>
          <p:nvPr/>
        </p:nvGrpSpPr>
        <p:grpSpPr>
          <a:xfrm>
            <a:off x="755650" y="1876801"/>
            <a:ext cx="7632700" cy="436639"/>
            <a:chOff x="755650" y="1697339"/>
            <a:chExt cx="7632700" cy="43663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EF99CD-3FA9-44C9-86AF-D4F255F7FC94}"/>
                </a:ext>
              </a:extLst>
            </p:cNvPr>
            <p:cNvSpPr/>
            <p:nvPr/>
          </p:nvSpPr>
          <p:spPr>
            <a:xfrm>
              <a:off x="828942" y="1729962"/>
              <a:ext cx="7559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Click to see if each sentence correctly uses dashes for parenthesis.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C0822F2-381E-4BBB-B123-0E044DCAD3AD}"/>
                </a:ext>
              </a:extLst>
            </p:cNvPr>
            <p:cNvSpPr/>
            <p:nvPr/>
          </p:nvSpPr>
          <p:spPr bwMode="auto">
            <a:xfrm>
              <a:off x="755650" y="1697339"/>
              <a:ext cx="57150" cy="43663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2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1216025" y="728663"/>
            <a:ext cx="671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Which sentence correctly uses dashes for parenthesis?</a:t>
            </a:r>
          </a:p>
        </p:txBody>
      </p:sp>
      <p:grpSp>
        <p:nvGrpSpPr>
          <p:cNvPr id="13" name="A)">
            <a:extLst>
              <a:ext uri="{FF2B5EF4-FFF2-40B4-BE49-F238E27FC236}">
                <a16:creationId xmlns:a16="http://schemas.microsoft.com/office/drawing/2014/main" id="{21E2ED6B-03F5-419E-860E-FD06CCFD56D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626423"/>
            <a:ext cx="5026584" cy="872829"/>
            <a:chOff x="1663194" y="2631301"/>
            <a:chExt cx="4979224" cy="8306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498C0E-F75E-4E2D-B959-46BD4C2A342E}"/>
                </a:ext>
              </a:extLst>
            </p:cNvPr>
            <p:cNvSpPr/>
            <p:nvPr/>
          </p:nvSpPr>
          <p:spPr>
            <a:xfrm flipH="1">
              <a:off x="1760684" y="2631986"/>
              <a:ext cx="4881734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AB235-7D16-4180-A6F1-FBCC5B497CA8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DFAFC6B8-9E17-4533-BFCF-216B33B5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4774660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a) Penguins – despite being unable to breathe underwater – spend very little time on land. </a:t>
              </a:r>
            </a:p>
          </p:txBody>
        </p:sp>
      </p:grpSp>
      <p:grpSp>
        <p:nvGrpSpPr>
          <p:cNvPr id="20" name="B)">
            <a:extLst>
              <a:ext uri="{FF2B5EF4-FFF2-40B4-BE49-F238E27FC236}">
                <a16:creationId xmlns:a16="http://schemas.microsoft.com/office/drawing/2014/main" id="{FD6AEF30-F2FC-45E1-9AE0-FABC4F655A8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916113"/>
            <a:ext cx="5035551" cy="872829"/>
            <a:chOff x="1663194" y="2631301"/>
            <a:chExt cx="4988106" cy="8306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8C82C8-5AB6-42BB-9895-C18A00C98C0A}"/>
                </a:ext>
              </a:extLst>
            </p:cNvPr>
            <p:cNvSpPr/>
            <p:nvPr/>
          </p:nvSpPr>
          <p:spPr>
            <a:xfrm flipH="1">
              <a:off x="1760685" y="2631986"/>
              <a:ext cx="4890615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ECCBE5-8353-43AB-94C7-B14DDE93F3C7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5B0CBECA-E6F2-40D6-8540-AA1D7DFBC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4712497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spc="-50" dirty="0"/>
                <a:t>b) Penguins – despite being unable to – breathe underwater spend very little time on land.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71ECFE-C413-4E77-AFFD-E21D1188E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708" y="4133507"/>
            <a:ext cx="385828" cy="417980"/>
          </a:xfrm>
          <a:prstGeom prst="rect">
            <a:avLst/>
          </a:prstGeom>
        </p:spPr>
      </p:pic>
      <p:grpSp>
        <p:nvGrpSpPr>
          <p:cNvPr id="25" name="C)">
            <a:extLst>
              <a:ext uri="{FF2B5EF4-FFF2-40B4-BE49-F238E27FC236}">
                <a16:creationId xmlns:a16="http://schemas.microsoft.com/office/drawing/2014/main" id="{A677BBFD-A5DB-4304-9457-DE530DAD4C5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5207031"/>
            <a:ext cx="5026584" cy="872829"/>
            <a:chOff x="1663194" y="2631301"/>
            <a:chExt cx="4979224" cy="83064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2D2F44-8C13-4D25-B077-7B8E6CF2CA57}"/>
                </a:ext>
              </a:extLst>
            </p:cNvPr>
            <p:cNvSpPr/>
            <p:nvPr/>
          </p:nvSpPr>
          <p:spPr>
            <a:xfrm flipH="1">
              <a:off x="1760684" y="2631986"/>
              <a:ext cx="4881734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DDC53C-DC59-4340-B195-73C5BF921F94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C25626A4-D293-4CA1-B57C-57210133A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4756899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c) Penguins despite being unable to breathe – underwater – spend very little time on land.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2D4373-34A6-4766-A986-E911B3AE5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05" y="2773112"/>
            <a:ext cx="449571" cy="439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DC58F-3375-4CD4-A46B-2D8A1F58F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70" y="5424424"/>
            <a:ext cx="385828" cy="417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D996A-C8A0-4712-9767-6E5F4A471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29" y="2392822"/>
            <a:ext cx="1648966" cy="370000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DF24F97-6DE3-45C3-A4B0-D3C56B8FAF8D}"/>
              </a:ext>
            </a:extLst>
          </p:cNvPr>
          <p:cNvGrpSpPr/>
          <p:nvPr/>
        </p:nvGrpSpPr>
        <p:grpSpPr>
          <a:xfrm>
            <a:off x="755650" y="1876801"/>
            <a:ext cx="7632700" cy="436639"/>
            <a:chOff x="755650" y="1697339"/>
            <a:chExt cx="7632700" cy="4366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664FAE-9DD3-4B72-BC9B-19A674E4C813}"/>
                </a:ext>
              </a:extLst>
            </p:cNvPr>
            <p:cNvSpPr/>
            <p:nvPr/>
          </p:nvSpPr>
          <p:spPr>
            <a:xfrm>
              <a:off x="828942" y="1729962"/>
              <a:ext cx="7559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Click to see if each sentence correctly uses dashes for parenthesis.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6E37FE-D975-4083-83F7-E7D0BECB4D68}"/>
                </a:ext>
              </a:extLst>
            </p:cNvPr>
            <p:cNvSpPr/>
            <p:nvPr/>
          </p:nvSpPr>
          <p:spPr bwMode="auto">
            <a:xfrm>
              <a:off x="755650" y="1697339"/>
              <a:ext cx="57150" cy="43663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1216025" y="728663"/>
            <a:ext cx="671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Which sentence correctly uses dashes for parenthesis?</a:t>
            </a:r>
          </a:p>
        </p:txBody>
      </p:sp>
      <p:grpSp>
        <p:nvGrpSpPr>
          <p:cNvPr id="13" name="A)">
            <a:extLst>
              <a:ext uri="{FF2B5EF4-FFF2-40B4-BE49-F238E27FC236}">
                <a16:creationId xmlns:a16="http://schemas.microsoft.com/office/drawing/2014/main" id="{21E2ED6B-03F5-419E-860E-FD06CCFD56D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492414"/>
            <a:ext cx="6063893" cy="1188000"/>
            <a:chOff x="1663194" y="2617356"/>
            <a:chExt cx="6006760" cy="11305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498C0E-F75E-4E2D-B959-46BD4C2A342E}"/>
                </a:ext>
              </a:extLst>
            </p:cNvPr>
            <p:cNvSpPr/>
            <p:nvPr/>
          </p:nvSpPr>
          <p:spPr>
            <a:xfrm flipH="1">
              <a:off x="1760682" y="2631987"/>
              <a:ext cx="5909272" cy="1110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AB235-7D16-4180-A6F1-FBCC5B497CA8}"/>
                </a:ext>
              </a:extLst>
            </p:cNvPr>
            <p:cNvSpPr/>
            <p:nvPr/>
          </p:nvSpPr>
          <p:spPr>
            <a:xfrm>
              <a:off x="1663194" y="2617356"/>
              <a:ext cx="55825" cy="113058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DFAFC6B8-9E17-4533-BFCF-216B33B5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5645919" cy="87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a) Many types – of monkey such as howler monkeys, spider monkeys, squirrel monkeys and marmosets – live in the Amazon rainforest.</a:t>
              </a:r>
            </a:p>
          </p:txBody>
        </p:sp>
      </p:grpSp>
      <p:grpSp>
        <p:nvGrpSpPr>
          <p:cNvPr id="20" name="B)">
            <a:extLst>
              <a:ext uri="{FF2B5EF4-FFF2-40B4-BE49-F238E27FC236}">
                <a16:creationId xmlns:a16="http://schemas.microsoft.com/office/drawing/2014/main" id="{FD6AEF30-F2FC-45E1-9AE0-FABC4F655A8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815800"/>
            <a:ext cx="6072440" cy="1160333"/>
            <a:chOff x="1663194" y="2613439"/>
            <a:chExt cx="6015225" cy="11042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8C82C8-5AB6-42BB-9895-C18A00C98C0A}"/>
                </a:ext>
              </a:extLst>
            </p:cNvPr>
            <p:cNvSpPr/>
            <p:nvPr/>
          </p:nvSpPr>
          <p:spPr>
            <a:xfrm flipH="1">
              <a:off x="1760683" y="2631986"/>
              <a:ext cx="5917736" cy="10700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ECCBE5-8353-43AB-94C7-B14DDE93F3C7}"/>
                </a:ext>
              </a:extLst>
            </p:cNvPr>
            <p:cNvSpPr/>
            <p:nvPr/>
          </p:nvSpPr>
          <p:spPr>
            <a:xfrm>
              <a:off x="1663194" y="2613439"/>
              <a:ext cx="55825" cy="110425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5B0CBECA-E6F2-40D6-8540-AA1D7DFBC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5637452" cy="87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spc="-50" dirty="0"/>
                <a:t>b) Many types of monkey – such as howler monkeys, spider monkeys, squirrel monkeys and marmosets – live in the Amazon rainforest.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71ECFE-C413-4E77-AFFD-E21D1188E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95" y="2886391"/>
            <a:ext cx="385828" cy="417980"/>
          </a:xfrm>
          <a:prstGeom prst="rect">
            <a:avLst/>
          </a:prstGeom>
        </p:spPr>
      </p:pic>
      <p:grpSp>
        <p:nvGrpSpPr>
          <p:cNvPr id="25" name="C)">
            <a:extLst>
              <a:ext uri="{FF2B5EF4-FFF2-40B4-BE49-F238E27FC236}">
                <a16:creationId xmlns:a16="http://schemas.microsoft.com/office/drawing/2014/main" id="{A677BBFD-A5DB-4304-9457-DE530DAD4C5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5121922"/>
            <a:ext cx="6063893" cy="1188000"/>
            <a:chOff x="1663194" y="2616928"/>
            <a:chExt cx="6006760" cy="113058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2D2F44-8C13-4D25-B077-7B8E6CF2CA57}"/>
                </a:ext>
              </a:extLst>
            </p:cNvPr>
            <p:cNvSpPr/>
            <p:nvPr/>
          </p:nvSpPr>
          <p:spPr>
            <a:xfrm flipH="1">
              <a:off x="1760682" y="2631986"/>
              <a:ext cx="5909272" cy="10962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DDC53C-DC59-4340-B195-73C5BF921F94}"/>
                </a:ext>
              </a:extLst>
            </p:cNvPr>
            <p:cNvSpPr/>
            <p:nvPr/>
          </p:nvSpPr>
          <p:spPr>
            <a:xfrm>
              <a:off x="1663194" y="2616928"/>
              <a:ext cx="55825" cy="113058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C25626A4-D293-4CA1-B57C-57210133A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5662850" cy="87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c) Many types of monkey such as howler monkeys – spider monkeys, squirrel monkeys and marmosets live – in the Amazon rainforest.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2D4373-34A6-4766-A986-E911B3AE5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92" y="4141609"/>
            <a:ext cx="449571" cy="439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DC58F-3375-4CD4-A46B-2D8A1F58F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57" y="5583018"/>
            <a:ext cx="385828" cy="417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03FD9-EAC5-497A-B89C-1860C46CF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22" y="2384277"/>
            <a:ext cx="2000577" cy="423016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4916725-DF4E-4771-B33C-7D978AB7B648}"/>
              </a:ext>
            </a:extLst>
          </p:cNvPr>
          <p:cNvGrpSpPr/>
          <p:nvPr/>
        </p:nvGrpSpPr>
        <p:grpSpPr>
          <a:xfrm>
            <a:off x="755650" y="1876801"/>
            <a:ext cx="7632700" cy="436639"/>
            <a:chOff x="755650" y="1697339"/>
            <a:chExt cx="7632700" cy="4366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9BCA88-AD2F-4A9B-9A69-AE01F5B13D85}"/>
                </a:ext>
              </a:extLst>
            </p:cNvPr>
            <p:cNvSpPr/>
            <p:nvPr/>
          </p:nvSpPr>
          <p:spPr>
            <a:xfrm>
              <a:off x="828942" y="1729962"/>
              <a:ext cx="7559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Click to see if each sentence correctly uses dashes for parenthesis.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2657C7A-D250-4B9F-AB0D-DC8DA4B8473E}"/>
                </a:ext>
              </a:extLst>
            </p:cNvPr>
            <p:cNvSpPr/>
            <p:nvPr/>
          </p:nvSpPr>
          <p:spPr bwMode="auto">
            <a:xfrm>
              <a:off x="755650" y="1697339"/>
              <a:ext cx="57150" cy="43663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7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1221814" y="728663"/>
            <a:ext cx="671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Which sentence correctly uses dashes for parenthesis?</a:t>
            </a:r>
          </a:p>
        </p:txBody>
      </p:sp>
      <p:grpSp>
        <p:nvGrpSpPr>
          <p:cNvPr id="13" name="A)">
            <a:extLst>
              <a:ext uri="{FF2B5EF4-FFF2-40B4-BE49-F238E27FC236}">
                <a16:creationId xmlns:a16="http://schemas.microsoft.com/office/drawing/2014/main" id="{21E2ED6B-03F5-419E-860E-FD06CCFD56D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429201"/>
            <a:ext cx="7632699" cy="872829"/>
            <a:chOff x="1663194" y="2631301"/>
            <a:chExt cx="7560784" cy="8306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498C0E-F75E-4E2D-B959-46BD4C2A342E}"/>
                </a:ext>
              </a:extLst>
            </p:cNvPr>
            <p:cNvSpPr/>
            <p:nvPr/>
          </p:nvSpPr>
          <p:spPr>
            <a:xfrm flipH="1">
              <a:off x="1760685" y="2631986"/>
              <a:ext cx="7463293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AB235-7D16-4180-A6F1-FBCC5B497CA8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DFAFC6B8-9E17-4533-BFCF-216B33B5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40752"/>
              <a:ext cx="7278887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a) Damp environments compost heaps are perfect – are the best – places for toads to live.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ADC58F-3375-4CD4-A46B-2D8A1F58F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36" y="2654331"/>
            <a:ext cx="385828" cy="417980"/>
          </a:xfrm>
          <a:prstGeom prst="rect">
            <a:avLst/>
          </a:prstGeom>
        </p:spPr>
      </p:pic>
      <p:grpSp>
        <p:nvGrpSpPr>
          <p:cNvPr id="20" name="B)">
            <a:extLst>
              <a:ext uri="{FF2B5EF4-FFF2-40B4-BE49-F238E27FC236}">
                <a16:creationId xmlns:a16="http://schemas.microsoft.com/office/drawing/2014/main" id="{FD6AEF30-F2FC-45E1-9AE0-FABC4F655A8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419114"/>
            <a:ext cx="7632699" cy="872829"/>
            <a:chOff x="1663194" y="2631301"/>
            <a:chExt cx="7560784" cy="8306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8C82C8-5AB6-42BB-9895-C18A00C98C0A}"/>
                </a:ext>
              </a:extLst>
            </p:cNvPr>
            <p:cNvSpPr/>
            <p:nvPr/>
          </p:nvSpPr>
          <p:spPr>
            <a:xfrm flipH="1">
              <a:off x="1760685" y="2631986"/>
              <a:ext cx="7463293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ECCBE5-8353-43AB-94C7-B14DDE93F3C7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5B0CBECA-E6F2-40D6-8540-AA1D7DFBC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7367690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b) Damp environments compost heaps – are perfect are the best places – for toads to live.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71ECFE-C413-4E77-AFFD-E21D1188E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36" y="3654438"/>
            <a:ext cx="385828" cy="417980"/>
          </a:xfrm>
          <a:prstGeom prst="rect">
            <a:avLst/>
          </a:prstGeom>
        </p:spPr>
      </p:pic>
      <p:grpSp>
        <p:nvGrpSpPr>
          <p:cNvPr id="25" name="C)">
            <a:extLst>
              <a:ext uri="{FF2B5EF4-FFF2-40B4-BE49-F238E27FC236}">
                <a16:creationId xmlns:a16="http://schemas.microsoft.com/office/drawing/2014/main" id="{A677BBFD-A5DB-4304-9457-DE530DAD4C5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427351"/>
            <a:ext cx="7632699" cy="872829"/>
            <a:chOff x="1663194" y="2631301"/>
            <a:chExt cx="7560784" cy="83064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2D2F44-8C13-4D25-B077-7B8E6CF2CA57}"/>
                </a:ext>
              </a:extLst>
            </p:cNvPr>
            <p:cNvSpPr/>
            <p:nvPr/>
          </p:nvSpPr>
          <p:spPr>
            <a:xfrm flipH="1">
              <a:off x="1760685" y="2631986"/>
              <a:ext cx="7463293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DDC53C-DC59-4340-B195-73C5BF921F94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C25626A4-D293-4CA1-B57C-57210133A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7367690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c) Damp environments – compost heaps are perfect – are the best places for toads to live.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2D4373-34A6-4766-A986-E911B3AE5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18" y="4548375"/>
            <a:ext cx="449571" cy="439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1E2BE-4F4A-4763-AD11-CA4CBF1A0B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5" b="54248"/>
          <a:stretch/>
        </p:blipFill>
        <p:spPr>
          <a:xfrm>
            <a:off x="2219180" y="4996183"/>
            <a:ext cx="4705639" cy="186181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33A0EA8-509B-4394-93A0-95336D093743}"/>
              </a:ext>
            </a:extLst>
          </p:cNvPr>
          <p:cNvGrpSpPr/>
          <p:nvPr/>
        </p:nvGrpSpPr>
        <p:grpSpPr>
          <a:xfrm>
            <a:off x="755650" y="1851163"/>
            <a:ext cx="7632700" cy="436639"/>
            <a:chOff x="755650" y="1697339"/>
            <a:chExt cx="7632700" cy="4366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E6801C-A2D8-453D-806E-AEF53C13B1E4}"/>
                </a:ext>
              </a:extLst>
            </p:cNvPr>
            <p:cNvSpPr/>
            <p:nvPr/>
          </p:nvSpPr>
          <p:spPr>
            <a:xfrm>
              <a:off x="828942" y="1729962"/>
              <a:ext cx="7559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Click to see if each sentence correctly uses dashes for parenthesis.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CF4E3A2-0A1F-4C50-9866-98360866F264}"/>
                </a:ext>
              </a:extLst>
            </p:cNvPr>
            <p:cNvSpPr/>
            <p:nvPr/>
          </p:nvSpPr>
          <p:spPr bwMode="auto">
            <a:xfrm>
              <a:off x="755650" y="1697339"/>
              <a:ext cx="57150" cy="43663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95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1216025" y="728663"/>
            <a:ext cx="671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Which sentence correctly uses dashes for parenthesis?</a:t>
            </a:r>
          </a:p>
        </p:txBody>
      </p:sp>
      <p:grpSp>
        <p:nvGrpSpPr>
          <p:cNvPr id="13" name="A)">
            <a:extLst>
              <a:ext uri="{FF2B5EF4-FFF2-40B4-BE49-F238E27FC236}">
                <a16:creationId xmlns:a16="http://schemas.microsoft.com/office/drawing/2014/main" id="{21E2ED6B-03F5-419E-860E-FD06CCFD56D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524596"/>
            <a:ext cx="7632699" cy="958955"/>
            <a:chOff x="1663194" y="2607310"/>
            <a:chExt cx="7560784" cy="9126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498C0E-F75E-4E2D-B959-46BD4C2A342E}"/>
                </a:ext>
              </a:extLst>
            </p:cNvPr>
            <p:cNvSpPr/>
            <p:nvPr/>
          </p:nvSpPr>
          <p:spPr>
            <a:xfrm flipH="1">
              <a:off x="1760681" y="2631987"/>
              <a:ext cx="7463297" cy="8709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AB235-7D16-4180-A6F1-FBCC5B497CA8}"/>
                </a:ext>
              </a:extLst>
            </p:cNvPr>
            <p:cNvSpPr/>
            <p:nvPr/>
          </p:nvSpPr>
          <p:spPr>
            <a:xfrm>
              <a:off x="1663194" y="2607310"/>
              <a:ext cx="55825" cy="912604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DFAFC6B8-9E17-4533-BFCF-216B33B5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40752"/>
              <a:ext cx="7305528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a) My favourite animal – and there are many animals which I adore – would have to be a hedgehog! </a:t>
              </a:r>
            </a:p>
          </p:txBody>
        </p:sp>
      </p:grpSp>
      <p:grpSp>
        <p:nvGrpSpPr>
          <p:cNvPr id="20" name="B)">
            <a:extLst>
              <a:ext uri="{FF2B5EF4-FFF2-40B4-BE49-F238E27FC236}">
                <a16:creationId xmlns:a16="http://schemas.microsoft.com/office/drawing/2014/main" id="{FD6AEF30-F2FC-45E1-9AE0-FABC4F655A8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735449"/>
            <a:ext cx="7632698" cy="921600"/>
            <a:chOff x="1663194" y="2617179"/>
            <a:chExt cx="7560783" cy="87705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8C82C8-5AB6-42BB-9895-C18A00C98C0A}"/>
                </a:ext>
              </a:extLst>
            </p:cNvPr>
            <p:cNvSpPr/>
            <p:nvPr/>
          </p:nvSpPr>
          <p:spPr>
            <a:xfrm flipH="1">
              <a:off x="1760682" y="2631986"/>
              <a:ext cx="7463295" cy="8460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ECCBE5-8353-43AB-94C7-B14DDE93F3C7}"/>
                </a:ext>
              </a:extLst>
            </p:cNvPr>
            <p:cNvSpPr/>
            <p:nvPr/>
          </p:nvSpPr>
          <p:spPr>
            <a:xfrm>
              <a:off x="1663194" y="2617179"/>
              <a:ext cx="55825" cy="877056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5B0CBECA-E6F2-40D6-8540-AA1D7DFBC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7341049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spc="-50" dirty="0"/>
                <a:t>b) My favourite animal and there are many animals – which I adore – would have to be a hedgehog!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71ECFE-C413-4E77-AFFD-E21D1188E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36" y="3954459"/>
            <a:ext cx="385828" cy="417980"/>
          </a:xfrm>
          <a:prstGeom prst="rect">
            <a:avLst/>
          </a:prstGeom>
        </p:spPr>
      </p:pic>
      <p:grpSp>
        <p:nvGrpSpPr>
          <p:cNvPr id="25" name="C)">
            <a:extLst>
              <a:ext uri="{FF2B5EF4-FFF2-40B4-BE49-F238E27FC236}">
                <a16:creationId xmlns:a16="http://schemas.microsoft.com/office/drawing/2014/main" id="{A677BBFD-A5DB-4304-9457-DE530DAD4C5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933683"/>
            <a:ext cx="4372161" cy="1160332"/>
            <a:chOff x="1663194" y="2621965"/>
            <a:chExt cx="4330967" cy="11042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2D2F44-8C13-4D25-B077-7B8E6CF2CA57}"/>
                </a:ext>
              </a:extLst>
            </p:cNvPr>
            <p:cNvSpPr/>
            <p:nvPr/>
          </p:nvSpPr>
          <p:spPr>
            <a:xfrm flipH="1">
              <a:off x="1760681" y="2631986"/>
              <a:ext cx="4233480" cy="10755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DDC53C-DC59-4340-B195-73C5BF921F94}"/>
                </a:ext>
              </a:extLst>
            </p:cNvPr>
            <p:cNvSpPr/>
            <p:nvPr/>
          </p:nvSpPr>
          <p:spPr>
            <a:xfrm>
              <a:off x="1663194" y="2621965"/>
              <a:ext cx="55825" cy="110425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C25626A4-D293-4CA1-B57C-57210133A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4197444" cy="87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c) My favourite animal and – there are many animals which I adore would have to be – a hedgehog!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2D4373-34A6-4766-A986-E911B3AE5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9" y="2722146"/>
            <a:ext cx="449571" cy="439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DC58F-3375-4CD4-A46B-2D8A1F58F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47" y="5326728"/>
            <a:ext cx="385828" cy="417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0A5DFF-3C0D-45FB-8CAA-4A4EB6DE4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33" y="4592991"/>
            <a:ext cx="3203167" cy="226500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23104FD-02BF-4BCA-8536-09BB5239B2E2}"/>
              </a:ext>
            </a:extLst>
          </p:cNvPr>
          <p:cNvGrpSpPr/>
          <p:nvPr/>
        </p:nvGrpSpPr>
        <p:grpSpPr>
          <a:xfrm>
            <a:off x="755650" y="1876801"/>
            <a:ext cx="7632700" cy="436639"/>
            <a:chOff x="755650" y="1697339"/>
            <a:chExt cx="7632700" cy="4366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653443-1C30-4A7E-93B4-4D20239196A0}"/>
                </a:ext>
              </a:extLst>
            </p:cNvPr>
            <p:cNvSpPr/>
            <p:nvPr/>
          </p:nvSpPr>
          <p:spPr>
            <a:xfrm>
              <a:off x="828942" y="1729962"/>
              <a:ext cx="7559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Click to see if each sentence correctly uses dashes for parenthesis.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2E2158-9119-42E5-A467-033A1C47C8A6}"/>
                </a:ext>
              </a:extLst>
            </p:cNvPr>
            <p:cNvSpPr/>
            <p:nvPr/>
          </p:nvSpPr>
          <p:spPr bwMode="auto">
            <a:xfrm>
              <a:off x="755650" y="1697339"/>
              <a:ext cx="57150" cy="43663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8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6FB520E-F927-4670-BE34-4568CAF752C3}"/>
              </a:ext>
            </a:extLst>
          </p:cNvPr>
          <p:cNvGrpSpPr>
            <a:grpSpLocks/>
          </p:cNvGrpSpPr>
          <p:nvPr/>
        </p:nvGrpSpPr>
        <p:grpSpPr bwMode="auto">
          <a:xfrm>
            <a:off x="-78377" y="2483225"/>
            <a:ext cx="9326879" cy="1953080"/>
            <a:chOff x="2055966" y="3848045"/>
            <a:chExt cx="5043043" cy="1953080"/>
          </a:xfrm>
          <a:solidFill>
            <a:srgbClr val="00639A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219107-1CF4-4CE3-AADE-4150029B65F8}"/>
                </a:ext>
              </a:extLst>
            </p:cNvPr>
            <p:cNvSpPr/>
            <p:nvPr/>
          </p:nvSpPr>
          <p:spPr>
            <a:xfrm>
              <a:off x="2055966" y="3848045"/>
              <a:ext cx="5043043" cy="1953080"/>
            </a:xfrm>
            <a:prstGeom prst="rect">
              <a:avLst/>
            </a:prstGeom>
            <a:grpFill/>
            <a:ln w="57150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1" name="Rectangle 70">
              <a:extLst>
                <a:ext uri="{FF2B5EF4-FFF2-40B4-BE49-F238E27FC236}">
                  <a16:creationId xmlns:a16="http://schemas.microsoft.com/office/drawing/2014/main" id="{C1E5611C-CB7D-4114-8F75-745C26418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0425" y="4269578"/>
              <a:ext cx="20635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+mn-lt"/>
                </a:rPr>
                <a:t>Independent Focused Activity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9EB24DD-E431-4A69-BAFE-A720FA92A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1" r="20682"/>
          <a:stretch/>
        </p:blipFill>
        <p:spPr>
          <a:xfrm>
            <a:off x="493713" y="1724025"/>
            <a:ext cx="4780259" cy="4641850"/>
          </a:xfrm>
          <a:prstGeom prst="roundRect">
            <a:avLst>
              <a:gd name="adj" fmla="val 2493"/>
            </a:avLst>
          </a:prstGeom>
        </p:spPr>
      </p:pic>
    </p:spTree>
    <p:extLst>
      <p:ext uri="{BB962C8B-B14F-4D97-AF65-F5344CB8AC3E}">
        <p14:creationId xmlns:p14="http://schemas.microsoft.com/office/powerpoint/2010/main" val="9062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5B591-F5E2-4EF0-9400-95FE857E1921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The Dramatic Dash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1C5692-0B27-4A67-A8A6-714BC18199E9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345800"/>
            <a:ext cx="7632700" cy="773537"/>
            <a:chOff x="755650" y="1546416"/>
            <a:chExt cx="7632700" cy="77303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57CD32D0-E0A2-4486-8CC5-8E867ACAE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8" y="1603429"/>
              <a:ext cx="7486682" cy="6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The dash is a punctuation mark which can be used when you want to emphasise additional information.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B4B50F-A04F-44BD-84A8-9E8921C82F6C}"/>
                </a:ext>
              </a:extLst>
            </p:cNvPr>
            <p:cNvSpPr/>
            <p:nvPr/>
          </p:nvSpPr>
          <p:spPr>
            <a:xfrm>
              <a:off x="755650" y="1546416"/>
              <a:ext cx="57150" cy="773037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85FBE8-5E5E-4062-B352-4ADBC885070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350663"/>
            <a:ext cx="6169025" cy="773537"/>
            <a:chOff x="755650" y="1546416"/>
            <a:chExt cx="6169025" cy="773037"/>
          </a:xfrm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7D80B63D-2E5F-4450-8B6B-046DCB4FC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8" y="1603429"/>
              <a:ext cx="6023007" cy="6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spc="-50" dirty="0"/>
                <a:t>We have already learnt about using a dash in pairs to surround additional information that we want to emphasise.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B1D95B-7D6F-4429-B090-00EE07248711}"/>
                </a:ext>
              </a:extLst>
            </p:cNvPr>
            <p:cNvSpPr/>
            <p:nvPr/>
          </p:nvSpPr>
          <p:spPr>
            <a:xfrm>
              <a:off x="755650" y="1546416"/>
              <a:ext cx="57150" cy="773037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784696-D7E8-4A17-A1B5-2C3C5647D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2073437"/>
            <a:ext cx="2319725" cy="47845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086A321-DCD4-4DB8-A1F6-E3A82C9A47C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387550"/>
            <a:ext cx="5759451" cy="1823962"/>
            <a:chOff x="755650" y="1602193"/>
            <a:chExt cx="5759451" cy="182278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9FF8CFC2-99FE-4249-A91A-EC1B6AA3A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9" y="1603429"/>
              <a:ext cx="5613432" cy="180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Whereas brackets must always be used in pairs, only one dash is required if the parenthesis comes at the end of a sentence. A dash found by itself can be used to separate something dramatic (and usually contrasting) at the end of a sentence from the start of the sentence.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269B79-21AC-4289-B49A-63D69C8C2D93}"/>
                </a:ext>
              </a:extLst>
            </p:cNvPr>
            <p:cNvSpPr/>
            <p:nvPr/>
          </p:nvSpPr>
          <p:spPr>
            <a:xfrm>
              <a:off x="755650" y="1602193"/>
              <a:ext cx="57150" cy="1822782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FF7636-FFB6-4B14-B9BD-4CA31A0795D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5455712"/>
            <a:ext cx="5759451" cy="747998"/>
            <a:chOff x="755650" y="1917551"/>
            <a:chExt cx="5759451" cy="747515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8BB272BA-026C-4922-ADE9-00653C41C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9" y="1917551"/>
              <a:ext cx="5613432" cy="6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The idea is to shock or surprise the reader at the very end of the sentence.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789EA5-D61C-4312-8FF6-9F36EBFD556B}"/>
                </a:ext>
              </a:extLst>
            </p:cNvPr>
            <p:cNvSpPr/>
            <p:nvPr/>
          </p:nvSpPr>
          <p:spPr>
            <a:xfrm>
              <a:off x="755650" y="1962305"/>
              <a:ext cx="57150" cy="70276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3FCA18-970A-4F95-A376-11A0B1263BA5}"/>
              </a:ext>
            </a:extLst>
          </p:cNvPr>
          <p:cNvGrpSpPr/>
          <p:nvPr/>
        </p:nvGrpSpPr>
        <p:grpSpPr>
          <a:xfrm>
            <a:off x="755650" y="1919461"/>
            <a:ext cx="7607300" cy="1080914"/>
            <a:chOff x="755650" y="2932019"/>
            <a:chExt cx="7607300" cy="10809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59F4FF8-58F4-4B75-A486-69F23503E135}"/>
                </a:ext>
              </a:extLst>
            </p:cNvPr>
            <p:cNvSpPr/>
            <p:nvPr/>
          </p:nvSpPr>
          <p:spPr>
            <a:xfrm>
              <a:off x="924825" y="2932019"/>
              <a:ext cx="1295770" cy="40173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4CA96D8-6AF0-4BAE-8FF9-5B0AD403CF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650" y="2955076"/>
              <a:ext cx="7607300" cy="1057857"/>
              <a:chOff x="755917" y="4475019"/>
              <a:chExt cx="7606629" cy="105785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11C9D09-9E78-4D2A-8A35-ABF0FCFFEBA1}"/>
                  </a:ext>
                </a:extLst>
              </p:cNvPr>
              <p:cNvSpPr/>
              <p:nvPr/>
            </p:nvSpPr>
            <p:spPr>
              <a:xfrm>
                <a:off x="787664" y="4874331"/>
                <a:ext cx="7574882" cy="658545"/>
              </a:xfrm>
              <a:prstGeom prst="rect">
                <a:avLst/>
              </a:prstGeom>
              <a:solidFill>
                <a:srgbClr val="FFFFFF"/>
              </a:solidFill>
              <a:ln w="57150">
                <a:solidFill>
                  <a:srgbClr val="0063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1" name="Rectangle 70">
                <a:extLst>
                  <a:ext uri="{FF2B5EF4-FFF2-40B4-BE49-F238E27FC236}">
                    <a16:creationId xmlns:a16="http://schemas.microsoft.com/office/drawing/2014/main" id="{E3E5BEAE-9D71-4521-AACC-9F014C4C6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917" y="5012527"/>
                <a:ext cx="75450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lvl="0" algn="ctr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GB" altLang="en-US" dirty="0"/>
                  <a:t>It was a long wait – perhaps the longest of his life. </a:t>
                </a:r>
              </a:p>
            </p:txBody>
          </p:sp>
          <p:sp>
            <p:nvSpPr>
              <p:cNvPr id="22" name="Rectangle 70">
                <a:extLst>
                  <a:ext uri="{FF2B5EF4-FFF2-40B4-BE49-F238E27FC236}">
                    <a16:creationId xmlns:a16="http://schemas.microsoft.com/office/drawing/2014/main" id="{2DB91AAF-EEBB-4CB3-AC8F-ADA96B0A8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088" y="4475019"/>
                <a:ext cx="1466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lvl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GB" altLang="en-US" b="1" dirty="0">
                    <a:solidFill>
                      <a:schemeClr val="bg1"/>
                    </a:solidFill>
                  </a:rPr>
                  <a:t>Example</a:t>
                </a:r>
              </a:p>
            </p:txBody>
          </p:sp>
        </p:grpSp>
      </p:grpSp>
      <p:grpSp>
        <p:nvGrpSpPr>
          <p:cNvPr id="23" name="Text box">
            <a:extLst>
              <a:ext uri="{FF2B5EF4-FFF2-40B4-BE49-F238E27FC236}">
                <a16:creationId xmlns:a16="http://schemas.microsoft.com/office/drawing/2014/main" id="{6922918F-474E-48E6-8932-46125F48C919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271685"/>
            <a:ext cx="7632700" cy="595463"/>
            <a:chOff x="1663194" y="2610518"/>
            <a:chExt cx="7560785" cy="56668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725474-A1F2-4EAA-B8DE-7C90538EBC3A}"/>
                </a:ext>
              </a:extLst>
            </p:cNvPr>
            <p:cNvSpPr/>
            <p:nvPr/>
          </p:nvSpPr>
          <p:spPr>
            <a:xfrm flipH="1">
              <a:off x="1760683" y="2631986"/>
              <a:ext cx="7463296" cy="5452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818200-BB46-4DCB-BA5C-0B0ABAC18BA3}"/>
                </a:ext>
              </a:extLst>
            </p:cNvPr>
            <p:cNvSpPr/>
            <p:nvPr/>
          </p:nvSpPr>
          <p:spPr>
            <a:xfrm>
              <a:off x="1663194" y="2610518"/>
              <a:ext cx="55825" cy="566657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46A96162-4C68-4E0B-9A9E-6D272A2FF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23689"/>
              <a:ext cx="7353260" cy="35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The sentence would still make sense without the part after the dash. </a:t>
              </a:r>
            </a:p>
          </p:txBody>
        </p:sp>
      </p:grpSp>
      <p:grpSp>
        <p:nvGrpSpPr>
          <p:cNvPr id="27" name="Text box">
            <a:extLst>
              <a:ext uri="{FF2B5EF4-FFF2-40B4-BE49-F238E27FC236}">
                <a16:creationId xmlns:a16="http://schemas.microsoft.com/office/drawing/2014/main" id="{B9387BFE-7E0F-4132-B0DF-F64289A9967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162273"/>
            <a:ext cx="7632700" cy="595463"/>
            <a:chOff x="1663194" y="2610518"/>
            <a:chExt cx="7560785" cy="56668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6B1109-FD28-4AE1-878B-D177FD0CD7C4}"/>
                </a:ext>
              </a:extLst>
            </p:cNvPr>
            <p:cNvSpPr/>
            <p:nvPr/>
          </p:nvSpPr>
          <p:spPr>
            <a:xfrm flipH="1">
              <a:off x="1760683" y="2631986"/>
              <a:ext cx="7463296" cy="5452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EFBFE1F-8189-4170-9AD1-11FA47F245CE}"/>
                </a:ext>
              </a:extLst>
            </p:cNvPr>
            <p:cNvSpPr/>
            <p:nvPr/>
          </p:nvSpPr>
          <p:spPr>
            <a:xfrm>
              <a:off x="1663194" y="2610518"/>
              <a:ext cx="55825" cy="566657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3546E961-87E2-47FB-9DE5-732FC57CE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23689"/>
              <a:ext cx="7353260" cy="35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There should be a space before and after the dash.</a:t>
              </a:r>
            </a:p>
          </p:txBody>
        </p:sp>
      </p:grpSp>
      <p:grpSp>
        <p:nvGrpSpPr>
          <p:cNvPr id="31" name="Text box">
            <a:extLst>
              <a:ext uri="{FF2B5EF4-FFF2-40B4-BE49-F238E27FC236}">
                <a16:creationId xmlns:a16="http://schemas.microsoft.com/office/drawing/2014/main" id="{A54162C9-302C-4E53-B704-28DD5DAD3436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5052860"/>
            <a:ext cx="7632700" cy="595463"/>
            <a:chOff x="1663194" y="2610518"/>
            <a:chExt cx="7560785" cy="56668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AB9EBA-E2BD-40C0-A63C-F9A50FB6FFAA}"/>
                </a:ext>
              </a:extLst>
            </p:cNvPr>
            <p:cNvSpPr/>
            <p:nvPr/>
          </p:nvSpPr>
          <p:spPr>
            <a:xfrm flipH="1">
              <a:off x="1760683" y="2631986"/>
              <a:ext cx="7463296" cy="5452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F1811B3-7837-457F-A0E5-25B94D7A4235}"/>
                </a:ext>
              </a:extLst>
            </p:cNvPr>
            <p:cNvSpPr/>
            <p:nvPr/>
          </p:nvSpPr>
          <p:spPr>
            <a:xfrm>
              <a:off x="1663194" y="2610518"/>
              <a:ext cx="55825" cy="566657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D23E228-9F5C-43E4-ADB1-9B0BBE321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23689"/>
              <a:ext cx="7353260" cy="35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This information creates a surprise at the end of the sentence.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5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Text box">
            <a:extLst>
              <a:ext uri="{FF2B5EF4-FFF2-40B4-BE49-F238E27FC236}">
                <a16:creationId xmlns:a16="http://schemas.microsoft.com/office/drawing/2014/main" id="{6922918F-474E-48E6-8932-46125F48C919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009569"/>
            <a:ext cx="6559550" cy="886035"/>
            <a:chOff x="1663194" y="2624060"/>
            <a:chExt cx="6497746" cy="84320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725474-A1F2-4EAA-B8DE-7C90538EBC3A}"/>
                </a:ext>
              </a:extLst>
            </p:cNvPr>
            <p:cNvSpPr/>
            <p:nvPr/>
          </p:nvSpPr>
          <p:spPr>
            <a:xfrm flipH="1">
              <a:off x="1760683" y="2631986"/>
              <a:ext cx="6400257" cy="8352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818200-BB46-4DCB-BA5C-0B0ABAC18BA3}"/>
                </a:ext>
              </a:extLst>
            </p:cNvPr>
            <p:cNvSpPr/>
            <p:nvPr/>
          </p:nvSpPr>
          <p:spPr>
            <a:xfrm>
              <a:off x="1663194" y="2624060"/>
              <a:ext cx="55825" cy="829642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46A96162-4C68-4E0B-9A9E-6D272A2FF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23689"/>
              <a:ext cx="5994583" cy="61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How do you know whether to use brackets, dashes or paired commas?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C5B591-F5E2-4EF0-9400-95FE857E1921}"/>
              </a:ext>
            </a:extLst>
          </p:cNvPr>
          <p:cNvSpPr txBox="1"/>
          <p:nvPr/>
        </p:nvSpPr>
        <p:spPr>
          <a:xfrm>
            <a:off x="755650" y="728663"/>
            <a:ext cx="763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The Difference Between Dashes, </a:t>
            </a:r>
            <a:br>
              <a:rPr lang="en-GB" sz="3200" dirty="0">
                <a:latin typeface="+mj-lt"/>
              </a:rPr>
            </a:br>
            <a:r>
              <a:rPr lang="en-GB" sz="3200" dirty="0">
                <a:latin typeface="+mj-lt"/>
              </a:rPr>
              <a:t>Brackets and Paired Commas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86A321-DCD4-4DB8-A1F6-E3A82C9A47C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033333"/>
            <a:ext cx="5759451" cy="436641"/>
            <a:chOff x="755650" y="1600530"/>
            <a:chExt cx="5759451" cy="436359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9FF8CFC2-99FE-4249-A91A-EC1B6AA3A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9" y="1603429"/>
              <a:ext cx="5613432" cy="42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Think about these three sentences: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269B79-21AC-4289-B49A-63D69C8C2D93}"/>
                </a:ext>
              </a:extLst>
            </p:cNvPr>
            <p:cNvSpPr/>
            <p:nvPr/>
          </p:nvSpPr>
          <p:spPr>
            <a:xfrm>
              <a:off x="755650" y="1600530"/>
              <a:ext cx="57150" cy="43635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020907D-3FFE-4E45-8CC7-4A7A1F201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78" y="1905000"/>
            <a:ext cx="2502772" cy="4953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066BDA0-18FD-4498-84AE-7F4C4FE9FEA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712508"/>
            <a:ext cx="5502275" cy="976402"/>
            <a:chOff x="755650" y="1603429"/>
            <a:chExt cx="5502275" cy="975772"/>
          </a:xfrm>
        </p:grpSpPr>
        <p:sp>
          <p:nvSpPr>
            <p:cNvPr id="37" name="Rectangle 4">
              <a:extLst>
                <a:ext uri="{FF2B5EF4-FFF2-40B4-BE49-F238E27FC236}">
                  <a16:creationId xmlns:a16="http://schemas.microsoft.com/office/drawing/2014/main" id="{DAC6A77E-F5F9-4C6B-B0D3-722C901EE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9" y="1603429"/>
              <a:ext cx="5356256" cy="97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Miss Moneypenny (who had travelled from America to England to see James) said the mission was a huge success.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938A69F-EE2D-4894-BDBA-E204C3D39688}"/>
                </a:ext>
              </a:extLst>
            </p:cNvPr>
            <p:cNvSpPr/>
            <p:nvPr/>
          </p:nvSpPr>
          <p:spPr>
            <a:xfrm>
              <a:off x="755650" y="1717755"/>
              <a:ext cx="57150" cy="77303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99A61C-A1B9-4505-9E05-9A83299A30A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747778"/>
            <a:ext cx="5502275" cy="976402"/>
            <a:chOff x="755650" y="1622467"/>
            <a:chExt cx="5502275" cy="97577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8B3B75E0-CBF9-4663-B32B-5CBB30952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9" y="1622467"/>
              <a:ext cx="5356256" cy="97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Miss Moneypenny, who had travelled from America to England to see James, said the mission was a huge success.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334EE7F-3A1C-491E-820C-3514E4DE6450}"/>
                </a:ext>
              </a:extLst>
            </p:cNvPr>
            <p:cNvSpPr/>
            <p:nvPr/>
          </p:nvSpPr>
          <p:spPr>
            <a:xfrm>
              <a:off x="755650" y="1722257"/>
              <a:ext cx="57150" cy="77350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5BD874-04D0-4BB9-9278-96EF9B22431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783048"/>
            <a:ext cx="5292725" cy="976402"/>
            <a:chOff x="755650" y="1603429"/>
            <a:chExt cx="5292725" cy="975772"/>
          </a:xfrm>
        </p:grpSpPr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id="{EE29C8B2-B82C-4A6F-B970-7DE192218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9" y="1603429"/>
              <a:ext cx="5146706" cy="97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Miss Moneypenny – who had travelled from America to England to see James – said the mission was a huge success.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45EAF5A-7D3A-445B-8EFA-246E743695FE}"/>
                </a:ext>
              </a:extLst>
            </p:cNvPr>
            <p:cNvSpPr/>
            <p:nvPr/>
          </p:nvSpPr>
          <p:spPr>
            <a:xfrm>
              <a:off x="755650" y="1703219"/>
              <a:ext cx="57150" cy="77350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5A6094-13D4-4C77-8064-E62DFBEFF611}"/>
              </a:ext>
            </a:extLst>
          </p:cNvPr>
          <p:cNvGrpSpPr>
            <a:grpSpLocks/>
          </p:cNvGrpSpPr>
          <p:nvPr/>
        </p:nvGrpSpPr>
        <p:grpSpPr bwMode="auto">
          <a:xfrm>
            <a:off x="-78377" y="5934091"/>
            <a:ext cx="9326879" cy="577852"/>
            <a:chOff x="2055966" y="4934664"/>
            <a:chExt cx="5043043" cy="543733"/>
          </a:xfrm>
          <a:solidFill>
            <a:srgbClr val="BCBCE9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ED4B44A-5BE8-4FB5-ABAC-4A44BDDD820A}"/>
                </a:ext>
              </a:extLst>
            </p:cNvPr>
            <p:cNvSpPr/>
            <p:nvPr/>
          </p:nvSpPr>
          <p:spPr>
            <a:xfrm>
              <a:off x="2055966" y="4934664"/>
              <a:ext cx="5043043" cy="543733"/>
            </a:xfrm>
            <a:prstGeom prst="rect">
              <a:avLst/>
            </a:prstGeom>
            <a:solidFill>
              <a:srgbClr val="90C7E5"/>
            </a:solidFill>
            <a:ln w="57150">
              <a:solidFill>
                <a:srgbClr val="0063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47" name="Rectangle 70">
              <a:extLst>
                <a:ext uri="{FF2B5EF4-FFF2-40B4-BE49-F238E27FC236}">
                  <a16:creationId xmlns:a16="http://schemas.microsoft.com/office/drawing/2014/main" id="{BBB824F5-6281-47B7-AC32-649DEECDA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345" y="5004654"/>
              <a:ext cx="49441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dirty="0">
                  <a:solidFill>
                    <a:srgbClr val="1C1C1C"/>
                  </a:solidFill>
                  <a:latin typeface="+mn-lt"/>
                </a:rPr>
                <a:t>What is the difference between the three?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16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61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use dashes to show parenthesis.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explain that dashes surround additional information in a sentence. </a:t>
            </a:r>
          </a:p>
          <a:p>
            <a:r>
              <a:rPr lang="en-GB" dirty="0">
                <a:latin typeface="Twinkl" pitchFamily="2" charset="0"/>
              </a:rPr>
              <a:t>I can explain how dashes can be used on their own or in pairs.</a:t>
            </a:r>
          </a:p>
          <a:p>
            <a:r>
              <a:rPr lang="en-GB" dirty="0">
                <a:latin typeface="Twinkl" pitchFamily="2" charset="0"/>
              </a:rPr>
              <a:t>I can identify where dashes belong.</a:t>
            </a:r>
          </a:p>
          <a:p>
            <a:r>
              <a:rPr lang="en-GB" dirty="0">
                <a:latin typeface="Twinkl" pitchFamily="2" charset="0"/>
              </a:rPr>
              <a:t>I can create my own sentences which use dashes to show parenthesis. </a:t>
            </a:r>
          </a:p>
          <a:p>
            <a:r>
              <a:rPr lang="en-GB" dirty="0">
                <a:latin typeface="Twinkl" pitchFamily="2" charset="0"/>
              </a:rPr>
              <a:t>I can explain the difference between dashes, paired commas and brackets.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The Double Dash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5ED7B3-212B-40DA-ACCA-1B88F097699E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38757"/>
            <a:ext cx="7623175" cy="976404"/>
            <a:chOff x="755650" y="1574872"/>
            <a:chExt cx="7623175" cy="975766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44DA5EB9-7877-4DD9-87C2-8F2E43F4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7" y="1574872"/>
              <a:ext cx="7477158" cy="97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b="1" dirty="0"/>
                <a:t>Definition of a Dash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Dashes can perform a similar function to brackets, surrounding additional information in a sentence.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9C89C4-0592-48A3-95DB-C9881D616F5E}"/>
                </a:ext>
              </a:extLst>
            </p:cNvPr>
            <p:cNvSpPr/>
            <p:nvPr/>
          </p:nvSpPr>
          <p:spPr>
            <a:xfrm>
              <a:off x="755650" y="1581713"/>
              <a:ext cx="57150" cy="935377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C6DF5D2-A33F-4702-AE37-369B0628B2BA}"/>
              </a:ext>
            </a:extLst>
          </p:cNvPr>
          <p:cNvGrpSpPr>
            <a:grpSpLocks/>
          </p:cNvGrpSpPr>
          <p:nvPr/>
        </p:nvGrpSpPr>
        <p:grpSpPr bwMode="auto">
          <a:xfrm>
            <a:off x="-78377" y="2657865"/>
            <a:ext cx="9326879" cy="604066"/>
            <a:chOff x="2055966" y="4874331"/>
            <a:chExt cx="5043043" cy="604066"/>
          </a:xfrm>
          <a:solidFill>
            <a:srgbClr val="BCBCE9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47B801-439E-45B4-A846-286086B91C55}"/>
                </a:ext>
              </a:extLst>
            </p:cNvPr>
            <p:cNvSpPr/>
            <p:nvPr/>
          </p:nvSpPr>
          <p:spPr>
            <a:xfrm>
              <a:off x="2055966" y="4874331"/>
              <a:ext cx="5043043" cy="604066"/>
            </a:xfrm>
            <a:prstGeom prst="rect">
              <a:avLst/>
            </a:prstGeom>
            <a:solidFill>
              <a:srgbClr val="90C7E5"/>
            </a:solidFill>
            <a:ln w="57150">
              <a:solidFill>
                <a:srgbClr val="0063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" name="Rectangle 70">
              <a:extLst>
                <a:ext uri="{FF2B5EF4-FFF2-40B4-BE49-F238E27FC236}">
                  <a16:creationId xmlns:a16="http://schemas.microsoft.com/office/drawing/2014/main" id="{4158431A-6BD4-4FBB-AFE5-BE65D5705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345" y="4986754"/>
              <a:ext cx="49441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dirty="0">
                  <a:solidFill>
                    <a:srgbClr val="1C1C1C"/>
                  </a:solidFill>
                  <a:latin typeface="+mn-lt"/>
                </a:rPr>
                <a:t>Example: The train – which was late – was heading to Paris.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814B5B-A465-4C61-8D1E-671EA9E625A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606948"/>
            <a:ext cx="7623175" cy="436643"/>
            <a:chOff x="755650" y="1589331"/>
            <a:chExt cx="7623175" cy="43636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155A6C98-1FD5-4B37-8194-AFAE16EFE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7" y="1603429"/>
              <a:ext cx="7477158" cy="42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Take care not to confuse dashes and hyphens.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51DD58-D4B4-4A0B-AA8B-EAEA0AA038F1}"/>
                </a:ext>
              </a:extLst>
            </p:cNvPr>
            <p:cNvSpPr/>
            <p:nvPr/>
          </p:nvSpPr>
          <p:spPr>
            <a:xfrm>
              <a:off x="755650" y="1589331"/>
              <a:ext cx="57150" cy="43636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7266F3-3369-4DA9-AB0D-8CF94C01715E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313570"/>
            <a:ext cx="5911850" cy="699404"/>
            <a:chOff x="755650" y="1603429"/>
            <a:chExt cx="5911850" cy="698953"/>
          </a:xfrm>
        </p:grpSpPr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F0A073F7-CA2B-4BD7-8F01-0A860DC3F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7" y="1603429"/>
              <a:ext cx="5765833" cy="69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Dashes are long marks (–). They are used between words, with a space either side.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460314-FE12-4755-9B5B-453A46D5CAF9}"/>
                </a:ext>
              </a:extLst>
            </p:cNvPr>
            <p:cNvSpPr/>
            <p:nvPr/>
          </p:nvSpPr>
          <p:spPr>
            <a:xfrm>
              <a:off x="755650" y="1613496"/>
              <a:ext cx="57150" cy="638874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1F87A-A060-444C-9C9A-00EA5E42C01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5219011"/>
            <a:ext cx="4542492" cy="699404"/>
            <a:chOff x="755650" y="1603429"/>
            <a:chExt cx="4542492" cy="698952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EE5334E-5148-4584-8CC1-D449820B9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8" y="1603429"/>
              <a:ext cx="4396474" cy="6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Hyphens are short marks (-). They are used in the middle of words with no spaces.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FF0796-4409-4864-A93C-3FDAD30BBF56}"/>
                </a:ext>
              </a:extLst>
            </p:cNvPr>
            <p:cNvSpPr/>
            <p:nvPr/>
          </p:nvSpPr>
          <p:spPr>
            <a:xfrm>
              <a:off x="755650" y="1604539"/>
              <a:ext cx="57150" cy="638874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D094552-51AE-47E9-B48D-9B7691B90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4"/>
          <a:stretch/>
        </p:blipFill>
        <p:spPr>
          <a:xfrm>
            <a:off x="5495691" y="3429000"/>
            <a:ext cx="3056637" cy="3429000"/>
          </a:xfrm>
          <a:prstGeom prst="rect">
            <a:avLst/>
          </a:prstGeom>
        </p:spPr>
      </p:pic>
      <p:grpSp>
        <p:nvGrpSpPr>
          <p:cNvPr id="27" name="Text box">
            <a:extLst>
              <a:ext uri="{FF2B5EF4-FFF2-40B4-BE49-F238E27FC236}">
                <a16:creationId xmlns:a16="http://schemas.microsoft.com/office/drawing/2014/main" id="{1E184BD1-C941-4D22-9119-08E22387F74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105409"/>
            <a:ext cx="5816064" cy="1404001"/>
            <a:chOff x="1663194" y="2616927"/>
            <a:chExt cx="5761265" cy="133614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381D47-6D5F-47E1-B416-F7ECE38CD94E}"/>
                </a:ext>
              </a:extLst>
            </p:cNvPr>
            <p:cNvSpPr/>
            <p:nvPr/>
          </p:nvSpPr>
          <p:spPr>
            <a:xfrm flipH="1">
              <a:off x="1760688" y="2631986"/>
              <a:ext cx="5663771" cy="130825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8610DC-3763-4ABC-ADAC-23B3E78FBD7A}"/>
                </a:ext>
              </a:extLst>
            </p:cNvPr>
            <p:cNvSpPr/>
            <p:nvPr/>
          </p:nvSpPr>
          <p:spPr>
            <a:xfrm>
              <a:off x="1663194" y="2616927"/>
              <a:ext cx="55825" cy="1336144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E3586244-0B09-4B5A-8546-2287DC7EA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23689"/>
              <a:ext cx="4079226" cy="114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b="1" dirty="0"/>
                <a:t>Interesting Fact</a:t>
              </a:r>
              <a:endParaRPr lang="en-GB" altLang="en-US" dirty="0"/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On old-fashioned typewriters, two hyphens typed one after the other were used instead of a dash.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14B1BEB-96BD-4C37-8FC1-04B2A18FC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76" y="3429000"/>
            <a:ext cx="4165674" cy="32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The Double Dash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1F87A-A060-444C-9C9A-00EA5E42C01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32836"/>
            <a:ext cx="7632700" cy="699404"/>
            <a:chOff x="755650" y="1603429"/>
            <a:chExt cx="7632700" cy="698952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EE5334E-5148-4584-8CC1-D449820B9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8" y="1603429"/>
              <a:ext cx="7486682" cy="6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We use a dash to add additional information. This extra information is called a parenthesis.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FF0796-4409-4864-A93C-3FDAD30BBF56}"/>
                </a:ext>
              </a:extLst>
            </p:cNvPr>
            <p:cNvSpPr/>
            <p:nvPr/>
          </p:nvSpPr>
          <p:spPr>
            <a:xfrm>
              <a:off x="755650" y="1604539"/>
              <a:ext cx="57150" cy="638874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7" name="Text box">
            <a:extLst>
              <a:ext uri="{FF2B5EF4-FFF2-40B4-BE49-F238E27FC236}">
                <a16:creationId xmlns:a16="http://schemas.microsoft.com/office/drawing/2014/main" id="{1E184BD1-C941-4D22-9119-08E22387F74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5506914"/>
            <a:ext cx="7632700" cy="595436"/>
            <a:chOff x="1663194" y="2616557"/>
            <a:chExt cx="7560785" cy="566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381D47-6D5F-47E1-B416-F7ECE38CD94E}"/>
                </a:ext>
              </a:extLst>
            </p:cNvPr>
            <p:cNvSpPr/>
            <p:nvPr/>
          </p:nvSpPr>
          <p:spPr>
            <a:xfrm flipH="1">
              <a:off x="1760685" y="2631986"/>
              <a:ext cx="7463291" cy="5313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8610DC-3763-4ABC-ADAC-23B3E78FBD7A}"/>
                </a:ext>
              </a:extLst>
            </p:cNvPr>
            <p:cNvSpPr/>
            <p:nvPr/>
          </p:nvSpPr>
          <p:spPr>
            <a:xfrm>
              <a:off x="1663194" y="2616557"/>
              <a:ext cx="55825" cy="566656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E3586244-0B09-4B5A-8546-2287DC7EA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23689"/>
              <a:ext cx="7453903" cy="35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The sentence would still make sense without the part within the dashes.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E7C992-B387-4E11-95D5-E0F25C34E109}"/>
              </a:ext>
            </a:extLst>
          </p:cNvPr>
          <p:cNvGrpSpPr/>
          <p:nvPr/>
        </p:nvGrpSpPr>
        <p:grpSpPr>
          <a:xfrm>
            <a:off x="238256" y="2788584"/>
            <a:ext cx="8658095" cy="1336769"/>
            <a:chOff x="238256" y="2932019"/>
            <a:chExt cx="8658095" cy="133676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A7E05D6-189C-4D30-916F-9A710E37820F}"/>
                </a:ext>
              </a:extLst>
            </p:cNvPr>
            <p:cNvSpPr/>
            <p:nvPr/>
          </p:nvSpPr>
          <p:spPr>
            <a:xfrm>
              <a:off x="924825" y="2932019"/>
              <a:ext cx="1295770" cy="40173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EDCD2DC-3D53-405F-8C12-9D9B268C9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256" y="2955076"/>
              <a:ext cx="8658095" cy="1313712"/>
              <a:chOff x="238569" y="4475019"/>
              <a:chExt cx="8657332" cy="13137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B0D9B25-8E1D-4BFF-A589-E1C2FBD967EB}"/>
                  </a:ext>
                </a:extLst>
              </p:cNvPr>
              <p:cNvSpPr/>
              <p:nvPr/>
            </p:nvSpPr>
            <p:spPr>
              <a:xfrm>
                <a:off x="755917" y="4874331"/>
                <a:ext cx="7632028" cy="914400"/>
              </a:xfrm>
              <a:prstGeom prst="rect">
                <a:avLst/>
              </a:prstGeom>
              <a:solidFill>
                <a:srgbClr val="90C7E5">
                  <a:alpha val="40000"/>
                </a:srgbClr>
              </a:solidFill>
              <a:ln w="57150">
                <a:solidFill>
                  <a:srgbClr val="0063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0E66653F-66A7-4839-B560-F1931D47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69" y="5120104"/>
                <a:ext cx="8657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lvl="0" algn="ctr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GB" altLang="en-US" spc="-50" dirty="0"/>
                  <a:t>The man was plainly dressed – </a:t>
                </a:r>
                <a:r>
                  <a:rPr lang="en-GB" altLang="en-US" b="1" spc="-50" dirty="0"/>
                  <a:t>so he would not be noticed </a:t>
                </a:r>
                <a:r>
                  <a:rPr lang="en-GB" altLang="en-US" spc="-50" dirty="0"/>
                  <a:t>– in a black suit. </a:t>
                </a:r>
              </a:p>
            </p:txBody>
          </p:sp>
          <p:sp>
            <p:nvSpPr>
              <p:cNvPr id="41" name="Rectangle 70">
                <a:extLst>
                  <a:ext uri="{FF2B5EF4-FFF2-40B4-BE49-F238E27FC236}">
                    <a16:creationId xmlns:a16="http://schemas.microsoft.com/office/drawing/2014/main" id="{C44068E9-75E0-46D1-8EB7-7A08F665E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088" y="4475019"/>
                <a:ext cx="1466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lvl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GB" altLang="en-US" b="1" dirty="0">
                    <a:solidFill>
                      <a:schemeClr val="bg1"/>
                    </a:solidFill>
                  </a:rPr>
                  <a:t>Example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EE88896-14BC-4751-B702-769AAD4FF710}"/>
              </a:ext>
            </a:extLst>
          </p:cNvPr>
          <p:cNvGrpSpPr>
            <a:grpSpLocks/>
          </p:cNvGrpSpPr>
          <p:nvPr/>
        </p:nvGrpSpPr>
        <p:grpSpPr bwMode="auto">
          <a:xfrm rot="15016724">
            <a:off x="5840733" y="2834909"/>
            <a:ext cx="855205" cy="885382"/>
            <a:chOff x="5372362" y="2097533"/>
            <a:chExt cx="855259" cy="88673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8F957A3-CB41-4AF9-981C-231A8B3AD1B8}"/>
                </a:ext>
              </a:extLst>
            </p:cNvPr>
            <p:cNvCxnSpPr>
              <a:cxnSpLocks/>
            </p:cNvCxnSpPr>
            <p:nvPr/>
          </p:nvCxnSpPr>
          <p:spPr>
            <a:xfrm rot="6583276">
              <a:off x="5430470" y="2187120"/>
              <a:ext cx="886737" cy="707564"/>
            </a:xfrm>
            <a:prstGeom prst="line">
              <a:avLst/>
            </a:prstGeom>
            <a:ln w="28575">
              <a:solidFill>
                <a:srgbClr val="0063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E87D320-263E-4D61-9361-7E07720777AA}"/>
                </a:ext>
              </a:extLst>
            </p:cNvPr>
            <p:cNvSpPr/>
            <p:nvPr/>
          </p:nvSpPr>
          <p:spPr>
            <a:xfrm>
              <a:off x="5372362" y="2779879"/>
              <a:ext cx="88906" cy="89036"/>
            </a:xfrm>
            <a:prstGeom prst="ellipse">
              <a:avLst/>
            </a:prstGeom>
            <a:solidFill>
              <a:srgbClr val="00639A"/>
            </a:solidFill>
            <a:ln>
              <a:solidFill>
                <a:srgbClr val="0063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AD2DA5-21EB-4805-9253-B9F8B867AFAA}"/>
              </a:ext>
            </a:extLst>
          </p:cNvPr>
          <p:cNvGrpSpPr>
            <a:grpSpLocks/>
          </p:cNvGrpSpPr>
          <p:nvPr/>
        </p:nvGrpSpPr>
        <p:grpSpPr bwMode="auto">
          <a:xfrm rot="20904890">
            <a:off x="3749467" y="2792520"/>
            <a:ext cx="931089" cy="864291"/>
            <a:chOff x="5372362" y="2150870"/>
            <a:chExt cx="931146" cy="86561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3E5ECF3-4D87-493D-8290-7A72C57266F0}"/>
                </a:ext>
              </a:extLst>
            </p:cNvPr>
            <p:cNvCxnSpPr>
              <a:cxnSpLocks/>
            </p:cNvCxnSpPr>
            <p:nvPr/>
          </p:nvCxnSpPr>
          <p:spPr>
            <a:xfrm rot="17521619" flipH="1" flipV="1">
              <a:off x="5481491" y="2194466"/>
              <a:ext cx="865613" cy="778421"/>
            </a:xfrm>
            <a:prstGeom prst="line">
              <a:avLst/>
            </a:prstGeom>
            <a:ln w="28575">
              <a:solidFill>
                <a:srgbClr val="0063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4ABB7A5-759B-49AF-B500-6BA2D9B0A793}"/>
                </a:ext>
              </a:extLst>
            </p:cNvPr>
            <p:cNvSpPr/>
            <p:nvPr/>
          </p:nvSpPr>
          <p:spPr>
            <a:xfrm>
              <a:off x="5372362" y="2779879"/>
              <a:ext cx="88906" cy="89036"/>
            </a:xfrm>
            <a:prstGeom prst="ellipse">
              <a:avLst/>
            </a:prstGeom>
            <a:solidFill>
              <a:srgbClr val="00639A"/>
            </a:solidFill>
            <a:ln>
              <a:solidFill>
                <a:srgbClr val="0063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5F7227-1D24-42C1-BCDD-3C1C0367B8D6}"/>
              </a:ext>
            </a:extLst>
          </p:cNvPr>
          <p:cNvGrpSpPr>
            <a:grpSpLocks/>
          </p:cNvGrpSpPr>
          <p:nvPr/>
        </p:nvGrpSpPr>
        <p:grpSpPr bwMode="auto">
          <a:xfrm>
            <a:off x="2943224" y="2318402"/>
            <a:ext cx="4749800" cy="531812"/>
            <a:chOff x="3638563" y="4874331"/>
            <a:chExt cx="4749382" cy="53181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C0C5C22-AD0F-413A-9E4F-F1D30F34BA81}"/>
                </a:ext>
              </a:extLst>
            </p:cNvPr>
            <p:cNvSpPr/>
            <p:nvPr/>
          </p:nvSpPr>
          <p:spPr>
            <a:xfrm>
              <a:off x="3638563" y="4874331"/>
              <a:ext cx="4749382" cy="53181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28575">
              <a:solidFill>
                <a:srgbClr val="0063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0" name="Rectangle 70">
              <a:extLst>
                <a:ext uri="{FF2B5EF4-FFF2-40B4-BE49-F238E27FC236}">
                  <a16:creationId xmlns:a16="http://schemas.microsoft.com/office/drawing/2014/main" id="{C7478FB0-6B13-413A-9115-AC9C387F9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12" y="4958179"/>
              <a:ext cx="4730333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buNone/>
                <a:defRPr/>
              </a:pPr>
              <a:r>
                <a:rPr lang="en-GB" dirty="0">
                  <a:solidFill>
                    <a:schemeClr val="tx1"/>
                  </a:solidFill>
                </a:rPr>
                <a:t>There is a space on either side of the dash.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9D6A34-61D7-4653-ABC2-63C618F33F39}"/>
              </a:ext>
            </a:extLst>
          </p:cNvPr>
          <p:cNvGrpSpPr>
            <a:grpSpLocks/>
          </p:cNvGrpSpPr>
          <p:nvPr/>
        </p:nvGrpSpPr>
        <p:grpSpPr bwMode="auto">
          <a:xfrm>
            <a:off x="1393450" y="4469932"/>
            <a:ext cx="4730749" cy="747528"/>
            <a:chOff x="3657612" y="4874331"/>
            <a:chExt cx="4730333" cy="74752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30F67C-0BAD-4165-B310-02DE6F2424D8}"/>
                </a:ext>
              </a:extLst>
            </p:cNvPr>
            <p:cNvSpPr/>
            <p:nvPr/>
          </p:nvSpPr>
          <p:spPr>
            <a:xfrm>
              <a:off x="4057066" y="4874331"/>
              <a:ext cx="3926198" cy="74752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28575">
              <a:solidFill>
                <a:srgbClr val="0063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7" name="Rectangle 70">
              <a:extLst>
                <a:ext uri="{FF2B5EF4-FFF2-40B4-BE49-F238E27FC236}">
                  <a16:creationId xmlns:a16="http://schemas.microsoft.com/office/drawing/2014/main" id="{14B572B2-3C70-43B3-89CA-B79C10A57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12" y="4958179"/>
              <a:ext cx="4730333" cy="590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buNone/>
                <a:defRPr/>
              </a:pPr>
              <a:r>
                <a:rPr lang="en-GB" dirty="0">
                  <a:solidFill>
                    <a:schemeClr val="tx1"/>
                  </a:solidFill>
                </a:rPr>
                <a:t>This part of the sentence gives extra information that could be removed. 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727A7D8D-6A22-4180-BD89-905F0321B2AF}"/>
              </a:ext>
            </a:extLst>
          </p:cNvPr>
          <p:cNvSpPr/>
          <p:nvPr/>
        </p:nvSpPr>
        <p:spPr>
          <a:xfrm>
            <a:off x="3956237" y="3780530"/>
            <a:ext cx="2598551" cy="45719"/>
          </a:xfrm>
          <a:prstGeom prst="rect">
            <a:avLst/>
          </a:prstGeom>
          <a:solidFill>
            <a:srgbClr val="00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538226-8A62-4D7F-B2E9-7FE385F07FCB}"/>
              </a:ext>
            </a:extLst>
          </p:cNvPr>
          <p:cNvCxnSpPr>
            <a:cxnSpLocks/>
          </p:cNvCxnSpPr>
          <p:nvPr/>
        </p:nvCxnSpPr>
        <p:spPr bwMode="auto">
          <a:xfrm flipH="1">
            <a:off x="4419600" y="3814101"/>
            <a:ext cx="887089" cy="656299"/>
          </a:xfrm>
          <a:prstGeom prst="line">
            <a:avLst/>
          </a:prstGeom>
          <a:ln w="28575">
            <a:solidFill>
              <a:srgbClr val="006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0AEF330C-1662-4D9F-AB2C-ED9820F5FC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1" r="26818" b="17767"/>
          <a:stretch/>
        </p:blipFill>
        <p:spPr>
          <a:xfrm>
            <a:off x="503239" y="2259106"/>
            <a:ext cx="8137524" cy="4094444"/>
          </a:xfrm>
          <a:prstGeom prst="roundRect">
            <a:avLst>
              <a:gd name="adj" fmla="val 34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7" name="Text box">
            <a:extLst>
              <a:ext uri="{FF2B5EF4-FFF2-40B4-BE49-F238E27FC236}">
                <a16:creationId xmlns:a16="http://schemas.microsoft.com/office/drawing/2014/main" id="{AD4C2AF3-0191-4BF1-884D-CA01AD39837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560653"/>
            <a:ext cx="6254748" cy="872829"/>
            <a:chOff x="1663194" y="2631301"/>
            <a:chExt cx="6195816" cy="83064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BA6004F-D42B-4D3B-91BF-58AB596E8B6A}"/>
                </a:ext>
              </a:extLst>
            </p:cNvPr>
            <p:cNvSpPr/>
            <p:nvPr/>
          </p:nvSpPr>
          <p:spPr>
            <a:xfrm flipH="1">
              <a:off x="1760686" y="2631986"/>
              <a:ext cx="6098324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999D8BC-71B8-432D-A043-1270814AC7BB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70" name="Rectangle 33">
              <a:extLst>
                <a:ext uri="{FF2B5EF4-FFF2-40B4-BE49-F238E27FC236}">
                  <a16:creationId xmlns:a16="http://schemas.microsoft.com/office/drawing/2014/main" id="{2D38DF12-D962-4A97-9840-2D1C05080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23689"/>
              <a:ext cx="5289712" cy="61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When a parenthesis is completely removed, the sentence is still grammatically correct. </a:t>
              </a:r>
            </a:p>
          </p:txBody>
        </p:sp>
      </p:grpSp>
      <p:grpSp>
        <p:nvGrpSpPr>
          <p:cNvPr id="76" name="Text box">
            <a:extLst>
              <a:ext uri="{FF2B5EF4-FFF2-40B4-BE49-F238E27FC236}">
                <a16:creationId xmlns:a16="http://schemas.microsoft.com/office/drawing/2014/main" id="{A826CF88-FCAE-43A7-A324-7CF25495D3E0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708135"/>
            <a:ext cx="6254748" cy="872829"/>
            <a:chOff x="1663194" y="2631301"/>
            <a:chExt cx="6195816" cy="83064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9D421EB-45FA-4FAE-A5B7-AD7CD3AFF49B}"/>
                </a:ext>
              </a:extLst>
            </p:cNvPr>
            <p:cNvSpPr/>
            <p:nvPr/>
          </p:nvSpPr>
          <p:spPr>
            <a:xfrm flipH="1">
              <a:off x="1760686" y="2631986"/>
              <a:ext cx="6098324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6D7554B-2BD5-471B-9782-04A133FDF7FA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79" name="Rectangle 33">
              <a:extLst>
                <a:ext uri="{FF2B5EF4-FFF2-40B4-BE49-F238E27FC236}">
                  <a16:creationId xmlns:a16="http://schemas.microsoft.com/office/drawing/2014/main" id="{BEF05F56-5B5F-4875-8A78-EFA96569D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23689"/>
              <a:ext cx="5289712" cy="61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b="1" dirty="0"/>
                <a:t>Example: 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The man was plainly dressed in a black suit. </a:t>
              </a:r>
            </a:p>
          </p:txBody>
        </p:sp>
      </p:grpSp>
      <p:grpSp>
        <p:nvGrpSpPr>
          <p:cNvPr id="80" name="Text box">
            <a:extLst>
              <a:ext uri="{FF2B5EF4-FFF2-40B4-BE49-F238E27FC236}">
                <a16:creationId xmlns:a16="http://schemas.microsoft.com/office/drawing/2014/main" id="{07652DD2-1C23-4C16-A98A-6AC042D6CA6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854775"/>
            <a:ext cx="6254747" cy="1160332"/>
            <a:chOff x="1663194" y="2630499"/>
            <a:chExt cx="6195815" cy="110425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6DDEAA9-2AA1-49FB-8A64-6BA9E3432968}"/>
                </a:ext>
              </a:extLst>
            </p:cNvPr>
            <p:cNvSpPr/>
            <p:nvPr/>
          </p:nvSpPr>
          <p:spPr>
            <a:xfrm flipH="1">
              <a:off x="1760685" y="2631986"/>
              <a:ext cx="6098324" cy="10944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0A168C7-B238-4CFF-941D-29C05B7E1EE3}"/>
                </a:ext>
              </a:extLst>
            </p:cNvPr>
            <p:cNvSpPr/>
            <p:nvPr/>
          </p:nvSpPr>
          <p:spPr>
            <a:xfrm>
              <a:off x="1663194" y="2630499"/>
              <a:ext cx="55825" cy="110425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3" name="Rectangle 33">
              <a:extLst>
                <a:ext uri="{FF2B5EF4-FFF2-40B4-BE49-F238E27FC236}">
                  <a16:creationId xmlns:a16="http://schemas.microsoft.com/office/drawing/2014/main" id="{EE1862A2-B09D-49C5-8A04-098C83676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23689"/>
              <a:ext cx="5289712" cy="87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A parenthesis can be separated from the rest of the sentence by commas, dashes, or brackets (all called parentheses).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5493CC7F-A987-49BF-8C8C-7D98CD8F3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1" y="1990629"/>
            <a:ext cx="2760582" cy="486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9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100F5-C574-4231-A68F-A9B8C7858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5" r="-274" b="24901"/>
          <a:stretch/>
        </p:blipFill>
        <p:spPr>
          <a:xfrm>
            <a:off x="505417" y="2254251"/>
            <a:ext cx="8135345" cy="4093028"/>
          </a:xfrm>
          <a:prstGeom prst="roundRect">
            <a:avLst>
              <a:gd name="adj" fmla="val 2932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The Double Dash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1F87A-A060-444C-9C9A-00EA5E42C01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13786"/>
            <a:ext cx="7632700" cy="699404"/>
            <a:chOff x="755650" y="1584391"/>
            <a:chExt cx="7632700" cy="698952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EE5334E-5148-4584-8CC1-D449820B9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8" y="1584391"/>
              <a:ext cx="7486682" cy="6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Two dashes can mark out extra information inserted into a sentence which is grammatically complete without it, similar to brackets.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FF0796-4409-4864-A93C-3FDAD30BBF56}"/>
                </a:ext>
              </a:extLst>
            </p:cNvPr>
            <p:cNvSpPr/>
            <p:nvPr/>
          </p:nvSpPr>
          <p:spPr>
            <a:xfrm>
              <a:off x="755650" y="1604539"/>
              <a:ext cx="57150" cy="638874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7" name="Text box">
            <a:extLst>
              <a:ext uri="{FF2B5EF4-FFF2-40B4-BE49-F238E27FC236}">
                <a16:creationId xmlns:a16="http://schemas.microsoft.com/office/drawing/2014/main" id="{1E184BD1-C941-4D22-9119-08E22387F74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41383"/>
            <a:ext cx="5618256" cy="1404009"/>
            <a:chOff x="1663194" y="2615728"/>
            <a:chExt cx="5565321" cy="133614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381D47-6D5F-47E1-B416-F7ECE38CD94E}"/>
                </a:ext>
              </a:extLst>
            </p:cNvPr>
            <p:cNvSpPr/>
            <p:nvPr/>
          </p:nvSpPr>
          <p:spPr>
            <a:xfrm flipH="1">
              <a:off x="1760683" y="2631986"/>
              <a:ext cx="5467832" cy="13162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8610DC-3763-4ABC-ADAC-23B3E78FBD7A}"/>
                </a:ext>
              </a:extLst>
            </p:cNvPr>
            <p:cNvSpPr/>
            <p:nvPr/>
          </p:nvSpPr>
          <p:spPr>
            <a:xfrm>
              <a:off x="1663194" y="2615728"/>
              <a:ext cx="55825" cy="1336147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E3586244-0B09-4B5A-8546-2287DC7EA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23689"/>
              <a:ext cx="4073121" cy="114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The dashes here add extra information to the sentence like brackets would, but they draw more attention to 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what has been added.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E7C992-B387-4E11-95D5-E0F25C34E109}"/>
              </a:ext>
            </a:extLst>
          </p:cNvPr>
          <p:cNvGrpSpPr/>
          <p:nvPr/>
        </p:nvGrpSpPr>
        <p:grpSpPr>
          <a:xfrm>
            <a:off x="755650" y="2405236"/>
            <a:ext cx="7607300" cy="1336769"/>
            <a:chOff x="755650" y="2932019"/>
            <a:chExt cx="7607300" cy="133676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A7E05D6-189C-4D30-916F-9A710E37820F}"/>
                </a:ext>
              </a:extLst>
            </p:cNvPr>
            <p:cNvSpPr/>
            <p:nvPr/>
          </p:nvSpPr>
          <p:spPr>
            <a:xfrm>
              <a:off x="924825" y="2932019"/>
              <a:ext cx="1295770" cy="40173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EDCD2DC-3D53-405F-8C12-9D9B268C9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650" y="2955076"/>
              <a:ext cx="7607300" cy="1313712"/>
              <a:chOff x="755917" y="4475019"/>
              <a:chExt cx="7606629" cy="13137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B0D9B25-8E1D-4BFF-A589-E1C2FBD967EB}"/>
                  </a:ext>
                </a:extLst>
              </p:cNvPr>
              <p:cNvSpPr/>
              <p:nvPr/>
            </p:nvSpPr>
            <p:spPr>
              <a:xfrm>
                <a:off x="787664" y="4874331"/>
                <a:ext cx="7574882" cy="914400"/>
              </a:xfrm>
              <a:prstGeom prst="rect">
                <a:avLst/>
              </a:prstGeom>
              <a:solidFill>
                <a:srgbClr val="FFFFFF"/>
              </a:solidFill>
              <a:ln w="57150">
                <a:solidFill>
                  <a:srgbClr val="0063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0E66653F-66A7-4839-B560-F1931D47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917" y="5012527"/>
                <a:ext cx="754500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lvl="0" algn="ctr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GB" altLang="en-US" dirty="0"/>
                  <a:t>James Bond –  though I can’t quite believe how  –  jumped </a:t>
                </a:r>
                <a:br>
                  <a:rPr lang="en-GB" altLang="en-US" dirty="0"/>
                </a:br>
                <a:r>
                  <a:rPr lang="en-GB" altLang="en-US" dirty="0"/>
                  <a:t>straight over the car, rolled and ran off into the woods.</a:t>
                </a:r>
              </a:p>
            </p:txBody>
          </p:sp>
          <p:sp>
            <p:nvSpPr>
              <p:cNvPr id="41" name="Rectangle 70">
                <a:extLst>
                  <a:ext uri="{FF2B5EF4-FFF2-40B4-BE49-F238E27FC236}">
                    <a16:creationId xmlns:a16="http://schemas.microsoft.com/office/drawing/2014/main" id="{C44068E9-75E0-46D1-8EB7-7A08F665E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088" y="4475019"/>
                <a:ext cx="1466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lvl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GB" altLang="en-US" b="1" dirty="0">
                    <a:solidFill>
                      <a:schemeClr val="bg1"/>
                    </a:solidFill>
                  </a:rPr>
                  <a:t>Example</a:t>
                </a:r>
              </a:p>
            </p:txBody>
          </p:sp>
        </p:grpSp>
      </p:grpSp>
      <p:grpSp>
        <p:nvGrpSpPr>
          <p:cNvPr id="51" name="Text box">
            <a:extLst>
              <a:ext uri="{FF2B5EF4-FFF2-40B4-BE49-F238E27FC236}">
                <a16:creationId xmlns:a16="http://schemas.microsoft.com/office/drawing/2014/main" id="{EA19EE3A-EAA5-4E21-B719-6B178C9A4ED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65454"/>
            <a:ext cx="5618256" cy="883073"/>
            <a:chOff x="1663194" y="2630100"/>
            <a:chExt cx="5565321" cy="8403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00848EC-F9EF-48A3-AC95-35CFD3E9AA3E}"/>
                </a:ext>
              </a:extLst>
            </p:cNvPr>
            <p:cNvSpPr/>
            <p:nvPr/>
          </p:nvSpPr>
          <p:spPr>
            <a:xfrm flipH="1">
              <a:off x="1760683" y="2631986"/>
              <a:ext cx="5467832" cy="8385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012B44-5666-4D6C-9D7A-3BC3D69EF046}"/>
                </a:ext>
              </a:extLst>
            </p:cNvPr>
            <p:cNvSpPr/>
            <p:nvPr/>
          </p:nvSpPr>
          <p:spPr>
            <a:xfrm>
              <a:off x="1663194" y="2630100"/>
              <a:ext cx="55825" cy="829642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61" name="Rectangle 33">
              <a:extLst>
                <a:ext uri="{FF2B5EF4-FFF2-40B4-BE49-F238E27FC236}">
                  <a16:creationId xmlns:a16="http://schemas.microsoft.com/office/drawing/2014/main" id="{E3995250-B26A-4A7A-832C-BC0D9C790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23689"/>
              <a:ext cx="4073121" cy="61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Have a go at using a dash in this way on your whiteboard.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2682E9E-3691-4E8F-B7B8-0614E9B3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36974"/>
          <a:stretch/>
        </p:blipFill>
        <p:spPr>
          <a:xfrm>
            <a:off x="9619129" y="3947996"/>
            <a:ext cx="4957856" cy="2611116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BB82E527-81A6-4F7B-942C-96CA01C450D1}"/>
              </a:ext>
            </a:extLst>
          </p:cNvPr>
          <p:cNvGrpSpPr>
            <a:grpSpLocks/>
          </p:cNvGrpSpPr>
          <p:nvPr/>
        </p:nvGrpSpPr>
        <p:grpSpPr bwMode="auto">
          <a:xfrm>
            <a:off x="-78377" y="5289176"/>
            <a:ext cx="9326879" cy="803649"/>
            <a:chOff x="2055966" y="4674748"/>
            <a:chExt cx="5043043" cy="803649"/>
          </a:xfrm>
          <a:solidFill>
            <a:srgbClr val="BCBCE9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45BFBC0-A27B-491D-AFEF-D0BB73D077C4}"/>
                </a:ext>
              </a:extLst>
            </p:cNvPr>
            <p:cNvSpPr/>
            <p:nvPr/>
          </p:nvSpPr>
          <p:spPr>
            <a:xfrm>
              <a:off x="2055966" y="4674748"/>
              <a:ext cx="5043043" cy="803649"/>
            </a:xfrm>
            <a:prstGeom prst="rect">
              <a:avLst/>
            </a:prstGeom>
            <a:solidFill>
              <a:srgbClr val="90C7E5"/>
            </a:solidFill>
            <a:ln w="57150">
              <a:solidFill>
                <a:srgbClr val="0063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74" name="Rectangle 70">
              <a:extLst>
                <a:ext uri="{FF2B5EF4-FFF2-40B4-BE49-F238E27FC236}">
                  <a16:creationId xmlns:a16="http://schemas.microsoft.com/office/drawing/2014/main" id="{116A2440-E5F2-45A4-99FC-9BCC2C1F7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345" y="4879177"/>
              <a:ext cx="49441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dirty="0">
                  <a:solidFill>
                    <a:srgbClr val="1C1C1C"/>
                  </a:solidFill>
                  <a:latin typeface="+mn-lt"/>
                </a:rPr>
                <a:t>Task: </a:t>
              </a:r>
              <a:r>
                <a:rPr lang="en-GB" dirty="0">
                  <a:solidFill>
                    <a:srgbClr val="1C1C1C"/>
                  </a:solidFill>
                  <a:latin typeface="+mn-lt"/>
                </a:rPr>
                <a:t>Create a sentence about James Bond which uses dashes to add parenthesis.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8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6132 -2.22222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The Double Dash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1F87A-A060-444C-9C9A-00EA5E42C01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00786"/>
            <a:ext cx="7632700" cy="454443"/>
            <a:chOff x="755650" y="1571411"/>
            <a:chExt cx="7632700" cy="454152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FEE5334E-5148-4584-8CC1-D449820B9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8" y="1603429"/>
              <a:ext cx="7486682" cy="42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Now, let’s play the Dashes for Parenthesis Quiz.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FF0796-4409-4864-A93C-3FDAD30BBF56}"/>
                </a:ext>
              </a:extLst>
            </p:cNvPr>
            <p:cNvSpPr/>
            <p:nvPr/>
          </p:nvSpPr>
          <p:spPr>
            <a:xfrm>
              <a:off x="755650" y="1571411"/>
              <a:ext cx="57150" cy="43635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79ADCB-423B-4197-8773-AC4AFD2BBB9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184000"/>
            <a:ext cx="7632700" cy="1014403"/>
            <a:chOff x="755650" y="1546416"/>
            <a:chExt cx="7632700" cy="1013747"/>
          </a:xfrm>
        </p:grpSpPr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E50C8655-47F8-4CD4-8E31-29A49C1BA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68" y="1584391"/>
              <a:ext cx="7486682" cy="97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Show the answers to the questions on your </a:t>
              </a:r>
              <a:r>
                <a:rPr lang="en-GB" altLang="en-US" dirty="0" smtClean="0"/>
                <a:t>whiteboard/piece of paper. </a:t>
              </a:r>
              <a:r>
                <a:rPr lang="en-GB" altLang="en-US" dirty="0"/>
                <a:t>Write the correct letter on your board to show the correct answer – a, b or c.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E5D6908-29A7-431E-8F01-BF4162299277}"/>
                </a:ext>
              </a:extLst>
            </p:cNvPr>
            <p:cNvSpPr/>
            <p:nvPr/>
          </p:nvSpPr>
          <p:spPr>
            <a:xfrm>
              <a:off x="755650" y="1546416"/>
              <a:ext cx="57150" cy="773037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377E1F-EF92-4A1B-B02D-F6679CC4D8C2}"/>
              </a:ext>
            </a:extLst>
          </p:cNvPr>
          <p:cNvGrpSpPr/>
          <p:nvPr/>
        </p:nvGrpSpPr>
        <p:grpSpPr>
          <a:xfrm>
            <a:off x="2549376" y="2940424"/>
            <a:ext cx="4302447" cy="3917576"/>
            <a:chOff x="2549376" y="2940424"/>
            <a:chExt cx="4302447" cy="39175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6629B7-5B49-45E4-B835-697AAC47A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1111" y="2940424"/>
              <a:ext cx="2860712" cy="39175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2BE689-D668-4DF0-A3C0-200FFED5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91"/>
            <a:stretch/>
          </p:blipFill>
          <p:spPr>
            <a:xfrm rot="480112">
              <a:off x="2549376" y="3429000"/>
              <a:ext cx="1897118" cy="20744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DC3468-D919-463B-B94E-7DB88128F351}"/>
                </a:ext>
              </a:extLst>
            </p:cNvPr>
            <p:cNvSpPr txBox="1"/>
            <p:nvPr/>
          </p:nvSpPr>
          <p:spPr>
            <a:xfrm rot="501159">
              <a:off x="3164544" y="3879943"/>
              <a:ext cx="9412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600" dirty="0"/>
                <a:t>a</a:t>
              </a:r>
              <a:endParaRPr lang="en-GB" sz="6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20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1221814" y="728663"/>
            <a:ext cx="671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Which sentence correctly uses dashes for parenthesis?</a:t>
            </a:r>
          </a:p>
        </p:txBody>
      </p:sp>
      <p:grpSp>
        <p:nvGrpSpPr>
          <p:cNvPr id="13" name="A)">
            <a:extLst>
              <a:ext uri="{FF2B5EF4-FFF2-40B4-BE49-F238E27FC236}">
                <a16:creationId xmlns:a16="http://schemas.microsoft.com/office/drawing/2014/main" id="{21E2ED6B-03F5-419E-860E-FD06CCFD56D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497569"/>
            <a:ext cx="7632699" cy="872829"/>
            <a:chOff x="1663194" y="2631301"/>
            <a:chExt cx="7560784" cy="8306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498C0E-F75E-4E2D-B959-46BD4C2A342E}"/>
                </a:ext>
              </a:extLst>
            </p:cNvPr>
            <p:cNvSpPr/>
            <p:nvPr/>
          </p:nvSpPr>
          <p:spPr>
            <a:xfrm flipH="1">
              <a:off x="1760685" y="2631986"/>
              <a:ext cx="7463293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AB235-7D16-4180-A6F1-FBCC5B497CA8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DFAFC6B8-9E17-4533-BFCF-216B33B5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40752"/>
              <a:ext cx="7278887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a) Sumatran tigers sadly now in danger of extinction – can swim very well because – their paws are webbed.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ADC58F-3375-4CD4-A46B-2D8A1F58F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36" y="2722699"/>
            <a:ext cx="385828" cy="417980"/>
          </a:xfrm>
          <a:prstGeom prst="rect">
            <a:avLst/>
          </a:prstGeom>
        </p:spPr>
      </p:pic>
      <p:grpSp>
        <p:nvGrpSpPr>
          <p:cNvPr id="20" name="B)">
            <a:extLst>
              <a:ext uri="{FF2B5EF4-FFF2-40B4-BE49-F238E27FC236}">
                <a16:creationId xmlns:a16="http://schemas.microsoft.com/office/drawing/2014/main" id="{FD6AEF30-F2FC-45E1-9AE0-FABC4F655A8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590034"/>
            <a:ext cx="7632699" cy="872829"/>
            <a:chOff x="1663194" y="2631301"/>
            <a:chExt cx="7560784" cy="8306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8C82C8-5AB6-42BB-9895-C18A00C98C0A}"/>
                </a:ext>
              </a:extLst>
            </p:cNvPr>
            <p:cNvSpPr/>
            <p:nvPr/>
          </p:nvSpPr>
          <p:spPr>
            <a:xfrm flipH="1">
              <a:off x="1760685" y="2631986"/>
              <a:ext cx="7463293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ECCBE5-8353-43AB-94C7-B14DDE93F3C7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5B0CBECA-E6F2-40D6-8540-AA1D7DFBC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7367690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b) Sumatran tigers sadly now – in danger of extinction – can swim very well because their paws are webbed.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71ECFE-C413-4E77-AFFD-E21D1188E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36" y="3825358"/>
            <a:ext cx="385828" cy="417980"/>
          </a:xfrm>
          <a:prstGeom prst="rect">
            <a:avLst/>
          </a:prstGeom>
        </p:spPr>
      </p:pic>
      <p:grpSp>
        <p:nvGrpSpPr>
          <p:cNvPr id="25" name="C)">
            <a:extLst>
              <a:ext uri="{FF2B5EF4-FFF2-40B4-BE49-F238E27FC236}">
                <a16:creationId xmlns:a16="http://schemas.microsoft.com/office/drawing/2014/main" id="{A677BBFD-A5DB-4304-9457-DE530DAD4C5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683731"/>
            <a:ext cx="7632699" cy="872829"/>
            <a:chOff x="1663194" y="2631301"/>
            <a:chExt cx="7560784" cy="83064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2D2F44-8C13-4D25-B077-7B8E6CF2CA57}"/>
                </a:ext>
              </a:extLst>
            </p:cNvPr>
            <p:cNvSpPr/>
            <p:nvPr/>
          </p:nvSpPr>
          <p:spPr>
            <a:xfrm flipH="1">
              <a:off x="1760685" y="2631986"/>
              <a:ext cx="7463293" cy="8299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DDC53C-DC59-4340-B195-73C5BF921F94}"/>
                </a:ext>
              </a:extLst>
            </p:cNvPr>
            <p:cNvSpPr/>
            <p:nvPr/>
          </p:nvSpPr>
          <p:spPr>
            <a:xfrm>
              <a:off x="1663194" y="2631301"/>
              <a:ext cx="55825" cy="829640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C25626A4-D293-4CA1-B57C-57210133A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7367690" cy="6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c) Sumatran tigers – sadly now in danger of extinction – can swim very well because their paws are webbed.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2D4373-34A6-4766-A986-E911B3AE5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18" y="4804755"/>
            <a:ext cx="449571" cy="439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B00F1A-E4FD-4411-8CF0-305E005B3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23" y="5477854"/>
            <a:ext cx="2221468" cy="10969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1BB704-ACCB-4C11-89C4-75B2F122B0C5}"/>
              </a:ext>
            </a:extLst>
          </p:cNvPr>
          <p:cNvGrpSpPr/>
          <p:nvPr/>
        </p:nvGrpSpPr>
        <p:grpSpPr>
          <a:xfrm>
            <a:off x="755650" y="1876801"/>
            <a:ext cx="7632700" cy="436639"/>
            <a:chOff x="755650" y="1697339"/>
            <a:chExt cx="7632700" cy="43663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216E49-1DB7-4B0D-A4DA-7919B9A625B0}"/>
                </a:ext>
              </a:extLst>
            </p:cNvPr>
            <p:cNvSpPr/>
            <p:nvPr/>
          </p:nvSpPr>
          <p:spPr>
            <a:xfrm>
              <a:off x="828942" y="1729962"/>
              <a:ext cx="7559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Click to see if each sentence correctly uses dashes for parenthesis.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425A6-3FD5-4E79-8E6F-F73675660316}"/>
                </a:ext>
              </a:extLst>
            </p:cNvPr>
            <p:cNvSpPr/>
            <p:nvPr/>
          </p:nvSpPr>
          <p:spPr bwMode="auto">
            <a:xfrm>
              <a:off x="755650" y="1697339"/>
              <a:ext cx="57150" cy="43663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23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7E92C-50CB-4A35-906B-A4010623C096}"/>
              </a:ext>
            </a:extLst>
          </p:cNvPr>
          <p:cNvSpPr txBox="1"/>
          <p:nvPr/>
        </p:nvSpPr>
        <p:spPr>
          <a:xfrm>
            <a:off x="1221814" y="728663"/>
            <a:ext cx="671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Which sentence correctly uses dashes for parenthesis?</a:t>
            </a:r>
          </a:p>
        </p:txBody>
      </p:sp>
      <p:grpSp>
        <p:nvGrpSpPr>
          <p:cNvPr id="13" name="A)">
            <a:extLst>
              <a:ext uri="{FF2B5EF4-FFF2-40B4-BE49-F238E27FC236}">
                <a16:creationId xmlns:a16="http://schemas.microsoft.com/office/drawing/2014/main" id="{21E2ED6B-03F5-419E-860E-FD06CCFD56D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531582"/>
            <a:ext cx="5358277" cy="1169508"/>
            <a:chOff x="1663194" y="2630498"/>
            <a:chExt cx="5307792" cy="11129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498C0E-F75E-4E2D-B959-46BD4C2A342E}"/>
                </a:ext>
              </a:extLst>
            </p:cNvPr>
            <p:cNvSpPr/>
            <p:nvPr/>
          </p:nvSpPr>
          <p:spPr>
            <a:xfrm flipH="1">
              <a:off x="1760683" y="2631985"/>
              <a:ext cx="5210303" cy="11114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AB235-7D16-4180-A6F1-FBCC5B497CA8}"/>
                </a:ext>
              </a:extLst>
            </p:cNvPr>
            <p:cNvSpPr/>
            <p:nvPr/>
          </p:nvSpPr>
          <p:spPr>
            <a:xfrm>
              <a:off x="1663194" y="2630498"/>
              <a:ext cx="55825" cy="110425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33">
              <a:extLst>
                <a:ext uri="{FF2B5EF4-FFF2-40B4-BE49-F238E27FC236}">
                  <a16:creationId xmlns:a16="http://schemas.microsoft.com/office/drawing/2014/main" id="{DFAFC6B8-9E17-4533-BFCF-216B33B5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6" y="2740752"/>
              <a:ext cx="4934504" cy="87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a) Zebras – well known for their black and white stripes – can reach speeds of 40 miles per hour when running. </a:t>
              </a:r>
            </a:p>
          </p:txBody>
        </p:sp>
      </p:grpSp>
      <p:grpSp>
        <p:nvGrpSpPr>
          <p:cNvPr id="20" name="B)">
            <a:extLst>
              <a:ext uri="{FF2B5EF4-FFF2-40B4-BE49-F238E27FC236}">
                <a16:creationId xmlns:a16="http://schemas.microsoft.com/office/drawing/2014/main" id="{FD6AEF30-F2FC-45E1-9AE0-FABC4F655A8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835680"/>
            <a:ext cx="5474821" cy="1160333"/>
            <a:chOff x="1663194" y="2621967"/>
            <a:chExt cx="5423237" cy="11042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8C82C8-5AB6-42BB-9895-C18A00C98C0A}"/>
                </a:ext>
              </a:extLst>
            </p:cNvPr>
            <p:cNvSpPr/>
            <p:nvPr/>
          </p:nvSpPr>
          <p:spPr>
            <a:xfrm flipH="1">
              <a:off x="1760684" y="2631986"/>
              <a:ext cx="5192543" cy="1078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ECCBE5-8353-43AB-94C7-B14DDE93F3C7}"/>
                </a:ext>
              </a:extLst>
            </p:cNvPr>
            <p:cNvSpPr/>
            <p:nvPr/>
          </p:nvSpPr>
          <p:spPr>
            <a:xfrm>
              <a:off x="1663194" y="2621967"/>
              <a:ext cx="55825" cy="1104251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5B0CBECA-E6F2-40D6-8540-AA1D7DFBC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5316354" cy="87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b) Zebras well known for their black and white stripes – can reach speeds of 40 miles per hour – when running.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71ECFE-C413-4E77-AFFD-E21D1188E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71" y="4170459"/>
            <a:ext cx="385828" cy="417980"/>
          </a:xfrm>
          <a:prstGeom prst="rect">
            <a:avLst/>
          </a:prstGeom>
        </p:spPr>
      </p:pic>
      <p:grpSp>
        <p:nvGrpSpPr>
          <p:cNvPr id="25" name="C)">
            <a:extLst>
              <a:ext uri="{FF2B5EF4-FFF2-40B4-BE49-F238E27FC236}">
                <a16:creationId xmlns:a16="http://schemas.microsoft.com/office/drawing/2014/main" id="{A677BBFD-A5DB-4304-9457-DE530DAD4C5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5130789"/>
            <a:ext cx="5618256" cy="1161770"/>
            <a:chOff x="1663194" y="2621967"/>
            <a:chExt cx="5565321" cy="110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2D2F44-8C13-4D25-B077-7B8E6CF2CA57}"/>
                </a:ext>
              </a:extLst>
            </p:cNvPr>
            <p:cNvSpPr/>
            <p:nvPr/>
          </p:nvSpPr>
          <p:spPr>
            <a:xfrm flipH="1">
              <a:off x="1760683" y="2631985"/>
              <a:ext cx="5183662" cy="1095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0C7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DDC53C-DC59-4340-B195-73C5BF921F94}"/>
                </a:ext>
              </a:extLst>
            </p:cNvPr>
            <p:cNvSpPr/>
            <p:nvPr/>
          </p:nvSpPr>
          <p:spPr>
            <a:xfrm>
              <a:off x="1663194" y="2621967"/>
              <a:ext cx="55825" cy="1104252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C25626A4-D293-4CA1-B57C-57210133A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077" y="2740752"/>
              <a:ext cx="5458438" cy="87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en-US" dirty="0"/>
                <a:t>c) Zebras well known – for their black and white stripes – can reach speeds of 40 miles per hour when running.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2D4373-34A6-4766-A986-E911B3AE5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71" y="2813586"/>
            <a:ext cx="449571" cy="439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DC58F-3375-4CD4-A46B-2D8A1F58F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03" y="5510388"/>
            <a:ext cx="385828" cy="417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DB1E7-263E-49C4-B98A-449877300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5677" y="2627245"/>
            <a:ext cx="2593296" cy="34334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E8805CA-21F9-4CA5-A018-9F490F9F7351}"/>
              </a:ext>
            </a:extLst>
          </p:cNvPr>
          <p:cNvGrpSpPr/>
          <p:nvPr/>
        </p:nvGrpSpPr>
        <p:grpSpPr>
          <a:xfrm>
            <a:off x="755650" y="1876801"/>
            <a:ext cx="7632700" cy="436639"/>
            <a:chOff x="755650" y="1697339"/>
            <a:chExt cx="7632700" cy="4366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BB5A62-FE2A-4F94-9495-562F6DFEEFEF}"/>
                </a:ext>
              </a:extLst>
            </p:cNvPr>
            <p:cNvSpPr/>
            <p:nvPr/>
          </p:nvSpPr>
          <p:spPr>
            <a:xfrm>
              <a:off x="828942" y="1729962"/>
              <a:ext cx="75594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Click to see if each sentence correctly uses dashes for parenthesis.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EC16A75-E899-4F8F-8BC6-C537432FCF55}"/>
                </a:ext>
              </a:extLst>
            </p:cNvPr>
            <p:cNvSpPr/>
            <p:nvPr/>
          </p:nvSpPr>
          <p:spPr bwMode="auto">
            <a:xfrm>
              <a:off x="755650" y="1697339"/>
              <a:ext cx="57150" cy="436639"/>
            </a:xfrm>
            <a:prstGeom prst="rect">
              <a:avLst/>
            </a:prstGeom>
            <a:solidFill>
              <a:srgbClr val="006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5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3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esson Presentation" id="{3E99E1FF-6112-4F56-AE2F-E6B630F1A11C}" vid="{95F88451-C6EF-438A-A25D-91151BA0E3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English Lesson Presentation</Template>
  <TotalTime>648</TotalTime>
  <Words>1317</Words>
  <Application>Microsoft Office PowerPoint</Application>
  <PresentationFormat>On-screen Show (4:3)</PresentationFormat>
  <Paragraphs>99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Tuffy</vt:lpstr>
      <vt:lpstr>Tuffy-TTF</vt:lpstr>
      <vt:lpstr>Arial</vt:lpstr>
      <vt:lpstr>Sassoon Infant Rg</vt:lpstr>
      <vt:lpstr>Twinkl SemiBold</vt:lpstr>
      <vt:lpstr>Twinkl</vt:lpstr>
      <vt:lpstr>Calibri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Cris Lima</dc:creator>
  <cp:lastModifiedBy>Sammyleigh Harper</cp:lastModifiedBy>
  <cp:revision>50</cp:revision>
  <dcterms:created xsi:type="dcterms:W3CDTF">2019-03-27T08:38:06Z</dcterms:created>
  <dcterms:modified xsi:type="dcterms:W3CDTF">2021-01-19T11:59:33Z</dcterms:modified>
</cp:coreProperties>
</file>