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3" r:id="rId3"/>
    <p:sldId id="264"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93" r:id="rId18"/>
    <p:sldId id="294" r:id="rId19"/>
    <p:sldId id="295" r:id="rId20"/>
    <p:sldId id="271" r:id="rId21"/>
    <p:sldId id="267" r:id="rId22"/>
  </p:sldIdLst>
  <p:sldSz cx="9144000" cy="6858000" type="screen4x3"/>
  <p:notesSz cx="6858000" cy="9144000"/>
  <p:embeddedFontLst>
    <p:embeddedFont>
      <p:font typeface="Twinkl SemiBold" charset="0"/>
      <p:bold r:id="rId25"/>
    </p:embeddedFont>
    <p:embeddedFont>
      <p:font typeface="Calibri" panose="020F0502020204030204" pitchFamily="34"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293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013F7B"/>
    <a:srgbClr val="013F7C"/>
    <a:srgbClr val="0175B0"/>
    <a:srgbClr val="00A7E4"/>
    <a:srgbClr val="90C7E5"/>
    <a:srgbClr val="87BD31"/>
    <a:srgbClr val="2C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1008" y="96"/>
      </p:cViewPr>
      <p:guideLst>
        <p:guide orient="horz" pos="2160"/>
        <p:guide pos="2880"/>
        <p:guide pos="317"/>
        <p:guide orient="horz" pos="2931"/>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C08F7A-5BED-4388-8698-CFBE02E5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B675C3C-754E-4618-B6EF-37FF394885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651379F-015D-43F2-A2A2-9672A5E15387}" type="datetimeFigureOut">
              <a:rPr lang="en-GB"/>
              <a:pPr>
                <a:defRPr/>
              </a:pPr>
              <a:t>07/01/2021</a:t>
            </a:fld>
            <a:endParaRPr lang="en-GB"/>
          </a:p>
        </p:txBody>
      </p:sp>
      <p:sp>
        <p:nvSpPr>
          <p:cNvPr id="4" name="Footer Placeholder 3">
            <a:extLst>
              <a:ext uri="{FF2B5EF4-FFF2-40B4-BE49-F238E27FC236}">
                <a16:creationId xmlns:a16="http://schemas.microsoft.com/office/drawing/2014/main" id="{6018B32C-DCAF-404D-9C85-F30CFB9581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E44AFD1-5E9C-4991-91F3-521C2E445C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BC8763D-8385-48FC-BF96-220AF93B121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8FBF9-97C9-4FC1-8751-C3CBE8BDDA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B363EB4-7388-4A7E-8C72-5BC4957FB4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DA5412-4444-4DF2-BB9A-39121CD17574}" type="datetimeFigureOut">
              <a:rPr lang="en-GB"/>
              <a:pPr>
                <a:defRPr/>
              </a:pPr>
              <a:t>07/01/2021</a:t>
            </a:fld>
            <a:endParaRPr lang="en-GB"/>
          </a:p>
        </p:txBody>
      </p:sp>
      <p:sp>
        <p:nvSpPr>
          <p:cNvPr id="4" name="Slide Image Placeholder 3">
            <a:extLst>
              <a:ext uri="{FF2B5EF4-FFF2-40B4-BE49-F238E27FC236}">
                <a16:creationId xmlns:a16="http://schemas.microsoft.com/office/drawing/2014/main" id="{C761B972-5DB1-4EA2-9BF6-684C4620E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76E6ED-6533-4505-B431-EB1554A642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FB1EAAE-03F0-44BD-9A40-7091F1DDE36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E3E2E3-C652-4EBC-A953-2F598D4F13F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620DE23-CAFA-4723-A026-6FF6CAE4757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21ECC9-0B1B-4564-985C-AC3A0EF85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4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98277B6-A79B-4375-9171-AD978DD043B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51BAC5A5-043F-4613-962E-02F6A833DD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3D44001-D9DD-4145-8C9B-7C49D75C6BA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5315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0C35675-3C42-425B-B48A-2B8B5F5469D4}"/>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7560B680-331C-4DF7-9402-206762AA00A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4D0D758-ABB6-4E0E-8F85-EA00CBACF6D1}"/>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BDB72D60-F588-456C-BE73-589CDF459FA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FE4AFBD5-3101-4E1E-A90B-9884ED0357B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681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4035D33-92B2-4135-B18B-E7094BB393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Year 3 2A / Year 4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630A0F0-513D-4965-A6B8-3BE0C09DBE0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9570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637E4-94B2-4042-AF05-067BF2737C5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58E2A8-72C5-489E-AC93-51DE4C2D507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B726D9-C25E-4EF0-92D0-F83C7A86D9B5}"/>
              </a:ext>
            </a:extLst>
          </p:cNvPr>
          <p:cNvSpPr/>
          <p:nvPr/>
        </p:nvSpPr>
        <p:spPr>
          <a:xfrm>
            <a:off x="539750" y="2259013"/>
            <a:ext cx="984250" cy="3965575"/>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350B18FF-19D8-4C20-9963-E5ED914258C6}"/>
              </a:ext>
            </a:extLst>
          </p:cNvPr>
          <p:cNvSpPr/>
          <p:nvPr/>
        </p:nvSpPr>
        <p:spPr>
          <a:xfrm>
            <a:off x="539750" y="1798638"/>
            <a:ext cx="8064500"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6" name="Title 20">
            <a:extLst>
              <a:ext uri="{FF2B5EF4-FFF2-40B4-BE49-F238E27FC236}">
                <a16:creationId xmlns:a16="http://schemas.microsoft.com/office/drawing/2014/main" id="{BDA0A541-2FC0-478C-89D9-631F06D34A15}"/>
              </a:ext>
            </a:extLst>
          </p:cNvPr>
          <p:cNvSpPr>
            <a:spLocks noGrp="1"/>
          </p:cNvSpPr>
          <p:nvPr>
            <p:ph type="title"/>
          </p:nvPr>
        </p:nvSpPr>
        <p:spPr>
          <a:xfrm>
            <a:off x="461963" y="658813"/>
            <a:ext cx="8220075" cy="993775"/>
          </a:xfrm>
        </p:spPr>
        <p:txBody>
          <a:bodyPr/>
          <a:lstStyle/>
          <a:p>
            <a:pPr algn="ctr" eaLnBrk="1" hangingPunct="1"/>
            <a:r>
              <a:rPr lang="en-GB" altLang="en-US" sz="3600"/>
              <a:t>Writing Your Own Fronted Adverbials: ISPACE</a:t>
            </a:r>
          </a:p>
        </p:txBody>
      </p:sp>
      <p:sp>
        <p:nvSpPr>
          <p:cNvPr id="5" name="Rectangle 4">
            <a:extLst>
              <a:ext uri="{FF2B5EF4-FFF2-40B4-BE49-F238E27FC236}">
                <a16:creationId xmlns:a16="http://schemas.microsoft.com/office/drawing/2014/main" id="{656C8A82-9011-4B82-A9BC-B7A432B1DD41}"/>
              </a:ext>
            </a:extLst>
          </p:cNvPr>
          <p:cNvSpPr/>
          <p:nvPr/>
        </p:nvSpPr>
        <p:spPr>
          <a:xfrm>
            <a:off x="755650" y="1806575"/>
            <a:ext cx="7061200"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Using ISPACE can help you remember six different ways to create fronted adverbials...</a:t>
            </a:r>
            <a:endParaRPr lang="en-GB" spc="-40" dirty="0">
              <a:latin typeface="Twinkl SemiBold" pitchFamily="2" charset="0"/>
            </a:endParaRPr>
          </a:p>
        </p:txBody>
      </p:sp>
      <p:sp>
        <p:nvSpPr>
          <p:cNvPr id="18438" name="TextBox 3">
            <a:extLst>
              <a:ext uri="{FF2B5EF4-FFF2-40B4-BE49-F238E27FC236}">
                <a16:creationId xmlns:a16="http://schemas.microsoft.com/office/drawing/2014/main" id="{DB79F92D-6BA7-4BB9-B003-CE1C7275E71A}"/>
              </a:ext>
            </a:extLst>
          </p:cNvPr>
          <p:cNvSpPr txBox="1">
            <a:spLocks noChangeArrowheads="1"/>
          </p:cNvSpPr>
          <p:nvPr/>
        </p:nvSpPr>
        <p:spPr bwMode="auto">
          <a:xfrm>
            <a:off x="1690688" y="27432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18439" name="TextBox 16">
            <a:extLst>
              <a:ext uri="{FF2B5EF4-FFF2-40B4-BE49-F238E27FC236}">
                <a16:creationId xmlns:a16="http://schemas.microsoft.com/office/drawing/2014/main" id="{F91E7F35-B0C4-4F5C-B37B-EEC2539EB3F5}"/>
              </a:ext>
            </a:extLst>
          </p:cNvPr>
          <p:cNvSpPr txBox="1">
            <a:spLocks noChangeArrowheads="1"/>
          </p:cNvSpPr>
          <p:nvPr/>
        </p:nvSpPr>
        <p:spPr bwMode="auto">
          <a:xfrm>
            <a:off x="1690688" y="33369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18440" name="TextBox 18">
            <a:extLst>
              <a:ext uri="{FF2B5EF4-FFF2-40B4-BE49-F238E27FC236}">
                <a16:creationId xmlns:a16="http://schemas.microsoft.com/office/drawing/2014/main" id="{4F7C409C-41EE-4C38-9825-57FE60B1CFCE}"/>
              </a:ext>
            </a:extLst>
          </p:cNvPr>
          <p:cNvSpPr txBox="1">
            <a:spLocks noChangeArrowheads="1"/>
          </p:cNvSpPr>
          <p:nvPr/>
        </p:nvSpPr>
        <p:spPr bwMode="auto">
          <a:xfrm>
            <a:off x="1690688" y="393223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8441" name="TextBox 19">
            <a:extLst>
              <a:ext uri="{FF2B5EF4-FFF2-40B4-BE49-F238E27FC236}">
                <a16:creationId xmlns:a16="http://schemas.microsoft.com/office/drawing/2014/main" id="{9266291F-53EF-433D-96F7-131B315E804B}"/>
              </a:ext>
            </a:extLst>
          </p:cNvPr>
          <p:cNvSpPr txBox="1">
            <a:spLocks noChangeArrowheads="1"/>
          </p:cNvSpPr>
          <p:nvPr/>
        </p:nvSpPr>
        <p:spPr bwMode="auto">
          <a:xfrm>
            <a:off x="1690688" y="45100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8442" name="TextBox 24">
            <a:extLst>
              <a:ext uri="{FF2B5EF4-FFF2-40B4-BE49-F238E27FC236}">
                <a16:creationId xmlns:a16="http://schemas.microsoft.com/office/drawing/2014/main" id="{D139F24D-DCBF-4DFD-8F85-4D7B43B89BB7}"/>
              </a:ext>
            </a:extLst>
          </p:cNvPr>
          <p:cNvSpPr txBox="1">
            <a:spLocks noChangeArrowheads="1"/>
          </p:cNvSpPr>
          <p:nvPr/>
        </p:nvSpPr>
        <p:spPr bwMode="auto">
          <a:xfrm>
            <a:off x="1690688" y="508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8443" name="TextBox 25">
            <a:extLst>
              <a:ext uri="{FF2B5EF4-FFF2-40B4-BE49-F238E27FC236}">
                <a16:creationId xmlns:a16="http://schemas.microsoft.com/office/drawing/2014/main" id="{835DAB8D-7DF6-4700-9771-B9EB5D3D503D}"/>
              </a:ext>
            </a:extLst>
          </p:cNvPr>
          <p:cNvSpPr txBox="1">
            <a:spLocks noChangeArrowheads="1"/>
          </p:cNvSpPr>
          <p:nvPr/>
        </p:nvSpPr>
        <p:spPr bwMode="auto">
          <a:xfrm>
            <a:off x="1690688" y="5662613"/>
            <a:ext cx="200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18444" name="Group 2">
            <a:extLst>
              <a:ext uri="{FF2B5EF4-FFF2-40B4-BE49-F238E27FC236}">
                <a16:creationId xmlns:a16="http://schemas.microsoft.com/office/drawing/2014/main" id="{BF4EE832-DFD1-45CE-BE5B-C9ADCD20EB06}"/>
              </a:ext>
            </a:extLst>
          </p:cNvPr>
          <p:cNvGrpSpPr>
            <a:grpSpLocks/>
          </p:cNvGrpSpPr>
          <p:nvPr/>
        </p:nvGrpSpPr>
        <p:grpSpPr bwMode="auto">
          <a:xfrm rot="5400000">
            <a:off x="-687387" y="4113212"/>
            <a:ext cx="3443288" cy="550863"/>
            <a:chOff x="1339258" y="2641360"/>
            <a:chExt cx="6316101" cy="1009269"/>
          </a:xfrm>
        </p:grpSpPr>
        <p:pic>
          <p:nvPicPr>
            <p:cNvPr id="18457" name="Picture 8">
              <a:extLst>
                <a:ext uri="{FF2B5EF4-FFF2-40B4-BE49-F238E27FC236}">
                  <a16:creationId xmlns:a16="http://schemas.microsoft.com/office/drawing/2014/main" id="{936D04B3-CADF-49CB-90E4-EFEDE3A8F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5"/>
              <a:ext cx="1009269" cy="9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9">
              <a:extLst>
                <a:ext uri="{FF2B5EF4-FFF2-40B4-BE49-F238E27FC236}">
                  <a16:creationId xmlns:a16="http://schemas.microsoft.com/office/drawing/2014/main" id="{DD73DC54-2872-45C2-9827-AFC4026D9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5" y="2665884"/>
              <a:ext cx="969284" cy="9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10">
              <a:extLst>
                <a:ext uri="{FF2B5EF4-FFF2-40B4-BE49-F238E27FC236}">
                  <a16:creationId xmlns:a16="http://schemas.microsoft.com/office/drawing/2014/main" id="{2C14CD53-FC0A-4132-A3CD-AEADF83B4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0" y="2665886"/>
              <a:ext cx="965957" cy="9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1">
              <a:extLst>
                <a:ext uri="{FF2B5EF4-FFF2-40B4-BE49-F238E27FC236}">
                  <a16:creationId xmlns:a16="http://schemas.microsoft.com/office/drawing/2014/main" id="{55BB3ED9-9973-4A07-A902-17ABE29611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58" y="2665885"/>
              <a:ext cx="958831" cy="9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2">
              <a:extLst>
                <a:ext uri="{FF2B5EF4-FFF2-40B4-BE49-F238E27FC236}">
                  <a16:creationId xmlns:a16="http://schemas.microsoft.com/office/drawing/2014/main" id="{198DFA5B-2F6B-41A1-B5A0-414D53062A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1" y="2665886"/>
              <a:ext cx="968364" cy="96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3">
              <a:extLst>
                <a:ext uri="{FF2B5EF4-FFF2-40B4-BE49-F238E27FC236}">
                  <a16:creationId xmlns:a16="http://schemas.microsoft.com/office/drawing/2014/main" id="{2FFDC9B0-3993-4CEA-94C4-C422DE4B10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4" y="2665881"/>
              <a:ext cx="964535" cy="9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5" name="TextBox 26">
            <a:extLst>
              <a:ext uri="{FF2B5EF4-FFF2-40B4-BE49-F238E27FC236}">
                <a16:creationId xmlns:a16="http://schemas.microsoft.com/office/drawing/2014/main" id="{B3D7350E-A779-4BD3-8D2D-8743F80D3AF8}"/>
              </a:ext>
            </a:extLst>
          </p:cNvPr>
          <p:cNvSpPr txBox="1">
            <a:spLocks noChangeArrowheads="1"/>
          </p:cNvSpPr>
          <p:nvPr/>
        </p:nvSpPr>
        <p:spPr bwMode="auto">
          <a:xfrm>
            <a:off x="844550" y="26955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18446" name="TextBox 27">
            <a:extLst>
              <a:ext uri="{FF2B5EF4-FFF2-40B4-BE49-F238E27FC236}">
                <a16:creationId xmlns:a16="http://schemas.microsoft.com/office/drawing/2014/main" id="{5985F09B-CD50-4C3C-9ACE-755056137068}"/>
              </a:ext>
            </a:extLst>
          </p:cNvPr>
          <p:cNvSpPr txBox="1">
            <a:spLocks noChangeArrowheads="1"/>
          </p:cNvSpPr>
          <p:nvPr/>
        </p:nvSpPr>
        <p:spPr bwMode="auto">
          <a:xfrm>
            <a:off x="844550" y="32908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18447" name="TextBox 28">
            <a:extLst>
              <a:ext uri="{FF2B5EF4-FFF2-40B4-BE49-F238E27FC236}">
                <a16:creationId xmlns:a16="http://schemas.microsoft.com/office/drawing/2014/main" id="{6EDD1709-11A5-41EA-96CD-3780C9AEA25D}"/>
              </a:ext>
            </a:extLst>
          </p:cNvPr>
          <p:cNvSpPr txBox="1">
            <a:spLocks noChangeArrowheads="1"/>
          </p:cNvSpPr>
          <p:nvPr/>
        </p:nvSpPr>
        <p:spPr bwMode="auto">
          <a:xfrm>
            <a:off x="844550" y="39036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18448" name="TextBox 29">
            <a:extLst>
              <a:ext uri="{FF2B5EF4-FFF2-40B4-BE49-F238E27FC236}">
                <a16:creationId xmlns:a16="http://schemas.microsoft.com/office/drawing/2014/main" id="{4C1EB59A-0520-4A7C-89A7-9A0E19E2A507}"/>
              </a:ext>
            </a:extLst>
          </p:cNvPr>
          <p:cNvSpPr txBox="1">
            <a:spLocks noChangeArrowheads="1"/>
          </p:cNvSpPr>
          <p:nvPr/>
        </p:nvSpPr>
        <p:spPr bwMode="auto">
          <a:xfrm>
            <a:off x="844550" y="445452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18449" name="TextBox 30">
            <a:extLst>
              <a:ext uri="{FF2B5EF4-FFF2-40B4-BE49-F238E27FC236}">
                <a16:creationId xmlns:a16="http://schemas.microsoft.com/office/drawing/2014/main" id="{D586F84D-B43E-4700-BFD5-670C499FFF06}"/>
              </a:ext>
            </a:extLst>
          </p:cNvPr>
          <p:cNvSpPr txBox="1">
            <a:spLocks noChangeArrowheads="1"/>
          </p:cNvSpPr>
          <p:nvPr/>
        </p:nvSpPr>
        <p:spPr bwMode="auto">
          <a:xfrm>
            <a:off x="844550" y="502443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18450" name="TextBox 31">
            <a:extLst>
              <a:ext uri="{FF2B5EF4-FFF2-40B4-BE49-F238E27FC236}">
                <a16:creationId xmlns:a16="http://schemas.microsoft.com/office/drawing/2014/main" id="{F63DD47C-8319-408B-B6F4-E785D9377FFA}"/>
              </a:ext>
            </a:extLst>
          </p:cNvPr>
          <p:cNvSpPr txBox="1">
            <a:spLocks noChangeArrowheads="1"/>
          </p:cNvSpPr>
          <p:nvPr/>
        </p:nvSpPr>
        <p:spPr bwMode="auto">
          <a:xfrm>
            <a:off x="844550" y="5632450"/>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sp>
        <p:nvSpPr>
          <p:cNvPr id="18451" name="TextBox 32">
            <a:extLst>
              <a:ext uri="{FF2B5EF4-FFF2-40B4-BE49-F238E27FC236}">
                <a16:creationId xmlns:a16="http://schemas.microsoft.com/office/drawing/2014/main" id="{1124895A-CC23-45FE-9F71-7F6B889D8361}"/>
              </a:ext>
            </a:extLst>
          </p:cNvPr>
          <p:cNvSpPr txBox="1">
            <a:spLocks noChangeArrowheads="1"/>
          </p:cNvSpPr>
          <p:nvPr/>
        </p:nvSpPr>
        <p:spPr bwMode="auto">
          <a:xfrm>
            <a:off x="3776663" y="28130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Shaking with fear, ...</a:t>
            </a:r>
          </a:p>
        </p:txBody>
      </p:sp>
      <p:sp>
        <p:nvSpPr>
          <p:cNvPr id="18452" name="TextBox 33">
            <a:extLst>
              <a:ext uri="{FF2B5EF4-FFF2-40B4-BE49-F238E27FC236}">
                <a16:creationId xmlns:a16="http://schemas.microsoft.com/office/drawing/2014/main" id="{AAD33895-4241-4ADD-92E2-8DA2FE43C8C5}"/>
              </a:ext>
            </a:extLst>
          </p:cNvPr>
          <p:cNvSpPr txBox="1">
            <a:spLocks noChangeArrowheads="1"/>
          </p:cNvSpPr>
          <p:nvPr/>
        </p:nvSpPr>
        <p:spPr bwMode="auto">
          <a:xfrm>
            <a:off x="3776663" y="3408363"/>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Like a raging bull, ...</a:t>
            </a:r>
          </a:p>
        </p:txBody>
      </p:sp>
      <p:sp>
        <p:nvSpPr>
          <p:cNvPr id="18453" name="TextBox 34">
            <a:extLst>
              <a:ext uri="{FF2B5EF4-FFF2-40B4-BE49-F238E27FC236}">
                <a16:creationId xmlns:a16="http://schemas.microsoft.com/office/drawing/2014/main" id="{D200F4AB-97BB-40BE-BC73-9D5DF6356659}"/>
              </a:ext>
            </a:extLst>
          </p:cNvPr>
          <p:cNvSpPr txBox="1">
            <a:spLocks noChangeArrowheads="1"/>
          </p:cNvSpPr>
          <p:nvPr/>
        </p:nvSpPr>
        <p:spPr bwMode="auto">
          <a:xfrm>
            <a:off x="3776663" y="4002088"/>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Behind the clouds, ...</a:t>
            </a:r>
          </a:p>
        </p:txBody>
      </p:sp>
      <p:sp>
        <p:nvSpPr>
          <p:cNvPr id="18454" name="TextBox 35">
            <a:extLst>
              <a:ext uri="{FF2B5EF4-FFF2-40B4-BE49-F238E27FC236}">
                <a16:creationId xmlns:a16="http://schemas.microsoft.com/office/drawing/2014/main" id="{A966F0DA-A295-4224-9A27-28CE5E4CA5ED}"/>
              </a:ext>
            </a:extLst>
          </p:cNvPr>
          <p:cNvSpPr txBox="1">
            <a:spLocks noChangeArrowheads="1"/>
          </p:cNvSpPr>
          <p:nvPr/>
        </p:nvSpPr>
        <p:spPr bwMode="auto">
          <a:xfrm>
            <a:off x="3776663" y="4581525"/>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Anxiously, ...</a:t>
            </a:r>
          </a:p>
        </p:txBody>
      </p:sp>
      <p:sp>
        <p:nvSpPr>
          <p:cNvPr id="18455" name="TextBox 36">
            <a:extLst>
              <a:ext uri="{FF2B5EF4-FFF2-40B4-BE49-F238E27FC236}">
                <a16:creationId xmlns:a16="http://schemas.microsoft.com/office/drawing/2014/main" id="{64461FFA-0D13-410A-A24F-53F921214717}"/>
              </a:ext>
            </a:extLst>
          </p:cNvPr>
          <p:cNvSpPr txBox="1">
            <a:spLocks noChangeArrowheads="1"/>
          </p:cNvSpPr>
          <p:nvPr/>
        </p:nvSpPr>
        <p:spPr bwMode="auto">
          <a:xfrm>
            <a:off x="3776663" y="51498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After he opened his eyes, ...</a:t>
            </a:r>
          </a:p>
        </p:txBody>
      </p:sp>
      <p:sp>
        <p:nvSpPr>
          <p:cNvPr id="18456" name="TextBox 37">
            <a:extLst>
              <a:ext uri="{FF2B5EF4-FFF2-40B4-BE49-F238E27FC236}">
                <a16:creationId xmlns:a16="http://schemas.microsoft.com/office/drawing/2014/main" id="{0F62912F-86D0-4508-A60F-3CDA1EE46768}"/>
              </a:ext>
            </a:extLst>
          </p:cNvPr>
          <p:cNvSpPr txBox="1">
            <a:spLocks noChangeArrowheads="1"/>
          </p:cNvSpPr>
          <p:nvPr/>
        </p:nvSpPr>
        <p:spPr bwMode="auto">
          <a:xfrm>
            <a:off x="3776663" y="5732463"/>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Exhausted,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B238FD-6674-481F-915E-913B94BDD69B}"/>
              </a:ext>
            </a:extLst>
          </p:cNvPr>
          <p:cNvSpPr/>
          <p:nvPr/>
        </p:nvSpPr>
        <p:spPr>
          <a:xfrm>
            <a:off x="503238" y="4529138"/>
            <a:ext cx="8101012" cy="15636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049D1D4-D964-426A-818B-5CFF119963A7}"/>
              </a:ext>
            </a:extLst>
          </p:cNvPr>
          <p:cNvSpPr/>
          <p:nvPr/>
        </p:nvSpPr>
        <p:spPr>
          <a:xfrm>
            <a:off x="503238" y="1798638"/>
            <a:ext cx="8101012"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20">
            <a:extLst>
              <a:ext uri="{FF2B5EF4-FFF2-40B4-BE49-F238E27FC236}">
                <a16:creationId xmlns:a16="http://schemas.microsoft.com/office/drawing/2014/main" id="{DD3CEB47-BCB4-4209-AB8A-B00F0858486A}"/>
              </a:ext>
            </a:extLst>
          </p:cNvPr>
          <p:cNvSpPr>
            <a:spLocks noGrp="1"/>
          </p:cNvSpPr>
          <p:nvPr>
            <p:ph type="title"/>
          </p:nvPr>
        </p:nvSpPr>
        <p:spPr>
          <a:xfrm>
            <a:off x="461963" y="658813"/>
            <a:ext cx="8220075" cy="993775"/>
          </a:xfrm>
        </p:spPr>
        <p:txBody>
          <a:bodyPr/>
          <a:lstStyle/>
          <a:p>
            <a:pPr algn="ctr" eaLnBrk="1" hangingPunct="1"/>
            <a:r>
              <a:rPr lang="en-GB" altLang="en-US" sz="3600"/>
              <a:t>Fronted Adverbial or </a:t>
            </a:r>
            <a:br>
              <a:rPr lang="en-GB" altLang="en-US" sz="3600"/>
            </a:br>
            <a:r>
              <a:rPr lang="en-GB" altLang="en-US" sz="3600"/>
              <a:t>Subordinate Clause?</a:t>
            </a:r>
          </a:p>
        </p:txBody>
      </p:sp>
      <p:sp>
        <p:nvSpPr>
          <p:cNvPr id="5" name="Rectangle 4">
            <a:extLst>
              <a:ext uri="{FF2B5EF4-FFF2-40B4-BE49-F238E27FC236}">
                <a16:creationId xmlns:a16="http://schemas.microsoft.com/office/drawing/2014/main" id="{302985AE-F775-47F8-8417-BD57A52F6141}"/>
              </a:ext>
            </a:extLst>
          </p:cNvPr>
          <p:cNvSpPr/>
          <p:nvPr/>
        </p:nvSpPr>
        <p:spPr>
          <a:xfrm>
            <a:off x="776288" y="1806575"/>
            <a:ext cx="7612062"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If you begin your fronted adverbial with a  subordinating conjunction, </a:t>
            </a:r>
            <a:br>
              <a:rPr lang="en-GB" dirty="0">
                <a:latin typeface="+mn-lt"/>
              </a:rPr>
            </a:br>
            <a:r>
              <a:rPr lang="en-GB" dirty="0">
                <a:latin typeface="+mn-lt"/>
              </a:rPr>
              <a:t>for example...</a:t>
            </a:r>
            <a:endParaRPr lang="en-GB" spc="-40" dirty="0">
              <a:latin typeface="Twinkl SemiBold" pitchFamily="2" charset="0"/>
            </a:endParaRPr>
          </a:p>
        </p:txBody>
      </p:sp>
      <p:sp>
        <p:nvSpPr>
          <p:cNvPr id="25" name="TextBox 24">
            <a:extLst>
              <a:ext uri="{FF2B5EF4-FFF2-40B4-BE49-F238E27FC236}">
                <a16:creationId xmlns:a16="http://schemas.microsoft.com/office/drawing/2014/main" id="{1EF36BE9-1026-4FA9-9857-8257F19C2590}"/>
              </a:ext>
            </a:extLst>
          </p:cNvPr>
          <p:cNvSpPr txBox="1">
            <a:spLocks noChangeArrowheads="1"/>
          </p:cNvSpPr>
          <p:nvPr/>
        </p:nvSpPr>
        <p:spPr bwMode="auto">
          <a:xfrm>
            <a:off x="2254250" y="3062288"/>
            <a:ext cx="2871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600" b="1">
                <a:solidFill>
                  <a:schemeClr val="tx1"/>
                </a:solidFill>
                <a:latin typeface="Twinkl SemiBold" pitchFamily="2" charset="0"/>
                <a:cs typeface="Arial" panose="020B0604020202020204" pitchFamily="34" charset="0"/>
              </a:rPr>
              <a:t>Conjunction</a:t>
            </a:r>
            <a:endParaRPr lang="en-GB" altLang="en-US" sz="3600">
              <a:solidFill>
                <a:schemeClr val="tx1"/>
              </a:solidFill>
              <a:latin typeface="Twinkl SemiBold" pitchFamily="2" charset="0"/>
              <a:cs typeface="Arial" panose="020B0604020202020204" pitchFamily="34" charset="0"/>
            </a:endParaRPr>
          </a:p>
        </p:txBody>
      </p:sp>
      <p:grpSp>
        <p:nvGrpSpPr>
          <p:cNvPr id="8" name="Group 7">
            <a:extLst>
              <a:ext uri="{FF2B5EF4-FFF2-40B4-BE49-F238E27FC236}">
                <a16:creationId xmlns:a16="http://schemas.microsoft.com/office/drawing/2014/main" id="{3E7BDDE2-7EFE-4858-995F-A5E17519567F}"/>
              </a:ext>
            </a:extLst>
          </p:cNvPr>
          <p:cNvGrpSpPr>
            <a:grpSpLocks/>
          </p:cNvGrpSpPr>
          <p:nvPr/>
        </p:nvGrpSpPr>
        <p:grpSpPr bwMode="auto">
          <a:xfrm>
            <a:off x="1277938" y="2876550"/>
            <a:ext cx="976312" cy="974725"/>
            <a:chOff x="548961" y="2867047"/>
            <a:chExt cx="975662" cy="974416"/>
          </a:xfrm>
        </p:grpSpPr>
        <p:pic>
          <p:nvPicPr>
            <p:cNvPr id="19466" name="Picture 11">
              <a:extLst>
                <a:ext uri="{FF2B5EF4-FFF2-40B4-BE49-F238E27FC236}">
                  <a16:creationId xmlns:a16="http://schemas.microsoft.com/office/drawing/2014/main" id="{D7626482-CDA2-45A9-B6CD-CF0EB78E3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61" y="2867047"/>
              <a:ext cx="975662" cy="97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30">
              <a:extLst>
                <a:ext uri="{FF2B5EF4-FFF2-40B4-BE49-F238E27FC236}">
                  <a16:creationId xmlns:a16="http://schemas.microsoft.com/office/drawing/2014/main" id="{5FC869B3-B604-4508-B1C8-92328328FBBC}"/>
                </a:ext>
              </a:extLst>
            </p:cNvPr>
            <p:cNvSpPr txBox="1">
              <a:spLocks noChangeArrowheads="1"/>
            </p:cNvSpPr>
            <p:nvPr/>
          </p:nvSpPr>
          <p:spPr bwMode="auto">
            <a:xfrm>
              <a:off x="555518" y="2876612"/>
              <a:ext cx="927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400" b="1">
                  <a:solidFill>
                    <a:schemeClr val="bg1"/>
                  </a:solidFill>
                  <a:cs typeface="Arial" panose="020B0604020202020204" pitchFamily="34" charset="0"/>
                </a:rPr>
                <a:t>C</a:t>
              </a:r>
            </a:p>
          </p:txBody>
        </p:sp>
      </p:grpSp>
      <p:sp>
        <p:nvSpPr>
          <p:cNvPr id="33" name="TextBox 32">
            <a:extLst>
              <a:ext uri="{FF2B5EF4-FFF2-40B4-BE49-F238E27FC236}">
                <a16:creationId xmlns:a16="http://schemas.microsoft.com/office/drawing/2014/main" id="{16A0E7C3-ABA8-4C70-8D7D-29CE7CDF3D4B}"/>
              </a:ext>
            </a:extLst>
          </p:cNvPr>
          <p:cNvSpPr txBox="1">
            <a:spLocks noChangeArrowheads="1"/>
          </p:cNvSpPr>
          <p:nvPr/>
        </p:nvSpPr>
        <p:spPr bwMode="auto">
          <a:xfrm>
            <a:off x="3924300" y="3644900"/>
            <a:ext cx="407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C"/>
                </a:solidFill>
                <a:cs typeface="Arial" panose="020B0604020202020204" pitchFamily="34" charset="0"/>
              </a:rPr>
              <a:t>e.g. After he opened his eyes,</a:t>
            </a:r>
          </a:p>
        </p:txBody>
      </p:sp>
      <p:sp>
        <p:nvSpPr>
          <p:cNvPr id="6" name="TextBox 5">
            <a:extLst>
              <a:ext uri="{FF2B5EF4-FFF2-40B4-BE49-F238E27FC236}">
                <a16:creationId xmlns:a16="http://schemas.microsoft.com/office/drawing/2014/main" id="{8A054F83-2978-409D-951C-ADD2AC09F99E}"/>
              </a:ext>
            </a:extLst>
          </p:cNvPr>
          <p:cNvSpPr txBox="1">
            <a:spLocks noChangeArrowheads="1"/>
          </p:cNvSpPr>
          <p:nvPr/>
        </p:nvSpPr>
        <p:spPr bwMode="auto">
          <a:xfrm>
            <a:off x="687388" y="4678363"/>
            <a:ext cx="770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This could also be described as a subordinate clause as it contains a subject and a verb.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So, sometimes fronted adverbials can also be subordinate clauses.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P spid="3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3047-1DF5-4619-BA67-AF2B9C90F174}"/>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5EFD8B7-B0E1-4FF1-93C4-D1710C450A55}"/>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E8A8F1A-5E08-4B64-8742-2F2370536C54}"/>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Title 20">
            <a:extLst>
              <a:ext uri="{FF2B5EF4-FFF2-40B4-BE49-F238E27FC236}">
                <a16:creationId xmlns:a16="http://schemas.microsoft.com/office/drawing/2014/main" id="{FB6FA742-E621-488B-B141-3FA19E0F3724}"/>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0486" name="Rectangle 4">
            <a:extLst>
              <a:ext uri="{FF2B5EF4-FFF2-40B4-BE49-F238E27FC236}">
                <a16:creationId xmlns:a16="http://schemas.microsoft.com/office/drawing/2014/main" id="{E394CB8C-2344-47FD-A340-EACCD4980C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BC3C03D3-D1DB-40BB-9E7B-C288817B19BE}"/>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jubilant winner of the talent contest celebrated. </a:t>
            </a:r>
          </a:p>
        </p:txBody>
      </p:sp>
      <p:grpSp>
        <p:nvGrpSpPr>
          <p:cNvPr id="20488" name="Group 5">
            <a:extLst>
              <a:ext uri="{FF2B5EF4-FFF2-40B4-BE49-F238E27FC236}">
                <a16:creationId xmlns:a16="http://schemas.microsoft.com/office/drawing/2014/main" id="{B9E9AA40-E983-4D4E-8F9E-FF9C9227B3D8}"/>
              </a:ext>
            </a:extLst>
          </p:cNvPr>
          <p:cNvGrpSpPr>
            <a:grpSpLocks/>
          </p:cNvGrpSpPr>
          <p:nvPr/>
        </p:nvGrpSpPr>
        <p:grpSpPr bwMode="auto">
          <a:xfrm>
            <a:off x="8108950" y="574675"/>
            <a:ext cx="415925" cy="2633663"/>
            <a:chOff x="8181927" y="548029"/>
            <a:chExt cx="416068" cy="2634247"/>
          </a:xfrm>
        </p:grpSpPr>
        <p:grpSp>
          <p:nvGrpSpPr>
            <p:cNvPr id="20490" name="Group 2">
              <a:extLst>
                <a:ext uri="{FF2B5EF4-FFF2-40B4-BE49-F238E27FC236}">
                  <a16:creationId xmlns:a16="http://schemas.microsoft.com/office/drawing/2014/main" id="{B17526A8-197F-41FD-A746-22F58C0A510A}"/>
                </a:ext>
              </a:extLst>
            </p:cNvPr>
            <p:cNvGrpSpPr>
              <a:grpSpLocks/>
            </p:cNvGrpSpPr>
            <p:nvPr/>
          </p:nvGrpSpPr>
          <p:grpSpPr bwMode="auto">
            <a:xfrm rot="5400000">
              <a:off x="7088066" y="1672348"/>
              <a:ext cx="2603789" cy="416068"/>
              <a:chOff x="1339254" y="2641363"/>
              <a:chExt cx="6316107" cy="1009266"/>
            </a:xfrm>
          </p:grpSpPr>
          <p:pic>
            <p:nvPicPr>
              <p:cNvPr id="20497" name="Picture 8">
                <a:extLst>
                  <a:ext uri="{FF2B5EF4-FFF2-40B4-BE49-F238E27FC236}">
                    <a16:creationId xmlns:a16="http://schemas.microsoft.com/office/drawing/2014/main" id="{6ECFB3CF-FA32-4171-B586-6B5E9E508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a:extLst>
                  <a:ext uri="{FF2B5EF4-FFF2-40B4-BE49-F238E27FC236}">
                    <a16:creationId xmlns:a16="http://schemas.microsoft.com/office/drawing/2014/main" id="{C85592BC-3D6F-4491-ACD1-469FD7B43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0">
                <a:extLst>
                  <a:ext uri="{FF2B5EF4-FFF2-40B4-BE49-F238E27FC236}">
                    <a16:creationId xmlns:a16="http://schemas.microsoft.com/office/drawing/2014/main" id="{43F782AC-69ED-47BF-8C01-48D96139B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1">
                <a:extLst>
                  <a:ext uri="{FF2B5EF4-FFF2-40B4-BE49-F238E27FC236}">
                    <a16:creationId xmlns:a16="http://schemas.microsoft.com/office/drawing/2014/main" id="{BB76EB88-4B14-40DA-AB9F-3EE632B294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2">
                <a:extLst>
                  <a:ext uri="{FF2B5EF4-FFF2-40B4-BE49-F238E27FC236}">
                    <a16:creationId xmlns:a16="http://schemas.microsoft.com/office/drawing/2014/main" id="{CA36DEE5-9240-4EC2-B3D1-026AEF99C1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3">
                <a:extLst>
                  <a:ext uri="{FF2B5EF4-FFF2-40B4-BE49-F238E27FC236}">
                    <a16:creationId xmlns:a16="http://schemas.microsoft.com/office/drawing/2014/main" id="{22CC02F0-5F03-48DA-A849-6B288D2EAE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TextBox 26">
              <a:extLst>
                <a:ext uri="{FF2B5EF4-FFF2-40B4-BE49-F238E27FC236}">
                  <a16:creationId xmlns:a16="http://schemas.microsoft.com/office/drawing/2014/main" id="{18B3ADF8-CC6A-4A4E-8C4A-DC620157935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0492" name="TextBox 27">
              <a:extLst>
                <a:ext uri="{FF2B5EF4-FFF2-40B4-BE49-F238E27FC236}">
                  <a16:creationId xmlns:a16="http://schemas.microsoft.com/office/drawing/2014/main" id="{5B6F4891-97CB-48C1-B37A-EA55B34F9B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0493" name="TextBox 28">
              <a:extLst>
                <a:ext uri="{FF2B5EF4-FFF2-40B4-BE49-F238E27FC236}">
                  <a16:creationId xmlns:a16="http://schemas.microsoft.com/office/drawing/2014/main" id="{D27C4C2D-3562-4E0C-8E7B-91DDF7EA5541}"/>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0494" name="TextBox 29">
              <a:extLst>
                <a:ext uri="{FF2B5EF4-FFF2-40B4-BE49-F238E27FC236}">
                  <a16:creationId xmlns:a16="http://schemas.microsoft.com/office/drawing/2014/main" id="{581E64F2-FFB0-4F6C-BE5E-B2888AC2A8E8}"/>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0495" name="TextBox 30">
              <a:extLst>
                <a:ext uri="{FF2B5EF4-FFF2-40B4-BE49-F238E27FC236}">
                  <a16:creationId xmlns:a16="http://schemas.microsoft.com/office/drawing/2014/main" id="{21BAA247-D82B-4BBD-9173-625C75CFA273}"/>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0496" name="TextBox 31">
              <a:extLst>
                <a:ext uri="{FF2B5EF4-FFF2-40B4-BE49-F238E27FC236}">
                  <a16:creationId xmlns:a16="http://schemas.microsoft.com/office/drawing/2014/main" id="{31B414E7-CD56-4AF7-B5DF-061D0A17ADF2}"/>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F15E834-D8A7-4BFF-B6E2-205DF426E510}"/>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2A84D5-92A0-44AB-BC96-8F94A2DF618D}"/>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FB4880D3-86C0-46A5-A512-A56CB4FAC3B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816DC95B-EDE3-48A2-BCF3-5B99E1959BF3}"/>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Title 20">
            <a:extLst>
              <a:ext uri="{FF2B5EF4-FFF2-40B4-BE49-F238E27FC236}">
                <a16:creationId xmlns:a16="http://schemas.microsoft.com/office/drawing/2014/main" id="{68B1DC57-6D01-4F79-B6D2-06901A64D007}"/>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1510" name="Rectangle 4">
            <a:extLst>
              <a:ext uri="{FF2B5EF4-FFF2-40B4-BE49-F238E27FC236}">
                <a16:creationId xmlns:a16="http://schemas.microsoft.com/office/drawing/2014/main" id="{9FB84696-6B27-46D7-8817-6081397F0F7A}"/>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7C960135-276E-4914-AC16-90181CC45EAC}"/>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parachutist landed with a bump.</a:t>
            </a:r>
          </a:p>
        </p:txBody>
      </p:sp>
      <p:grpSp>
        <p:nvGrpSpPr>
          <p:cNvPr id="21512" name="Group 5">
            <a:extLst>
              <a:ext uri="{FF2B5EF4-FFF2-40B4-BE49-F238E27FC236}">
                <a16:creationId xmlns:a16="http://schemas.microsoft.com/office/drawing/2014/main" id="{C81FA2F3-E673-483F-9DCE-8EA15345EF59}"/>
              </a:ext>
            </a:extLst>
          </p:cNvPr>
          <p:cNvGrpSpPr>
            <a:grpSpLocks/>
          </p:cNvGrpSpPr>
          <p:nvPr/>
        </p:nvGrpSpPr>
        <p:grpSpPr bwMode="auto">
          <a:xfrm>
            <a:off x="8108950" y="574675"/>
            <a:ext cx="415925" cy="2633663"/>
            <a:chOff x="8181927" y="548029"/>
            <a:chExt cx="416068" cy="2634247"/>
          </a:xfrm>
        </p:grpSpPr>
        <p:grpSp>
          <p:nvGrpSpPr>
            <p:cNvPr id="21514" name="Group 2">
              <a:extLst>
                <a:ext uri="{FF2B5EF4-FFF2-40B4-BE49-F238E27FC236}">
                  <a16:creationId xmlns:a16="http://schemas.microsoft.com/office/drawing/2014/main" id="{C43ECE8E-98D9-4ED3-89E4-5395D1D537B6}"/>
                </a:ext>
              </a:extLst>
            </p:cNvPr>
            <p:cNvGrpSpPr>
              <a:grpSpLocks/>
            </p:cNvGrpSpPr>
            <p:nvPr/>
          </p:nvGrpSpPr>
          <p:grpSpPr bwMode="auto">
            <a:xfrm rot="5400000">
              <a:off x="7088066" y="1672348"/>
              <a:ext cx="2603789" cy="416068"/>
              <a:chOff x="1339254" y="2641363"/>
              <a:chExt cx="6316107" cy="1009266"/>
            </a:xfrm>
          </p:grpSpPr>
          <p:pic>
            <p:nvPicPr>
              <p:cNvPr id="21521" name="Picture 8">
                <a:extLst>
                  <a:ext uri="{FF2B5EF4-FFF2-40B4-BE49-F238E27FC236}">
                    <a16:creationId xmlns:a16="http://schemas.microsoft.com/office/drawing/2014/main" id="{076B6BA6-D1CA-4B01-BBFF-BF60A33CB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9">
                <a:extLst>
                  <a:ext uri="{FF2B5EF4-FFF2-40B4-BE49-F238E27FC236}">
                    <a16:creationId xmlns:a16="http://schemas.microsoft.com/office/drawing/2014/main" id="{459867A5-67DA-449C-A2EC-F4F156986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0">
                <a:extLst>
                  <a:ext uri="{FF2B5EF4-FFF2-40B4-BE49-F238E27FC236}">
                    <a16:creationId xmlns:a16="http://schemas.microsoft.com/office/drawing/2014/main" id="{CD692B28-1F7D-4922-8BFE-3B99FD043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1">
                <a:extLst>
                  <a:ext uri="{FF2B5EF4-FFF2-40B4-BE49-F238E27FC236}">
                    <a16:creationId xmlns:a16="http://schemas.microsoft.com/office/drawing/2014/main" id="{5C1B7EF9-DA5A-4E73-9B31-6916BFF128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2">
                <a:extLst>
                  <a:ext uri="{FF2B5EF4-FFF2-40B4-BE49-F238E27FC236}">
                    <a16:creationId xmlns:a16="http://schemas.microsoft.com/office/drawing/2014/main" id="{292F5322-B717-449A-B484-A8642C2C6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3">
                <a:extLst>
                  <a:ext uri="{FF2B5EF4-FFF2-40B4-BE49-F238E27FC236}">
                    <a16:creationId xmlns:a16="http://schemas.microsoft.com/office/drawing/2014/main" id="{AF20FC7C-FB7F-46AA-A442-48B25AEC60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5" name="TextBox 26">
              <a:extLst>
                <a:ext uri="{FF2B5EF4-FFF2-40B4-BE49-F238E27FC236}">
                  <a16:creationId xmlns:a16="http://schemas.microsoft.com/office/drawing/2014/main" id="{04B3DAC6-6640-4437-8F18-54492F001557}"/>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1516" name="TextBox 27">
              <a:extLst>
                <a:ext uri="{FF2B5EF4-FFF2-40B4-BE49-F238E27FC236}">
                  <a16:creationId xmlns:a16="http://schemas.microsoft.com/office/drawing/2014/main" id="{16EF5905-350C-4C31-A433-D8A21E602FA5}"/>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1517" name="TextBox 28">
              <a:extLst>
                <a:ext uri="{FF2B5EF4-FFF2-40B4-BE49-F238E27FC236}">
                  <a16:creationId xmlns:a16="http://schemas.microsoft.com/office/drawing/2014/main" id="{F7F1E6E4-4242-48D4-8DD4-53A10805E7A7}"/>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1518" name="TextBox 29">
              <a:extLst>
                <a:ext uri="{FF2B5EF4-FFF2-40B4-BE49-F238E27FC236}">
                  <a16:creationId xmlns:a16="http://schemas.microsoft.com/office/drawing/2014/main" id="{055B4133-FEA1-4877-B5FB-59B8D8BFEF40}"/>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1519" name="TextBox 30">
              <a:extLst>
                <a:ext uri="{FF2B5EF4-FFF2-40B4-BE49-F238E27FC236}">
                  <a16:creationId xmlns:a16="http://schemas.microsoft.com/office/drawing/2014/main" id="{0FFB68E5-F80B-4080-8C35-46B97289D002}"/>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1520" name="TextBox 31">
              <a:extLst>
                <a:ext uri="{FF2B5EF4-FFF2-40B4-BE49-F238E27FC236}">
                  <a16:creationId xmlns:a16="http://schemas.microsoft.com/office/drawing/2014/main" id="{8E23210F-8E15-4ACC-8FCD-A16EEEE8967B}"/>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D17DD086-99EB-4CE2-A2AA-48BF01D8AABF}"/>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6101C98-E011-4F37-9201-B6DBD7202240}"/>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FF62411-FF5C-45E2-BF3B-D36A69D88F01}"/>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C894D3B-6D18-4001-914B-FA33BEFD97B1}"/>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Title 20">
            <a:extLst>
              <a:ext uri="{FF2B5EF4-FFF2-40B4-BE49-F238E27FC236}">
                <a16:creationId xmlns:a16="http://schemas.microsoft.com/office/drawing/2014/main" id="{B8883E19-95F2-472F-9341-A0AF3C885FD3}"/>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2534" name="Rectangle 4">
            <a:extLst>
              <a:ext uri="{FF2B5EF4-FFF2-40B4-BE49-F238E27FC236}">
                <a16:creationId xmlns:a16="http://schemas.microsoft.com/office/drawing/2014/main" id="{6BB12355-A12C-4B2C-B21E-20B3B1AFB65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157585D4-719C-467E-9D02-6D66888CA029}"/>
              </a:ext>
            </a:extLst>
          </p:cNvPr>
          <p:cNvSpPr txBox="1"/>
          <p:nvPr/>
        </p:nvSpPr>
        <p:spPr>
          <a:xfrm>
            <a:off x="755650" y="3700463"/>
            <a:ext cx="7632700" cy="1076325"/>
          </a:xfrm>
          <a:prstGeom prst="rect">
            <a:avLst/>
          </a:prstGeom>
          <a:noFill/>
        </p:spPr>
        <p:txBody>
          <a:bodyPr>
            <a:spAutoFit/>
          </a:bodyPr>
          <a:lstStyle/>
          <a:p>
            <a:pPr eaLnBrk="1" fontAlgn="auto" hangingPunct="1">
              <a:spcAft>
                <a:spcPts val="0"/>
              </a:spcAft>
              <a:defRPr/>
            </a:pPr>
            <a:r>
              <a:rPr lang="en-GB" sz="3200" u="sng" dirty="0">
                <a:latin typeface="Twinkl SemiBold" pitchFamily="2" charset="0"/>
              </a:rPr>
              <a:t>				</a:t>
            </a:r>
            <a:r>
              <a:rPr lang="en-GB" sz="3200" dirty="0">
                <a:latin typeface="Twinkl SemiBold" pitchFamily="2" charset="0"/>
              </a:rPr>
              <a:t>, the trees were covered with a fine dusting of snow.</a:t>
            </a:r>
            <a:r>
              <a:rPr lang="en-GB" sz="3200" dirty="0">
                <a:solidFill>
                  <a:schemeClr val="accent4"/>
                </a:solidFill>
                <a:latin typeface="Twinkl SemiBold" pitchFamily="2" charset="0"/>
              </a:rPr>
              <a:t> </a:t>
            </a:r>
            <a:endParaRPr lang="en-GB" sz="3200" dirty="0">
              <a:latin typeface="Twinkl SemiBold" pitchFamily="2" charset="0"/>
            </a:endParaRPr>
          </a:p>
        </p:txBody>
      </p:sp>
      <p:grpSp>
        <p:nvGrpSpPr>
          <p:cNvPr id="22536" name="Group 5">
            <a:extLst>
              <a:ext uri="{FF2B5EF4-FFF2-40B4-BE49-F238E27FC236}">
                <a16:creationId xmlns:a16="http://schemas.microsoft.com/office/drawing/2014/main" id="{55B249B1-4DAF-4540-A4DA-039030E253A3}"/>
              </a:ext>
            </a:extLst>
          </p:cNvPr>
          <p:cNvGrpSpPr>
            <a:grpSpLocks/>
          </p:cNvGrpSpPr>
          <p:nvPr/>
        </p:nvGrpSpPr>
        <p:grpSpPr bwMode="auto">
          <a:xfrm>
            <a:off x="8108950" y="574675"/>
            <a:ext cx="415925" cy="2633663"/>
            <a:chOff x="8181927" y="548029"/>
            <a:chExt cx="416068" cy="2634247"/>
          </a:xfrm>
        </p:grpSpPr>
        <p:grpSp>
          <p:nvGrpSpPr>
            <p:cNvPr id="22538" name="Group 2">
              <a:extLst>
                <a:ext uri="{FF2B5EF4-FFF2-40B4-BE49-F238E27FC236}">
                  <a16:creationId xmlns:a16="http://schemas.microsoft.com/office/drawing/2014/main" id="{369E4DCA-A52A-4B07-A642-CC9D3F48C812}"/>
                </a:ext>
              </a:extLst>
            </p:cNvPr>
            <p:cNvGrpSpPr>
              <a:grpSpLocks/>
            </p:cNvGrpSpPr>
            <p:nvPr/>
          </p:nvGrpSpPr>
          <p:grpSpPr bwMode="auto">
            <a:xfrm rot="5400000">
              <a:off x="7088066" y="1672348"/>
              <a:ext cx="2603789" cy="416068"/>
              <a:chOff x="1339254" y="2641363"/>
              <a:chExt cx="6316107" cy="1009266"/>
            </a:xfrm>
          </p:grpSpPr>
          <p:pic>
            <p:nvPicPr>
              <p:cNvPr id="22545" name="Picture 8">
                <a:extLst>
                  <a:ext uri="{FF2B5EF4-FFF2-40B4-BE49-F238E27FC236}">
                    <a16:creationId xmlns:a16="http://schemas.microsoft.com/office/drawing/2014/main" id="{0476B48A-ECE2-4773-832E-2A6B68B22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9">
                <a:extLst>
                  <a:ext uri="{FF2B5EF4-FFF2-40B4-BE49-F238E27FC236}">
                    <a16:creationId xmlns:a16="http://schemas.microsoft.com/office/drawing/2014/main" id="{A26B3366-88B5-4E18-BFDE-979D96B3A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a:extLst>
                  <a:ext uri="{FF2B5EF4-FFF2-40B4-BE49-F238E27FC236}">
                    <a16:creationId xmlns:a16="http://schemas.microsoft.com/office/drawing/2014/main" id="{90267499-1268-40F7-885B-6C29F6BF4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a:extLst>
                  <a:ext uri="{FF2B5EF4-FFF2-40B4-BE49-F238E27FC236}">
                    <a16:creationId xmlns:a16="http://schemas.microsoft.com/office/drawing/2014/main" id="{AE807636-7C50-41E8-8186-9FCF06B4D1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2">
                <a:extLst>
                  <a:ext uri="{FF2B5EF4-FFF2-40B4-BE49-F238E27FC236}">
                    <a16:creationId xmlns:a16="http://schemas.microsoft.com/office/drawing/2014/main" id="{EDD5234E-A397-4A8D-8DE6-2683363893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3">
                <a:extLst>
                  <a:ext uri="{FF2B5EF4-FFF2-40B4-BE49-F238E27FC236}">
                    <a16:creationId xmlns:a16="http://schemas.microsoft.com/office/drawing/2014/main" id="{10BC7935-116D-4F05-B0C6-D2D67AC891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TextBox 26">
              <a:extLst>
                <a:ext uri="{FF2B5EF4-FFF2-40B4-BE49-F238E27FC236}">
                  <a16:creationId xmlns:a16="http://schemas.microsoft.com/office/drawing/2014/main" id="{7BCC863F-EB01-460A-B8F6-B2962B93FD48}"/>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2540" name="TextBox 27">
              <a:extLst>
                <a:ext uri="{FF2B5EF4-FFF2-40B4-BE49-F238E27FC236}">
                  <a16:creationId xmlns:a16="http://schemas.microsoft.com/office/drawing/2014/main" id="{EED3CF06-6CA5-4F39-8FC8-EE9219F6895B}"/>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2541" name="TextBox 28">
              <a:extLst>
                <a:ext uri="{FF2B5EF4-FFF2-40B4-BE49-F238E27FC236}">
                  <a16:creationId xmlns:a16="http://schemas.microsoft.com/office/drawing/2014/main" id="{3C961077-66DC-4480-A389-57F8AF2E56FA}"/>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2542" name="TextBox 29">
              <a:extLst>
                <a:ext uri="{FF2B5EF4-FFF2-40B4-BE49-F238E27FC236}">
                  <a16:creationId xmlns:a16="http://schemas.microsoft.com/office/drawing/2014/main" id="{EA71DF91-E1CD-49F1-8959-38EBB713376D}"/>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2543" name="TextBox 30">
              <a:extLst>
                <a:ext uri="{FF2B5EF4-FFF2-40B4-BE49-F238E27FC236}">
                  <a16:creationId xmlns:a16="http://schemas.microsoft.com/office/drawing/2014/main" id="{39829623-40B2-4DDE-ADDF-B5D3ED32864D}"/>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2544" name="TextBox 31">
              <a:extLst>
                <a:ext uri="{FF2B5EF4-FFF2-40B4-BE49-F238E27FC236}">
                  <a16:creationId xmlns:a16="http://schemas.microsoft.com/office/drawing/2014/main" id="{BF85961F-1AB6-4FE5-B2E9-75CFEF32609F}"/>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52641A5-640B-447B-BB81-B360997DD7A1}"/>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BDCAB3-4A0B-4ADC-874D-228E2ADDAE57}"/>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48107A53-D504-45F1-A2FA-97EF733E181A}"/>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450A31B-EEF7-4685-BFBE-73113C57487B}"/>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7" name="Title 20">
            <a:extLst>
              <a:ext uri="{FF2B5EF4-FFF2-40B4-BE49-F238E27FC236}">
                <a16:creationId xmlns:a16="http://schemas.microsoft.com/office/drawing/2014/main" id="{4FFEB313-AC9C-4E63-BE3A-B383814174EF}"/>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3558" name="Rectangle 4">
            <a:extLst>
              <a:ext uri="{FF2B5EF4-FFF2-40B4-BE49-F238E27FC236}">
                <a16:creationId xmlns:a16="http://schemas.microsoft.com/office/drawing/2014/main" id="{5D6B73F3-28D5-44D2-B44F-17EEAB1AFA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0DB6AB9B-718E-4294-B533-A9372C10D8E3}"/>
              </a:ext>
            </a:extLst>
          </p:cNvPr>
          <p:cNvSpPr txBox="1">
            <a:spLocks noChangeArrowheads="1"/>
          </p:cNvSpPr>
          <p:nvPr/>
        </p:nvSpPr>
        <p:spPr bwMode="auto">
          <a:xfrm>
            <a:off x="755650" y="398938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she began to cry.</a:t>
            </a:r>
          </a:p>
        </p:txBody>
      </p:sp>
      <p:grpSp>
        <p:nvGrpSpPr>
          <p:cNvPr id="23560" name="Group 5">
            <a:extLst>
              <a:ext uri="{FF2B5EF4-FFF2-40B4-BE49-F238E27FC236}">
                <a16:creationId xmlns:a16="http://schemas.microsoft.com/office/drawing/2014/main" id="{6AD2CF63-C51B-43CE-8D67-2FD633532E8D}"/>
              </a:ext>
            </a:extLst>
          </p:cNvPr>
          <p:cNvGrpSpPr>
            <a:grpSpLocks/>
          </p:cNvGrpSpPr>
          <p:nvPr/>
        </p:nvGrpSpPr>
        <p:grpSpPr bwMode="auto">
          <a:xfrm>
            <a:off x="8108950" y="574675"/>
            <a:ext cx="415925" cy="2633663"/>
            <a:chOff x="8181927" y="548029"/>
            <a:chExt cx="416068" cy="2634247"/>
          </a:xfrm>
        </p:grpSpPr>
        <p:grpSp>
          <p:nvGrpSpPr>
            <p:cNvPr id="23562" name="Group 2">
              <a:extLst>
                <a:ext uri="{FF2B5EF4-FFF2-40B4-BE49-F238E27FC236}">
                  <a16:creationId xmlns:a16="http://schemas.microsoft.com/office/drawing/2014/main" id="{A85AD44E-AA46-443F-BFCD-A22656076DC3}"/>
                </a:ext>
              </a:extLst>
            </p:cNvPr>
            <p:cNvGrpSpPr>
              <a:grpSpLocks/>
            </p:cNvGrpSpPr>
            <p:nvPr/>
          </p:nvGrpSpPr>
          <p:grpSpPr bwMode="auto">
            <a:xfrm rot="5400000">
              <a:off x="7088066" y="1672348"/>
              <a:ext cx="2603789" cy="416068"/>
              <a:chOff x="1339254" y="2641363"/>
              <a:chExt cx="6316107" cy="1009266"/>
            </a:xfrm>
          </p:grpSpPr>
          <p:pic>
            <p:nvPicPr>
              <p:cNvPr id="23569" name="Picture 8">
                <a:extLst>
                  <a:ext uri="{FF2B5EF4-FFF2-40B4-BE49-F238E27FC236}">
                    <a16:creationId xmlns:a16="http://schemas.microsoft.com/office/drawing/2014/main" id="{397F3014-1F33-4586-8B87-89ED4E21B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9">
                <a:extLst>
                  <a:ext uri="{FF2B5EF4-FFF2-40B4-BE49-F238E27FC236}">
                    <a16:creationId xmlns:a16="http://schemas.microsoft.com/office/drawing/2014/main" id="{A0EAC266-AA02-4666-B531-71AA18E8E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0">
                <a:extLst>
                  <a:ext uri="{FF2B5EF4-FFF2-40B4-BE49-F238E27FC236}">
                    <a16:creationId xmlns:a16="http://schemas.microsoft.com/office/drawing/2014/main" id="{C9DC4A35-6271-4064-A8D8-5C1162ED6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a:extLst>
                  <a:ext uri="{FF2B5EF4-FFF2-40B4-BE49-F238E27FC236}">
                    <a16:creationId xmlns:a16="http://schemas.microsoft.com/office/drawing/2014/main" id="{E47322B1-9347-43D4-AB4F-725F2C6546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2">
                <a:extLst>
                  <a:ext uri="{FF2B5EF4-FFF2-40B4-BE49-F238E27FC236}">
                    <a16:creationId xmlns:a16="http://schemas.microsoft.com/office/drawing/2014/main" id="{8CDB1CC4-C8B7-44A9-B398-DF4BE7593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3">
                <a:extLst>
                  <a:ext uri="{FF2B5EF4-FFF2-40B4-BE49-F238E27FC236}">
                    <a16:creationId xmlns:a16="http://schemas.microsoft.com/office/drawing/2014/main" id="{E34FF62B-FFA5-4C63-9B9A-8F3F3E250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6">
              <a:extLst>
                <a:ext uri="{FF2B5EF4-FFF2-40B4-BE49-F238E27FC236}">
                  <a16:creationId xmlns:a16="http://schemas.microsoft.com/office/drawing/2014/main" id="{B13A5264-22C5-444E-90C3-2DE6A498F70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3564" name="TextBox 27">
              <a:extLst>
                <a:ext uri="{FF2B5EF4-FFF2-40B4-BE49-F238E27FC236}">
                  <a16:creationId xmlns:a16="http://schemas.microsoft.com/office/drawing/2014/main" id="{D789F23E-86A3-4D99-A9F8-C066DF9324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3565" name="TextBox 28">
              <a:extLst>
                <a:ext uri="{FF2B5EF4-FFF2-40B4-BE49-F238E27FC236}">
                  <a16:creationId xmlns:a16="http://schemas.microsoft.com/office/drawing/2014/main" id="{E859D6AC-E25B-44D8-931E-CEB92B9CC0F4}"/>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3566" name="TextBox 29">
              <a:extLst>
                <a:ext uri="{FF2B5EF4-FFF2-40B4-BE49-F238E27FC236}">
                  <a16:creationId xmlns:a16="http://schemas.microsoft.com/office/drawing/2014/main" id="{D4C7DD9C-C7A6-4C76-B9D1-053293BDCBE7}"/>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3567" name="TextBox 30">
              <a:extLst>
                <a:ext uri="{FF2B5EF4-FFF2-40B4-BE49-F238E27FC236}">
                  <a16:creationId xmlns:a16="http://schemas.microsoft.com/office/drawing/2014/main" id="{2F242382-CE77-4371-AA92-AC979EA3272E}"/>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3568" name="TextBox 31">
              <a:extLst>
                <a:ext uri="{FF2B5EF4-FFF2-40B4-BE49-F238E27FC236}">
                  <a16:creationId xmlns:a16="http://schemas.microsoft.com/office/drawing/2014/main" id="{409E0299-DC60-482D-A467-8B41C32EE9A0}"/>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EF075B8-7EFD-4033-B7E8-D0CC3CF27F3A}"/>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ECC1718-0FA1-42FA-8FAF-5B58529390B3}"/>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D982B2D1-494C-4DE9-8A3A-B423DB91BAA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8107AA2-8BBE-4731-89DC-CC41A5E88362}"/>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1" name="Title 20">
            <a:extLst>
              <a:ext uri="{FF2B5EF4-FFF2-40B4-BE49-F238E27FC236}">
                <a16:creationId xmlns:a16="http://schemas.microsoft.com/office/drawing/2014/main" id="{57012D72-8FCB-423C-9A5F-D7B47FA302CD}"/>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4582" name="Rectangle 4">
            <a:extLst>
              <a:ext uri="{FF2B5EF4-FFF2-40B4-BE49-F238E27FC236}">
                <a16:creationId xmlns:a16="http://schemas.microsoft.com/office/drawing/2014/main" id="{97A078D1-D86B-4E53-88BB-0D2FB4073534}"/>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516F56E6-814C-42E4-B642-5AF77D148E7C}"/>
              </a:ext>
            </a:extLst>
          </p:cNvPr>
          <p:cNvSpPr txBox="1">
            <a:spLocks noChangeArrowheads="1"/>
          </p:cNvSpPr>
          <p:nvPr/>
        </p:nvSpPr>
        <p:spPr bwMode="auto">
          <a:xfrm>
            <a:off x="755650" y="3989388"/>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audience gasped.</a:t>
            </a:r>
          </a:p>
        </p:txBody>
      </p:sp>
      <p:grpSp>
        <p:nvGrpSpPr>
          <p:cNvPr id="24584" name="Group 5">
            <a:extLst>
              <a:ext uri="{FF2B5EF4-FFF2-40B4-BE49-F238E27FC236}">
                <a16:creationId xmlns:a16="http://schemas.microsoft.com/office/drawing/2014/main" id="{903CCC60-0951-4D0B-A979-31E58864BF04}"/>
              </a:ext>
            </a:extLst>
          </p:cNvPr>
          <p:cNvGrpSpPr>
            <a:grpSpLocks/>
          </p:cNvGrpSpPr>
          <p:nvPr/>
        </p:nvGrpSpPr>
        <p:grpSpPr bwMode="auto">
          <a:xfrm>
            <a:off x="8108950" y="574675"/>
            <a:ext cx="415925" cy="2633663"/>
            <a:chOff x="8181927" y="548029"/>
            <a:chExt cx="416068" cy="2634247"/>
          </a:xfrm>
        </p:grpSpPr>
        <p:grpSp>
          <p:nvGrpSpPr>
            <p:cNvPr id="24586" name="Group 2">
              <a:extLst>
                <a:ext uri="{FF2B5EF4-FFF2-40B4-BE49-F238E27FC236}">
                  <a16:creationId xmlns:a16="http://schemas.microsoft.com/office/drawing/2014/main" id="{20C6BD2C-1FA4-401B-8184-E79AB0B6DC44}"/>
                </a:ext>
              </a:extLst>
            </p:cNvPr>
            <p:cNvGrpSpPr>
              <a:grpSpLocks/>
            </p:cNvGrpSpPr>
            <p:nvPr/>
          </p:nvGrpSpPr>
          <p:grpSpPr bwMode="auto">
            <a:xfrm rot="5400000">
              <a:off x="7088066" y="1672348"/>
              <a:ext cx="2603789" cy="416068"/>
              <a:chOff x="1339254" y="2641363"/>
              <a:chExt cx="6316107" cy="1009266"/>
            </a:xfrm>
          </p:grpSpPr>
          <p:pic>
            <p:nvPicPr>
              <p:cNvPr id="24593" name="Picture 8">
                <a:extLst>
                  <a:ext uri="{FF2B5EF4-FFF2-40B4-BE49-F238E27FC236}">
                    <a16:creationId xmlns:a16="http://schemas.microsoft.com/office/drawing/2014/main" id="{A657322F-E266-4F3A-8C85-DC28E32DD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9">
                <a:extLst>
                  <a:ext uri="{FF2B5EF4-FFF2-40B4-BE49-F238E27FC236}">
                    <a16:creationId xmlns:a16="http://schemas.microsoft.com/office/drawing/2014/main" id="{6CA89BAD-CC91-4F10-8FD8-BBC9CE5D2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0">
                <a:extLst>
                  <a:ext uri="{FF2B5EF4-FFF2-40B4-BE49-F238E27FC236}">
                    <a16:creationId xmlns:a16="http://schemas.microsoft.com/office/drawing/2014/main" id="{A3FA3F52-87DB-40EB-81E5-DEB345A32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1">
                <a:extLst>
                  <a:ext uri="{FF2B5EF4-FFF2-40B4-BE49-F238E27FC236}">
                    <a16:creationId xmlns:a16="http://schemas.microsoft.com/office/drawing/2014/main" id="{DBAA4F98-60C1-4B12-97CF-FC054375DC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12">
                <a:extLst>
                  <a:ext uri="{FF2B5EF4-FFF2-40B4-BE49-F238E27FC236}">
                    <a16:creationId xmlns:a16="http://schemas.microsoft.com/office/drawing/2014/main" id="{43D93DA8-D7FF-4F6D-A287-1B002B6F0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3">
                <a:extLst>
                  <a:ext uri="{FF2B5EF4-FFF2-40B4-BE49-F238E27FC236}">
                    <a16:creationId xmlns:a16="http://schemas.microsoft.com/office/drawing/2014/main" id="{995D0B2D-B03D-4726-BDB6-25AA58EB93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7" name="TextBox 26">
              <a:extLst>
                <a:ext uri="{FF2B5EF4-FFF2-40B4-BE49-F238E27FC236}">
                  <a16:creationId xmlns:a16="http://schemas.microsoft.com/office/drawing/2014/main" id="{3E006250-92C4-4F50-8809-63475DF3FF7D}"/>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4588" name="TextBox 27">
              <a:extLst>
                <a:ext uri="{FF2B5EF4-FFF2-40B4-BE49-F238E27FC236}">
                  <a16:creationId xmlns:a16="http://schemas.microsoft.com/office/drawing/2014/main" id="{AAF2702F-2999-455F-8AD3-139D370072F0}"/>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4589" name="TextBox 28">
              <a:extLst>
                <a:ext uri="{FF2B5EF4-FFF2-40B4-BE49-F238E27FC236}">
                  <a16:creationId xmlns:a16="http://schemas.microsoft.com/office/drawing/2014/main" id="{B0E41C99-00F7-435F-813C-94B7D11F389B}"/>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4590" name="TextBox 29">
              <a:extLst>
                <a:ext uri="{FF2B5EF4-FFF2-40B4-BE49-F238E27FC236}">
                  <a16:creationId xmlns:a16="http://schemas.microsoft.com/office/drawing/2014/main" id="{D96AED84-ACC4-456C-A66A-895120739F72}"/>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4591" name="TextBox 30">
              <a:extLst>
                <a:ext uri="{FF2B5EF4-FFF2-40B4-BE49-F238E27FC236}">
                  <a16:creationId xmlns:a16="http://schemas.microsoft.com/office/drawing/2014/main" id="{B4E7032B-D1E8-4854-B8CC-4D298B15D676}"/>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4592" name="TextBox 31">
              <a:extLst>
                <a:ext uri="{FF2B5EF4-FFF2-40B4-BE49-F238E27FC236}">
                  <a16:creationId xmlns:a16="http://schemas.microsoft.com/office/drawing/2014/main" id="{CDABA914-8854-4F3B-AA80-76FF1E46E2C4}"/>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656990D-F8E8-4A9F-8092-851934E62D8D}"/>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014447-A51A-48E6-A88C-AEA7EC69FDA5}"/>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23" name="Title 20">
            <a:extLst>
              <a:ext uri="{FF2B5EF4-FFF2-40B4-BE49-F238E27FC236}">
                <a16:creationId xmlns:a16="http://schemas.microsoft.com/office/drawing/2014/main" id="{D375817C-3FEB-4F5A-A251-7F1520985857}"/>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1</a:t>
            </a:r>
          </a:p>
        </p:txBody>
      </p:sp>
      <p:sp>
        <p:nvSpPr>
          <p:cNvPr id="30724" name="Rectangle 4">
            <a:extLst>
              <a:ext uri="{FF2B5EF4-FFF2-40B4-BE49-F238E27FC236}">
                <a16:creationId xmlns:a16="http://schemas.microsoft.com/office/drawing/2014/main" id="{87CDF506-E08A-4847-B4AA-07937A7DA48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Where should the commas be in these sentences to separate the fronted adverbials from the main clauses?</a:t>
            </a:r>
          </a:p>
        </p:txBody>
      </p:sp>
      <p:sp>
        <p:nvSpPr>
          <p:cNvPr id="30725" name="TextBox 5">
            <a:extLst>
              <a:ext uri="{FF2B5EF4-FFF2-40B4-BE49-F238E27FC236}">
                <a16:creationId xmlns:a16="http://schemas.microsoft.com/office/drawing/2014/main" id="{FCF22B6A-3BEA-4ED2-A408-81C10ED2309A}"/>
              </a:ext>
            </a:extLst>
          </p:cNvPr>
          <p:cNvSpPr txBox="1">
            <a:spLocks noChangeArrowheads="1"/>
          </p:cNvSpPr>
          <p:nvPr/>
        </p:nvSpPr>
        <p:spPr bwMode="auto">
          <a:xfrm>
            <a:off x="668338" y="2682875"/>
            <a:ext cx="7699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a:solidFill>
                  <a:schemeClr val="tx1"/>
                </a:solidFill>
              </a:rPr>
              <a:t>Clumsily </a:t>
            </a:r>
            <a:r>
              <a:rPr lang="en-GB" altLang="en-US" sz="2400">
                <a:solidFill>
                  <a:srgbClr val="FF0000"/>
                </a:solidFill>
              </a:rPr>
              <a:t> </a:t>
            </a:r>
            <a:r>
              <a:rPr lang="en-GB" altLang="en-US" sz="2400">
                <a:solidFill>
                  <a:schemeClr val="tx1"/>
                </a:solidFill>
              </a:rPr>
              <a:t>the  waitress  dropped  all  of  the  plates on  the  restaurant  floor.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Like  an  erupting  volcano </a:t>
            </a:r>
            <a:r>
              <a:rPr lang="en-GB" altLang="en-US" sz="2400">
                <a:solidFill>
                  <a:srgbClr val="FF0000"/>
                </a:solidFill>
              </a:rPr>
              <a:t> </a:t>
            </a:r>
            <a:r>
              <a:rPr lang="en-GB" altLang="en-US" sz="2400">
                <a:solidFill>
                  <a:schemeClr val="tx1"/>
                </a:solidFill>
              </a:rPr>
              <a:t>Mum  suddenly  lost her  temper.</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Although  it  was  raining </a:t>
            </a:r>
            <a:r>
              <a:rPr lang="en-GB" altLang="en-US" sz="2400">
                <a:solidFill>
                  <a:srgbClr val="FF0000"/>
                </a:solidFill>
              </a:rPr>
              <a:t> </a:t>
            </a:r>
            <a:r>
              <a:rPr lang="en-GB" altLang="en-US" sz="2400">
                <a:solidFill>
                  <a:schemeClr val="tx1"/>
                </a:solidFill>
              </a:rPr>
              <a:t>the  children  still  went on  the  school  trip. </a:t>
            </a:r>
          </a:p>
        </p:txBody>
      </p:sp>
      <p:sp>
        <p:nvSpPr>
          <p:cNvPr id="2" name="TextBox 1">
            <a:extLst>
              <a:ext uri="{FF2B5EF4-FFF2-40B4-BE49-F238E27FC236}">
                <a16:creationId xmlns:a16="http://schemas.microsoft.com/office/drawing/2014/main" id="{3FF41420-3796-4B29-8F26-789F84CE7EC6}"/>
              </a:ext>
            </a:extLst>
          </p:cNvPr>
          <p:cNvSpPr txBox="1">
            <a:spLocks noChangeArrowheads="1"/>
          </p:cNvSpPr>
          <p:nvPr/>
        </p:nvSpPr>
        <p:spPr bwMode="auto">
          <a:xfrm>
            <a:off x="2355850" y="2690813"/>
            <a:ext cx="34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5" name="TextBox 14">
            <a:extLst>
              <a:ext uri="{FF2B5EF4-FFF2-40B4-BE49-F238E27FC236}">
                <a16:creationId xmlns:a16="http://schemas.microsoft.com/office/drawing/2014/main" id="{F8700FD8-620F-4AEB-A680-0CC729370D72}"/>
              </a:ext>
            </a:extLst>
          </p:cNvPr>
          <p:cNvSpPr txBox="1">
            <a:spLocks noChangeArrowheads="1"/>
          </p:cNvSpPr>
          <p:nvPr/>
        </p:nvSpPr>
        <p:spPr bwMode="auto">
          <a:xfrm>
            <a:off x="4768850" y="377507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7" name="TextBox 16">
            <a:extLst>
              <a:ext uri="{FF2B5EF4-FFF2-40B4-BE49-F238E27FC236}">
                <a16:creationId xmlns:a16="http://schemas.microsoft.com/office/drawing/2014/main" id="{196646D3-B316-4873-AC8A-587C349029CD}"/>
              </a:ext>
            </a:extLst>
          </p:cNvPr>
          <p:cNvSpPr txBox="1">
            <a:spLocks noChangeArrowheads="1"/>
          </p:cNvSpPr>
          <p:nvPr/>
        </p:nvSpPr>
        <p:spPr bwMode="auto">
          <a:xfrm>
            <a:off x="4692650" y="488632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0F6B204-F03D-4169-AF3E-8D5BAE1189E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747" name="Title 20">
            <a:extLst>
              <a:ext uri="{FF2B5EF4-FFF2-40B4-BE49-F238E27FC236}">
                <a16:creationId xmlns:a16="http://schemas.microsoft.com/office/drawing/2014/main" id="{F866ED4F-EB66-445D-A4CD-88B7CB45B5B9}"/>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2</a:t>
            </a:r>
          </a:p>
        </p:txBody>
      </p:sp>
      <p:sp>
        <p:nvSpPr>
          <p:cNvPr id="31748" name="Rectangle 4">
            <a:extLst>
              <a:ext uri="{FF2B5EF4-FFF2-40B4-BE49-F238E27FC236}">
                <a16:creationId xmlns:a16="http://schemas.microsoft.com/office/drawing/2014/main" id="{5927F93B-7864-40EE-AE6D-E16F8853632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think of appropriate fronted adverbials to describe the action in these main clauses?</a:t>
            </a:r>
          </a:p>
        </p:txBody>
      </p:sp>
      <p:sp>
        <p:nvSpPr>
          <p:cNvPr id="31749" name="TextBox 5">
            <a:extLst>
              <a:ext uri="{FF2B5EF4-FFF2-40B4-BE49-F238E27FC236}">
                <a16:creationId xmlns:a16="http://schemas.microsoft.com/office/drawing/2014/main" id="{F5AE5AC2-516F-45E2-B738-D6DE767AF79C}"/>
              </a:ext>
            </a:extLst>
          </p:cNvPr>
          <p:cNvSpPr txBox="1">
            <a:spLocks noChangeArrowheads="1"/>
          </p:cNvSpPr>
          <p:nvPr/>
        </p:nvSpPr>
        <p:spPr bwMode="auto">
          <a:xfrm>
            <a:off x="668338" y="3082925"/>
            <a:ext cx="7816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children bought Mum a bunch of flowers.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witch stirred the potion.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C77E78-7AE7-4108-99C3-0CCF52BCF2B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771" name="Title 20">
            <a:extLst>
              <a:ext uri="{FF2B5EF4-FFF2-40B4-BE49-F238E27FC236}">
                <a16:creationId xmlns:a16="http://schemas.microsoft.com/office/drawing/2014/main" id="{C7F3E271-8708-4501-80E3-4299098E3B1C}"/>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3</a:t>
            </a:r>
          </a:p>
        </p:txBody>
      </p:sp>
      <p:sp>
        <p:nvSpPr>
          <p:cNvPr id="32772" name="Rectangle 4">
            <a:extLst>
              <a:ext uri="{FF2B5EF4-FFF2-40B4-BE49-F238E27FC236}">
                <a16:creationId xmlns:a16="http://schemas.microsoft.com/office/drawing/2014/main" id="{B9CC0223-8077-4F64-8816-50D96BC07C02}"/>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remember all of the different ways that you could start a fronted adverbial using the ‘ISPACE’ acronym?</a:t>
            </a:r>
          </a:p>
        </p:txBody>
      </p:sp>
      <p:sp>
        <p:nvSpPr>
          <p:cNvPr id="7" name="TextBox 6">
            <a:extLst>
              <a:ext uri="{FF2B5EF4-FFF2-40B4-BE49-F238E27FC236}">
                <a16:creationId xmlns:a16="http://schemas.microsoft.com/office/drawing/2014/main" id="{A227E2A4-FF7A-470B-93B7-8E235AA5BF9E}"/>
              </a:ext>
            </a:extLst>
          </p:cNvPr>
          <p:cNvSpPr txBox="1">
            <a:spLocks noChangeArrowheads="1"/>
          </p:cNvSpPr>
          <p:nvPr/>
        </p:nvSpPr>
        <p:spPr bwMode="auto">
          <a:xfrm>
            <a:off x="2351088" y="254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8" name="TextBox 7">
            <a:extLst>
              <a:ext uri="{FF2B5EF4-FFF2-40B4-BE49-F238E27FC236}">
                <a16:creationId xmlns:a16="http://schemas.microsoft.com/office/drawing/2014/main" id="{101A6E0D-594F-4C13-BEC2-8E8216A6090B}"/>
              </a:ext>
            </a:extLst>
          </p:cNvPr>
          <p:cNvSpPr txBox="1">
            <a:spLocks noChangeArrowheads="1"/>
          </p:cNvSpPr>
          <p:nvPr/>
        </p:nvSpPr>
        <p:spPr bwMode="auto">
          <a:xfrm>
            <a:off x="2351088" y="31353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9" name="TextBox 8">
            <a:extLst>
              <a:ext uri="{FF2B5EF4-FFF2-40B4-BE49-F238E27FC236}">
                <a16:creationId xmlns:a16="http://schemas.microsoft.com/office/drawing/2014/main" id="{016E2A4D-AC94-415D-9791-AA6EB799C525}"/>
              </a:ext>
            </a:extLst>
          </p:cNvPr>
          <p:cNvSpPr txBox="1">
            <a:spLocks noChangeArrowheads="1"/>
          </p:cNvSpPr>
          <p:nvPr/>
        </p:nvSpPr>
        <p:spPr bwMode="auto">
          <a:xfrm>
            <a:off x="2351088" y="37306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0" name="TextBox 9">
            <a:extLst>
              <a:ext uri="{FF2B5EF4-FFF2-40B4-BE49-F238E27FC236}">
                <a16:creationId xmlns:a16="http://schemas.microsoft.com/office/drawing/2014/main" id="{48724BA8-9CD8-4BC6-B180-CD1DA00B1916}"/>
              </a:ext>
            </a:extLst>
          </p:cNvPr>
          <p:cNvSpPr txBox="1">
            <a:spLocks noChangeArrowheads="1"/>
          </p:cNvSpPr>
          <p:nvPr/>
        </p:nvSpPr>
        <p:spPr bwMode="auto">
          <a:xfrm>
            <a:off x="2351088" y="430847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1" name="TextBox 10">
            <a:extLst>
              <a:ext uri="{FF2B5EF4-FFF2-40B4-BE49-F238E27FC236}">
                <a16:creationId xmlns:a16="http://schemas.microsoft.com/office/drawing/2014/main" id="{2DBC5F51-CB49-4D98-9EF3-AE48F696D72B}"/>
              </a:ext>
            </a:extLst>
          </p:cNvPr>
          <p:cNvSpPr txBox="1">
            <a:spLocks noChangeArrowheads="1"/>
          </p:cNvSpPr>
          <p:nvPr/>
        </p:nvSpPr>
        <p:spPr bwMode="auto">
          <a:xfrm>
            <a:off x="2351088" y="48783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2" name="TextBox 11">
            <a:extLst>
              <a:ext uri="{FF2B5EF4-FFF2-40B4-BE49-F238E27FC236}">
                <a16:creationId xmlns:a16="http://schemas.microsoft.com/office/drawing/2014/main" id="{0F27009B-AEB1-465A-86B8-1710F3F332B9}"/>
              </a:ext>
            </a:extLst>
          </p:cNvPr>
          <p:cNvSpPr txBox="1">
            <a:spLocks noChangeArrowheads="1"/>
          </p:cNvSpPr>
          <p:nvPr/>
        </p:nvSpPr>
        <p:spPr bwMode="auto">
          <a:xfrm>
            <a:off x="2351088" y="54594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32779" name="Group 1">
            <a:extLst>
              <a:ext uri="{FF2B5EF4-FFF2-40B4-BE49-F238E27FC236}">
                <a16:creationId xmlns:a16="http://schemas.microsoft.com/office/drawing/2014/main" id="{15C255E6-C16C-41FB-AD1C-CA66219AEDE1}"/>
              </a:ext>
            </a:extLst>
          </p:cNvPr>
          <p:cNvGrpSpPr>
            <a:grpSpLocks/>
          </p:cNvGrpSpPr>
          <p:nvPr/>
        </p:nvGrpSpPr>
        <p:grpSpPr bwMode="auto">
          <a:xfrm>
            <a:off x="1430338" y="2463800"/>
            <a:ext cx="525462" cy="525463"/>
            <a:chOff x="3161702" y="2463998"/>
            <a:chExt cx="525944" cy="525274"/>
          </a:xfrm>
        </p:grpSpPr>
        <p:pic>
          <p:nvPicPr>
            <p:cNvPr id="32796" name="Picture 18">
              <a:extLst>
                <a:ext uri="{FF2B5EF4-FFF2-40B4-BE49-F238E27FC236}">
                  <a16:creationId xmlns:a16="http://schemas.microsoft.com/office/drawing/2014/main" id="{ECFAEA36-FB44-4C21-87EB-A91A7518E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702" y="2463998"/>
              <a:ext cx="525944" cy="5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7" name="TextBox 19">
              <a:extLst>
                <a:ext uri="{FF2B5EF4-FFF2-40B4-BE49-F238E27FC236}">
                  <a16:creationId xmlns:a16="http://schemas.microsoft.com/office/drawing/2014/main" id="{A7412F9E-7603-4EEF-80C1-4052773A7885}"/>
                </a:ext>
              </a:extLst>
            </p:cNvPr>
            <p:cNvSpPr txBox="1">
              <a:spLocks noChangeArrowheads="1"/>
            </p:cNvSpPr>
            <p:nvPr/>
          </p:nvSpPr>
          <p:spPr bwMode="auto">
            <a:xfrm>
              <a:off x="3236568" y="2493487"/>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grpSp>
        <p:nvGrpSpPr>
          <p:cNvPr id="32780" name="Group 2">
            <a:extLst>
              <a:ext uri="{FF2B5EF4-FFF2-40B4-BE49-F238E27FC236}">
                <a16:creationId xmlns:a16="http://schemas.microsoft.com/office/drawing/2014/main" id="{A01A54B2-E0B6-4380-A6AE-96610CCC94CC}"/>
              </a:ext>
            </a:extLst>
          </p:cNvPr>
          <p:cNvGrpSpPr>
            <a:grpSpLocks/>
          </p:cNvGrpSpPr>
          <p:nvPr/>
        </p:nvGrpSpPr>
        <p:grpSpPr bwMode="auto">
          <a:xfrm>
            <a:off x="1417638" y="3057525"/>
            <a:ext cx="550862" cy="523875"/>
            <a:chOff x="3150346" y="3058306"/>
            <a:chExt cx="550337" cy="523590"/>
          </a:xfrm>
        </p:grpSpPr>
        <p:pic>
          <p:nvPicPr>
            <p:cNvPr id="32794" name="Picture 13">
              <a:extLst>
                <a:ext uri="{FF2B5EF4-FFF2-40B4-BE49-F238E27FC236}">
                  <a16:creationId xmlns:a16="http://schemas.microsoft.com/office/drawing/2014/main" id="{0F2C20B8-EA37-41FE-97E2-0B976225EF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0346" y="3058306"/>
              <a:ext cx="550337" cy="5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TextBox 22">
              <a:extLst>
                <a:ext uri="{FF2B5EF4-FFF2-40B4-BE49-F238E27FC236}">
                  <a16:creationId xmlns:a16="http://schemas.microsoft.com/office/drawing/2014/main" id="{2AB31DD4-432F-4E3D-A211-64A3DD019A1D}"/>
                </a:ext>
              </a:extLst>
            </p:cNvPr>
            <p:cNvSpPr txBox="1">
              <a:spLocks noChangeArrowheads="1"/>
            </p:cNvSpPr>
            <p:nvPr/>
          </p:nvSpPr>
          <p:spPr bwMode="auto">
            <a:xfrm>
              <a:off x="3236568" y="308828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grpSp>
        <p:nvGrpSpPr>
          <p:cNvPr id="32781" name="Group 3">
            <a:extLst>
              <a:ext uri="{FF2B5EF4-FFF2-40B4-BE49-F238E27FC236}">
                <a16:creationId xmlns:a16="http://schemas.microsoft.com/office/drawing/2014/main" id="{0D62335D-C729-48C9-84B2-D1E3F385C7CB}"/>
              </a:ext>
            </a:extLst>
          </p:cNvPr>
          <p:cNvGrpSpPr>
            <a:grpSpLocks/>
          </p:cNvGrpSpPr>
          <p:nvPr/>
        </p:nvGrpSpPr>
        <p:grpSpPr bwMode="auto">
          <a:xfrm>
            <a:off x="1427163" y="3651250"/>
            <a:ext cx="528637" cy="527050"/>
            <a:chOff x="3159112" y="3650931"/>
            <a:chExt cx="528534" cy="527861"/>
          </a:xfrm>
        </p:grpSpPr>
        <p:pic>
          <p:nvPicPr>
            <p:cNvPr id="32792" name="Picture 14">
              <a:extLst>
                <a:ext uri="{FF2B5EF4-FFF2-40B4-BE49-F238E27FC236}">
                  <a16:creationId xmlns:a16="http://schemas.microsoft.com/office/drawing/2014/main" id="{2E043C09-68B7-497E-BE64-965189876B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12" y="3650931"/>
              <a:ext cx="528534" cy="52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3" name="TextBox 24">
              <a:extLst>
                <a:ext uri="{FF2B5EF4-FFF2-40B4-BE49-F238E27FC236}">
                  <a16:creationId xmlns:a16="http://schemas.microsoft.com/office/drawing/2014/main" id="{A18B5D68-57F1-4B07-8915-FA172E31839A}"/>
                </a:ext>
              </a:extLst>
            </p:cNvPr>
            <p:cNvSpPr txBox="1">
              <a:spLocks noChangeArrowheads="1"/>
            </p:cNvSpPr>
            <p:nvPr/>
          </p:nvSpPr>
          <p:spPr bwMode="auto">
            <a:xfrm>
              <a:off x="3236568" y="3683390"/>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grpSp>
      <p:grpSp>
        <p:nvGrpSpPr>
          <p:cNvPr id="32782" name="Group 28">
            <a:extLst>
              <a:ext uri="{FF2B5EF4-FFF2-40B4-BE49-F238E27FC236}">
                <a16:creationId xmlns:a16="http://schemas.microsoft.com/office/drawing/2014/main" id="{A828781E-D108-4F69-8ADA-163ABDDB2723}"/>
              </a:ext>
            </a:extLst>
          </p:cNvPr>
          <p:cNvGrpSpPr>
            <a:grpSpLocks/>
          </p:cNvGrpSpPr>
          <p:nvPr/>
        </p:nvGrpSpPr>
        <p:grpSpPr bwMode="auto">
          <a:xfrm>
            <a:off x="1428750" y="4230688"/>
            <a:ext cx="527050" cy="525462"/>
            <a:chOff x="3160925" y="4230022"/>
            <a:chExt cx="526720" cy="526048"/>
          </a:xfrm>
        </p:grpSpPr>
        <p:pic>
          <p:nvPicPr>
            <p:cNvPr id="32790" name="Picture 15">
              <a:extLst>
                <a:ext uri="{FF2B5EF4-FFF2-40B4-BE49-F238E27FC236}">
                  <a16:creationId xmlns:a16="http://schemas.microsoft.com/office/drawing/2014/main" id="{79D575FE-690E-49F3-B8F4-872600ECE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0925" y="4230022"/>
              <a:ext cx="5267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Box 25">
              <a:extLst>
                <a:ext uri="{FF2B5EF4-FFF2-40B4-BE49-F238E27FC236}">
                  <a16:creationId xmlns:a16="http://schemas.microsoft.com/office/drawing/2014/main" id="{6C8CA764-6B59-4E66-8EFC-2FAC3D6C74FD}"/>
                </a:ext>
              </a:extLst>
            </p:cNvPr>
            <p:cNvSpPr txBox="1">
              <a:spLocks noChangeArrowheads="1"/>
            </p:cNvSpPr>
            <p:nvPr/>
          </p:nvSpPr>
          <p:spPr bwMode="auto">
            <a:xfrm>
              <a:off x="3236568" y="4252263"/>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grpSp>
      <p:grpSp>
        <p:nvGrpSpPr>
          <p:cNvPr id="32783" name="Group 29">
            <a:extLst>
              <a:ext uri="{FF2B5EF4-FFF2-40B4-BE49-F238E27FC236}">
                <a16:creationId xmlns:a16="http://schemas.microsoft.com/office/drawing/2014/main" id="{F6F1EA91-96D2-4EE1-9A88-00A5F285A303}"/>
              </a:ext>
            </a:extLst>
          </p:cNvPr>
          <p:cNvGrpSpPr>
            <a:grpSpLocks/>
          </p:cNvGrpSpPr>
          <p:nvPr/>
        </p:nvGrpSpPr>
        <p:grpSpPr bwMode="auto">
          <a:xfrm>
            <a:off x="1433513" y="4806950"/>
            <a:ext cx="522287" cy="522288"/>
            <a:chOff x="3164808" y="4807297"/>
            <a:chExt cx="522834" cy="522168"/>
          </a:xfrm>
        </p:grpSpPr>
        <p:pic>
          <p:nvPicPr>
            <p:cNvPr id="32788" name="Picture 16">
              <a:extLst>
                <a:ext uri="{FF2B5EF4-FFF2-40B4-BE49-F238E27FC236}">
                  <a16:creationId xmlns:a16="http://schemas.microsoft.com/office/drawing/2014/main" id="{3ECD1138-371D-4785-AE60-D8E1510F02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4808" y="4807297"/>
              <a:ext cx="522834" cy="5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6">
              <a:extLst>
                <a:ext uri="{FF2B5EF4-FFF2-40B4-BE49-F238E27FC236}">
                  <a16:creationId xmlns:a16="http://schemas.microsoft.com/office/drawing/2014/main" id="{772189DB-8FF7-4D19-B3C2-BF53797A5CBB}"/>
                </a:ext>
              </a:extLst>
            </p:cNvPr>
            <p:cNvSpPr txBox="1">
              <a:spLocks noChangeArrowheads="1"/>
            </p:cNvSpPr>
            <p:nvPr/>
          </p:nvSpPr>
          <p:spPr bwMode="auto">
            <a:xfrm>
              <a:off x="3236568" y="482187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grpSp>
        <p:nvGrpSpPr>
          <p:cNvPr id="32784" name="Group 30">
            <a:extLst>
              <a:ext uri="{FF2B5EF4-FFF2-40B4-BE49-F238E27FC236}">
                <a16:creationId xmlns:a16="http://schemas.microsoft.com/office/drawing/2014/main" id="{27FED564-3B74-4A57-88AF-7668944CF4C7}"/>
              </a:ext>
            </a:extLst>
          </p:cNvPr>
          <p:cNvGrpSpPr>
            <a:grpSpLocks/>
          </p:cNvGrpSpPr>
          <p:nvPr/>
        </p:nvGrpSpPr>
        <p:grpSpPr bwMode="auto">
          <a:xfrm>
            <a:off x="1427163" y="5380038"/>
            <a:ext cx="528637" cy="528637"/>
            <a:chOff x="3159613" y="5380693"/>
            <a:chExt cx="528032" cy="527359"/>
          </a:xfrm>
        </p:grpSpPr>
        <p:pic>
          <p:nvPicPr>
            <p:cNvPr id="32786" name="Picture 17">
              <a:extLst>
                <a:ext uri="{FF2B5EF4-FFF2-40B4-BE49-F238E27FC236}">
                  <a16:creationId xmlns:a16="http://schemas.microsoft.com/office/drawing/2014/main" id="{7B75B6E0-B59A-46CD-BBF3-E172BFC59D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9613" y="5380693"/>
              <a:ext cx="528032" cy="52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Box 27">
              <a:extLst>
                <a:ext uri="{FF2B5EF4-FFF2-40B4-BE49-F238E27FC236}">
                  <a16:creationId xmlns:a16="http://schemas.microsoft.com/office/drawing/2014/main" id="{178508D5-C140-4624-8AF6-A1FEE5AE48AC}"/>
                </a:ext>
              </a:extLst>
            </p:cNvPr>
            <p:cNvSpPr txBox="1">
              <a:spLocks noChangeArrowheads="1"/>
            </p:cNvSpPr>
            <p:nvPr/>
          </p:nvSpPr>
          <p:spPr bwMode="auto">
            <a:xfrm>
              <a:off x="3236568" y="54129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pic>
        <p:nvPicPr>
          <p:cNvPr id="32" name="Picture 31">
            <a:extLst>
              <a:ext uri="{FF2B5EF4-FFF2-40B4-BE49-F238E27FC236}">
                <a16:creationId xmlns:a16="http://schemas.microsoft.com/office/drawing/2014/main" id="{BA382DA0-5E8C-486D-9229-F44EA23F30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2705100"/>
            <a:ext cx="351948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1D1A444-A343-40B3-8CD6-F0FACF6380D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31C9C893-16F8-4AC8-9ACD-C737BB527C3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51EB7908-E44B-4369-80A3-438C5095335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0245" name="Title 1">
            <a:extLst>
              <a:ext uri="{FF2B5EF4-FFF2-40B4-BE49-F238E27FC236}">
                <a16:creationId xmlns:a16="http://schemas.microsoft.com/office/drawing/2014/main" id="{60EA18DC-59A2-4596-AF8B-67FFB1B1853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a:extLst>
              <a:ext uri="{FF2B5EF4-FFF2-40B4-BE49-F238E27FC236}">
                <a16:creationId xmlns:a16="http://schemas.microsoft.com/office/drawing/2014/main" id="{FCAEA7AB-7235-4719-A2FF-60DAC8B1DBB3}"/>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0"/>
              </a:rPr>
              <a:t>I can recognise and use fronted adverbials.</a:t>
            </a:r>
          </a:p>
        </p:txBody>
      </p:sp>
      <p:sp>
        <p:nvSpPr>
          <p:cNvPr id="10247" name="Content Placeholder 15">
            <a:extLst>
              <a:ext uri="{FF2B5EF4-FFF2-40B4-BE49-F238E27FC236}">
                <a16:creationId xmlns:a16="http://schemas.microsoft.com/office/drawing/2014/main" id="{D99A8512-020E-4581-9326-36CE322A6A5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B86D3AD-9009-48E8-AFF5-36D653A6275C}"/>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52266008-2A32-4945-BDDE-34AB56932D2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6" name="Title 1">
            <a:extLst>
              <a:ext uri="{FF2B5EF4-FFF2-40B4-BE49-F238E27FC236}">
                <a16:creationId xmlns:a16="http://schemas.microsoft.com/office/drawing/2014/main" id="{FDB7BB0C-CDBC-47AA-8498-BD09DA7DF408}"/>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33797" name="Title 1">
            <a:extLst>
              <a:ext uri="{FF2B5EF4-FFF2-40B4-BE49-F238E27FC236}">
                <a16:creationId xmlns:a16="http://schemas.microsoft.com/office/drawing/2014/main" id="{F9A2824A-651D-40A4-98FC-F153F2908F1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33798" name="Content Placeholder 15">
            <a:extLst>
              <a:ext uri="{FF2B5EF4-FFF2-40B4-BE49-F238E27FC236}">
                <a16:creationId xmlns:a16="http://schemas.microsoft.com/office/drawing/2014/main" id="{00BF6749-2B5E-4986-B445-C7909E8C88DA}"/>
              </a:ext>
            </a:extLst>
          </p:cNvPr>
          <p:cNvSpPr>
            <a:spLocks noGrp="1"/>
          </p:cNvSpPr>
          <p:nvPr>
            <p:ph idx="1"/>
          </p:nvPr>
        </p:nvSpPr>
        <p:spPr>
          <a:xfrm>
            <a:off x="628650" y="1127125"/>
            <a:ext cx="7886700" cy="1409700"/>
          </a:xfrm>
        </p:spPr>
        <p:txBody>
          <a:bodyPr>
            <a:normAutofit/>
          </a:bodyPr>
          <a:lstStyle/>
          <a:p>
            <a:pPr eaLnBrk="1" hangingPunct="1"/>
            <a:r>
              <a:rPr lang="en-GB" altLang="en-US">
                <a:latin typeface="Twinkl" pitchFamily="2" charset="0"/>
              </a:rPr>
              <a:t>I can recognise and use fronted adverbials.</a:t>
            </a:r>
          </a:p>
        </p:txBody>
      </p:sp>
      <p:sp>
        <p:nvSpPr>
          <p:cNvPr id="33799" name="Content Placeholder 15">
            <a:extLst>
              <a:ext uri="{FF2B5EF4-FFF2-40B4-BE49-F238E27FC236}">
                <a16:creationId xmlns:a16="http://schemas.microsoft.com/office/drawing/2014/main" id="{417C8B40-1765-49B9-B1EF-175BEEBFD668}"/>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58D283-DD7F-4373-844C-2BBAC5312DC8}"/>
              </a:ext>
            </a:extLst>
          </p:cNvPr>
          <p:cNvSpPr/>
          <p:nvPr/>
        </p:nvSpPr>
        <p:spPr>
          <a:xfrm>
            <a:off x="539750" y="2157413"/>
            <a:ext cx="8069263" cy="131603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1584F8E6-9D28-46CA-BFF2-031A0E643BF6}"/>
              </a:ext>
            </a:extLst>
          </p:cNvPr>
          <p:cNvSpPr/>
          <p:nvPr/>
        </p:nvSpPr>
        <p:spPr>
          <a:xfrm>
            <a:off x="539750" y="1511300"/>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itle 20">
            <a:extLst>
              <a:ext uri="{FF2B5EF4-FFF2-40B4-BE49-F238E27FC236}">
                <a16:creationId xmlns:a16="http://schemas.microsoft.com/office/drawing/2014/main" id="{48F3F34C-8D6F-4956-B1DE-56CBB6E73E77}"/>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11269" name="Rectangle 4">
            <a:extLst>
              <a:ext uri="{FF2B5EF4-FFF2-40B4-BE49-F238E27FC236}">
                <a16:creationId xmlns:a16="http://schemas.microsoft.com/office/drawing/2014/main" id="{55367B58-59BF-4296-A279-58A53E1BD360}"/>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an adverbial?</a:t>
            </a:r>
          </a:p>
        </p:txBody>
      </p:sp>
      <p:sp>
        <p:nvSpPr>
          <p:cNvPr id="18" name="Rectangle 17">
            <a:extLst>
              <a:ext uri="{FF2B5EF4-FFF2-40B4-BE49-F238E27FC236}">
                <a16:creationId xmlns:a16="http://schemas.microsoft.com/office/drawing/2014/main" id="{62657908-B2B5-4A35-A12F-C09C4295943F}"/>
              </a:ext>
            </a:extLst>
          </p:cNvPr>
          <p:cNvSpPr>
            <a:spLocks noChangeArrowheads="1"/>
          </p:cNvSpPr>
          <p:nvPr/>
        </p:nvSpPr>
        <p:spPr bwMode="auto">
          <a:xfrm>
            <a:off x="750888" y="2157413"/>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adverbial is a word, phrase or clause that is used, like an adverb, to modify a verb or a clause. Adverbs can be used as adverbials, but many other types of words, phrases and clauses can be used in this way, including prepositional phrases and subordinate clauses. </a:t>
            </a:r>
          </a:p>
        </p:txBody>
      </p:sp>
      <p:sp>
        <p:nvSpPr>
          <p:cNvPr id="28" name="Rectangle 27">
            <a:extLst>
              <a:ext uri="{FF2B5EF4-FFF2-40B4-BE49-F238E27FC236}">
                <a16:creationId xmlns:a16="http://schemas.microsoft.com/office/drawing/2014/main" id="{82EFEB6F-1660-48C1-9D8C-63222C2CE986}"/>
              </a:ext>
            </a:extLst>
          </p:cNvPr>
          <p:cNvSpPr/>
          <p:nvPr/>
        </p:nvSpPr>
        <p:spPr>
          <a:xfrm>
            <a:off x="534988" y="4491038"/>
            <a:ext cx="8069262" cy="72072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ctangle 28">
            <a:extLst>
              <a:ext uri="{FF2B5EF4-FFF2-40B4-BE49-F238E27FC236}">
                <a16:creationId xmlns:a16="http://schemas.microsoft.com/office/drawing/2014/main" id="{DB4828C5-7143-4DA2-9EE6-929C27C5C79C}"/>
              </a:ext>
            </a:extLst>
          </p:cNvPr>
          <p:cNvSpPr/>
          <p:nvPr/>
        </p:nvSpPr>
        <p:spPr>
          <a:xfrm>
            <a:off x="534988" y="3844925"/>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Rectangle 29">
            <a:extLst>
              <a:ext uri="{FF2B5EF4-FFF2-40B4-BE49-F238E27FC236}">
                <a16:creationId xmlns:a16="http://schemas.microsoft.com/office/drawing/2014/main" id="{9F911A89-04FD-40A5-BAF8-A445FA6E044A}"/>
              </a:ext>
            </a:extLst>
          </p:cNvPr>
          <p:cNvSpPr>
            <a:spLocks noChangeArrowheads="1"/>
          </p:cNvSpPr>
          <p:nvPr/>
        </p:nvSpPr>
        <p:spPr bwMode="auto">
          <a:xfrm>
            <a:off x="750888" y="3852863"/>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 fronted adverbial?</a:t>
            </a:r>
          </a:p>
        </p:txBody>
      </p:sp>
      <p:sp>
        <p:nvSpPr>
          <p:cNvPr id="31" name="Rectangle 30">
            <a:extLst>
              <a:ext uri="{FF2B5EF4-FFF2-40B4-BE49-F238E27FC236}">
                <a16:creationId xmlns:a16="http://schemas.microsoft.com/office/drawing/2014/main" id="{8AF73151-BFFF-4BD2-BD33-BFD1FBFF48EB}"/>
              </a:ext>
            </a:extLst>
          </p:cNvPr>
          <p:cNvSpPr>
            <a:spLocks noChangeArrowheads="1"/>
          </p:cNvSpPr>
          <p:nvPr/>
        </p:nvSpPr>
        <p:spPr bwMode="auto">
          <a:xfrm>
            <a:off x="746125" y="4491038"/>
            <a:ext cx="5260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adverbial is used at the beginning of a sentence, they are often called ‘fronted adverbials’.</a:t>
            </a:r>
          </a:p>
        </p:txBody>
      </p:sp>
      <p:pic>
        <p:nvPicPr>
          <p:cNvPr id="11275" name="Picture 31">
            <a:extLst>
              <a:ext uri="{FF2B5EF4-FFF2-40B4-BE49-F238E27FC236}">
                <a16:creationId xmlns:a16="http://schemas.microsoft.com/office/drawing/2014/main" id="{567756B6-E487-4A97-AA70-0C80328CD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4088" y="3932238"/>
            <a:ext cx="24796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28"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D51A68-0853-41BC-AB1F-E52089E120CB}"/>
              </a:ext>
            </a:extLst>
          </p:cNvPr>
          <p:cNvSpPr/>
          <p:nvPr/>
        </p:nvSpPr>
        <p:spPr>
          <a:xfrm>
            <a:off x="534988" y="2174875"/>
            <a:ext cx="8069262" cy="3592513"/>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EA002D70-89E3-4534-933E-4EB7DAA01C35}"/>
              </a:ext>
            </a:extLst>
          </p:cNvPr>
          <p:cNvSpPr/>
          <p:nvPr/>
        </p:nvSpPr>
        <p:spPr>
          <a:xfrm>
            <a:off x="539750" y="1503363"/>
            <a:ext cx="8064500" cy="5318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20">
            <a:extLst>
              <a:ext uri="{FF2B5EF4-FFF2-40B4-BE49-F238E27FC236}">
                <a16:creationId xmlns:a16="http://schemas.microsoft.com/office/drawing/2014/main" id="{D810F58C-5BA9-4B0B-AC5E-8C67B0F49A9B}"/>
              </a:ext>
            </a:extLst>
          </p:cNvPr>
          <p:cNvSpPr>
            <a:spLocks noGrp="1"/>
          </p:cNvSpPr>
          <p:nvPr>
            <p:ph type="title"/>
          </p:nvPr>
        </p:nvSpPr>
        <p:spPr>
          <a:xfrm>
            <a:off x="457200" y="479425"/>
            <a:ext cx="8220075" cy="993775"/>
          </a:xfrm>
        </p:spPr>
        <p:txBody>
          <a:bodyPr/>
          <a:lstStyle/>
          <a:p>
            <a:pPr eaLnBrk="1" hangingPunct="1"/>
            <a:r>
              <a:rPr lang="en-GB" altLang="en-US" sz="3400"/>
              <a:t>Next Steps: Types of Fronted Adverbial</a:t>
            </a:r>
          </a:p>
        </p:txBody>
      </p:sp>
      <p:sp>
        <p:nvSpPr>
          <p:cNvPr id="12293" name="Rectangle 4">
            <a:extLst>
              <a:ext uri="{FF2B5EF4-FFF2-40B4-BE49-F238E27FC236}">
                <a16:creationId xmlns:a16="http://schemas.microsoft.com/office/drawing/2014/main" id="{29A09B4B-ADEA-40FB-A61D-797BED0D959F}"/>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Fronted adverbials are used to describe…</a:t>
            </a:r>
          </a:p>
        </p:txBody>
      </p:sp>
      <p:sp>
        <p:nvSpPr>
          <p:cNvPr id="18" name="Rectangle 17">
            <a:extLst>
              <a:ext uri="{FF2B5EF4-FFF2-40B4-BE49-F238E27FC236}">
                <a16:creationId xmlns:a16="http://schemas.microsoft.com/office/drawing/2014/main" id="{0EBA0CDA-3859-4D08-937B-3F420DCD9B6C}"/>
              </a:ext>
            </a:extLst>
          </p:cNvPr>
          <p:cNvSpPr>
            <a:spLocks noChangeArrowheads="1"/>
          </p:cNvSpPr>
          <p:nvPr/>
        </p:nvSpPr>
        <p:spPr bwMode="auto">
          <a:xfrm>
            <a:off x="750888" y="2174875"/>
            <a:ext cx="76327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a:t>
            </a:r>
            <a:r>
              <a:rPr lang="en-GB" altLang="en-US">
                <a:solidFill>
                  <a:srgbClr val="FFFF00"/>
                </a:solidFill>
                <a:latin typeface="Twinkl SemiBold" pitchFamily="2" charset="0"/>
              </a:rPr>
              <a:t>time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Before sunrise, </a:t>
            </a:r>
            <a:r>
              <a:rPr lang="en-GB" altLang="en-US">
                <a:solidFill>
                  <a:schemeClr val="tx1"/>
                </a:solidFill>
              </a:rPr>
              <a:t>Darius crept into the beast’s cave.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chemeClr val="accent2"/>
                </a:solidFill>
                <a:latin typeface="Twinkl SemiBold" pitchFamily="2" charset="0"/>
              </a:rPr>
              <a:t>frequency</a:t>
            </a:r>
            <a:r>
              <a:rPr lang="en-GB" altLang="en-US">
                <a:solidFill>
                  <a:schemeClr val="tx1"/>
                </a:solidFill>
              </a:rPr>
              <a:t> (how often)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Every so often,</a:t>
            </a:r>
            <a:r>
              <a:rPr lang="en-GB" altLang="en-US">
                <a:solidFill>
                  <a:srgbClr val="013F7C"/>
                </a:solidFill>
              </a:rPr>
              <a:t> </a:t>
            </a:r>
            <a:r>
              <a:rPr lang="en-GB" altLang="en-US">
                <a:solidFill>
                  <a:schemeClr val="tx1"/>
                </a:solidFill>
              </a:rPr>
              <a:t>Darius could hear the beast’s ferocious snore.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C00000"/>
                </a:solidFill>
                <a:latin typeface="Twinkl SemiBold" pitchFamily="2" charset="0"/>
              </a:rPr>
              <a:t>place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At the back of the cave, </a:t>
            </a:r>
            <a:r>
              <a:rPr lang="en-GB" altLang="en-US">
                <a:solidFill>
                  <a:schemeClr val="tx1"/>
                </a:solidFill>
              </a:rPr>
              <a:t>the terrifying creature began to stir.</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7030A0"/>
                </a:solidFill>
                <a:latin typeface="Twinkl SemiBold" pitchFamily="2" charset="0"/>
              </a:rPr>
              <a:t>manner</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As quick as a flash, </a:t>
            </a:r>
            <a:r>
              <a:rPr lang="en-GB" altLang="en-US">
                <a:solidFill>
                  <a:schemeClr val="tx1"/>
                </a:solidFill>
              </a:rPr>
              <a:t>Darius bounded behind a nearby rock.</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00B050"/>
                </a:solidFill>
                <a:latin typeface="Twinkl SemiBold" pitchFamily="2" charset="0"/>
              </a:rPr>
              <a:t>possibility</a:t>
            </a:r>
            <a:r>
              <a:rPr lang="en-GB" altLang="en-US">
                <a:solidFill>
                  <a:schemeClr val="tx1"/>
                </a:solidFill>
              </a:rPr>
              <a:t> (how likely) something will/has happen(ed),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Almost certainly, </a:t>
            </a:r>
            <a:r>
              <a:rPr lang="en-GB" altLang="en-US">
                <a:solidFill>
                  <a:schemeClr val="tx1"/>
                </a:solidFill>
              </a:rPr>
              <a:t>the deadly beast would find Darius.</a:t>
            </a:r>
          </a:p>
        </p:txBody>
      </p:sp>
      <p:sp>
        <p:nvSpPr>
          <p:cNvPr id="29" name="Oval 28">
            <a:extLst>
              <a:ext uri="{FF2B5EF4-FFF2-40B4-BE49-F238E27FC236}">
                <a16:creationId xmlns:a16="http://schemas.microsoft.com/office/drawing/2014/main" id="{5DCE556A-7346-4DDB-8C66-A4A23AC2D97E}"/>
              </a:ext>
            </a:extLst>
          </p:cNvPr>
          <p:cNvSpPr/>
          <p:nvPr/>
        </p:nvSpPr>
        <p:spPr>
          <a:xfrm>
            <a:off x="6473825" y="5370513"/>
            <a:ext cx="2578100" cy="131921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winkl SemiBold" pitchFamily="2" charset="0"/>
              </a:rPr>
              <a:t>Did you notice how the fronted adverbials were punctuated?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animEffect transition="in" filter="fade">
                                      <p:cBhvr>
                                        <p:cTn id="17" dur="500"/>
                                        <p:tgtEl>
                                          <p:spTgt spid="18">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0" end="10"/>
                                            </p:txEl>
                                          </p:spTgt>
                                        </p:tgtEl>
                                        <p:attrNameLst>
                                          <p:attrName>style.visibility</p:attrName>
                                        </p:attrNameLst>
                                      </p:cBhvr>
                                      <p:to>
                                        <p:strVal val="visible"/>
                                      </p:to>
                                    </p:set>
                                    <p:animEffect transition="in" filter="fade">
                                      <p:cBhvr>
                                        <p:cTn id="22" dur="500"/>
                                        <p:tgtEl>
                                          <p:spTgt spid="18">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13" end="13"/>
                                            </p:txEl>
                                          </p:spTgt>
                                        </p:tgtEl>
                                        <p:attrNameLst>
                                          <p:attrName>style.visibility</p:attrName>
                                        </p:attrNameLst>
                                      </p:cBhvr>
                                      <p:to>
                                        <p:strVal val="visible"/>
                                      </p:to>
                                    </p:set>
                                    <p:animEffect transition="in" filter="fade">
                                      <p:cBhvr>
                                        <p:cTn id="27" dur="500"/>
                                        <p:tgtEl>
                                          <p:spTgt spid="18">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EE24CF5-C803-4228-A922-B3DC46A489D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7FAEBE39-17A9-4531-AB56-5C0EAF029D13}"/>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Title 20">
            <a:extLst>
              <a:ext uri="{FF2B5EF4-FFF2-40B4-BE49-F238E27FC236}">
                <a16:creationId xmlns:a16="http://schemas.microsoft.com/office/drawing/2014/main" id="{F1E5105D-5C2F-41BD-B156-42BD2E3CD990}"/>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3317" name="Rectangle 4">
            <a:extLst>
              <a:ext uri="{FF2B5EF4-FFF2-40B4-BE49-F238E27FC236}">
                <a16:creationId xmlns:a16="http://schemas.microsoft.com/office/drawing/2014/main" id="{2409B186-4F14-4780-B4A3-2F0265E66341}"/>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Slowly and carefully they released the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juvenile badger back into the wild.</a:t>
            </a:r>
          </a:p>
        </p:txBody>
      </p:sp>
      <p:sp>
        <p:nvSpPr>
          <p:cNvPr id="13318" name="Rectangle 17">
            <a:extLst>
              <a:ext uri="{FF2B5EF4-FFF2-40B4-BE49-F238E27FC236}">
                <a16:creationId xmlns:a16="http://schemas.microsoft.com/office/drawing/2014/main" id="{69CC290E-8BC6-4126-A605-2D0CE5FC3F63}"/>
              </a:ext>
            </a:extLst>
          </p:cNvPr>
          <p:cNvSpPr>
            <a:spLocks noChangeArrowheads="1"/>
          </p:cNvSpPr>
          <p:nvPr/>
        </p:nvSpPr>
        <p:spPr bwMode="auto">
          <a:xfrm>
            <a:off x="750888" y="15573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Every fronted adverbial word, phrase or clause needs to be followed by a comma to separate it from the main clause of the sentence. Where should the comma go in this fronted adverbial sentence?</a:t>
            </a:r>
          </a:p>
        </p:txBody>
      </p:sp>
      <p:sp>
        <p:nvSpPr>
          <p:cNvPr id="13319" name="Rectangle 10">
            <a:extLst>
              <a:ext uri="{FF2B5EF4-FFF2-40B4-BE49-F238E27FC236}">
                <a16:creationId xmlns:a16="http://schemas.microsoft.com/office/drawing/2014/main" id="{BFD93DED-612C-4CFC-9F35-3AA1C7974199}"/>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30CE2A9F-BFCB-4A5C-99E5-FC965BC72F96}"/>
              </a:ext>
            </a:extLst>
          </p:cNvPr>
          <p:cNvSpPr>
            <a:spLocks noChangeArrowheads="1"/>
          </p:cNvSpPr>
          <p:nvPr/>
        </p:nvSpPr>
        <p:spPr bwMode="auto">
          <a:xfrm>
            <a:off x="46085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C191DC-9682-4CE5-ADBD-6469FB7E20E7}"/>
              </a:ext>
            </a:extLst>
          </p:cNvPr>
          <p:cNvSpPr/>
          <p:nvPr/>
        </p:nvSpPr>
        <p:spPr>
          <a:xfrm>
            <a:off x="6921500" y="5216525"/>
            <a:ext cx="1035050"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9CC8A1-1042-4B80-B4EB-A0907956EC4F}"/>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512EBBD-DCF9-4F39-8F34-2DA3A5EE8962}"/>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Title 20">
            <a:extLst>
              <a:ext uri="{FF2B5EF4-FFF2-40B4-BE49-F238E27FC236}">
                <a16:creationId xmlns:a16="http://schemas.microsoft.com/office/drawing/2014/main" id="{77D136E9-2435-403B-9043-F11EF2824833}"/>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4341" name="Rectangle 4">
            <a:extLst>
              <a:ext uri="{FF2B5EF4-FFF2-40B4-BE49-F238E27FC236}">
                <a16:creationId xmlns:a16="http://schemas.microsoft.com/office/drawing/2014/main" id="{F75F262A-C97B-4E15-A5A5-301B84D73C56}"/>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On Tuesday Class 12 are visiting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The Imperial War Museum.</a:t>
            </a:r>
          </a:p>
        </p:txBody>
      </p:sp>
      <p:sp>
        <p:nvSpPr>
          <p:cNvPr id="14342" name="Rectangle 17">
            <a:extLst>
              <a:ext uri="{FF2B5EF4-FFF2-40B4-BE49-F238E27FC236}">
                <a16:creationId xmlns:a16="http://schemas.microsoft.com/office/drawing/2014/main" id="{332B5E3A-2807-4C0F-8823-86AF5E13416A}"/>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4343" name="Rectangle 10">
            <a:extLst>
              <a:ext uri="{FF2B5EF4-FFF2-40B4-BE49-F238E27FC236}">
                <a16:creationId xmlns:a16="http://schemas.microsoft.com/office/drawing/2014/main" id="{BA826248-B681-4F48-82C6-841DB7F63EEF}"/>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6C76DED2-8302-4E66-96AA-E2C21C862D3B}"/>
              </a:ext>
            </a:extLst>
          </p:cNvPr>
          <p:cNvSpPr>
            <a:spLocks noChangeArrowheads="1"/>
          </p:cNvSpPr>
          <p:nvPr/>
        </p:nvSpPr>
        <p:spPr bwMode="auto">
          <a:xfrm>
            <a:off x="3675063" y="3217863"/>
            <a:ext cx="447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816CB7-FC96-4EFB-8EF3-4CE656EE3945}"/>
              </a:ext>
            </a:extLst>
          </p:cNvPr>
          <p:cNvSpPr/>
          <p:nvPr/>
        </p:nvSpPr>
        <p:spPr>
          <a:xfrm>
            <a:off x="5253038" y="5216525"/>
            <a:ext cx="592137"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2E75BC-2A41-40BA-B974-533B5AA0C79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90352C6-0515-4D4C-BC5B-2F2AF1345E8B}"/>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4" name="Title 20">
            <a:extLst>
              <a:ext uri="{FF2B5EF4-FFF2-40B4-BE49-F238E27FC236}">
                <a16:creationId xmlns:a16="http://schemas.microsoft.com/office/drawing/2014/main" id="{B2C12CA3-0CAE-40E8-8489-C6B04083F3EF}"/>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5365" name="Rectangle 4">
            <a:extLst>
              <a:ext uri="{FF2B5EF4-FFF2-40B4-BE49-F238E27FC236}">
                <a16:creationId xmlns:a16="http://schemas.microsoft.com/office/drawing/2014/main" id="{3817C0BA-3E06-4506-83CD-DB1CEE90CEC0}"/>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Without a doubt Billy was going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to finish the race in first place.</a:t>
            </a:r>
          </a:p>
        </p:txBody>
      </p:sp>
      <p:sp>
        <p:nvSpPr>
          <p:cNvPr id="15366" name="Rectangle 17">
            <a:extLst>
              <a:ext uri="{FF2B5EF4-FFF2-40B4-BE49-F238E27FC236}">
                <a16:creationId xmlns:a16="http://schemas.microsoft.com/office/drawing/2014/main" id="{FFCF3E3C-2B9C-4FF1-A653-95CDB760B197}"/>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5367" name="Rectangle 10">
            <a:extLst>
              <a:ext uri="{FF2B5EF4-FFF2-40B4-BE49-F238E27FC236}">
                <a16:creationId xmlns:a16="http://schemas.microsoft.com/office/drawing/2014/main" id="{D8D00205-5555-4EB8-A44A-F417EB137D52}"/>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24B9242D-6B71-4957-ADC4-145A610103DA}"/>
              </a:ext>
            </a:extLst>
          </p:cNvPr>
          <p:cNvSpPr>
            <a:spLocks noChangeArrowheads="1"/>
          </p:cNvSpPr>
          <p:nvPr/>
        </p:nvSpPr>
        <p:spPr bwMode="auto">
          <a:xfrm>
            <a:off x="4402138"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328BA119-4113-46E0-AB5A-4467E16D933A}"/>
              </a:ext>
            </a:extLst>
          </p:cNvPr>
          <p:cNvSpPr/>
          <p:nvPr/>
        </p:nvSpPr>
        <p:spPr>
          <a:xfrm>
            <a:off x="2733675" y="5503863"/>
            <a:ext cx="1139825"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44EC5B-5528-45B1-8136-509522198C88}"/>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60C84577-9FC1-40CB-B7A9-DF3E0AB34BA0}"/>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8" name="Title 20">
            <a:extLst>
              <a:ext uri="{FF2B5EF4-FFF2-40B4-BE49-F238E27FC236}">
                <a16:creationId xmlns:a16="http://schemas.microsoft.com/office/drawing/2014/main" id="{2A496B6C-28E1-4342-BDD8-64AA31B2CC51}"/>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6389" name="Rectangle 4">
            <a:extLst>
              <a:ext uri="{FF2B5EF4-FFF2-40B4-BE49-F238E27FC236}">
                <a16:creationId xmlns:a16="http://schemas.microsoft.com/office/drawing/2014/main" id="{3C22FA69-E93A-4C4F-BFE8-AAB4A7CB056C}"/>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Out in the field the horse and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her new foal galloped.</a:t>
            </a:r>
          </a:p>
        </p:txBody>
      </p:sp>
      <p:sp>
        <p:nvSpPr>
          <p:cNvPr id="16390" name="Rectangle 17">
            <a:extLst>
              <a:ext uri="{FF2B5EF4-FFF2-40B4-BE49-F238E27FC236}">
                <a16:creationId xmlns:a16="http://schemas.microsoft.com/office/drawing/2014/main" id="{98C8755C-6790-4B5B-A013-0F7780570D53}"/>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6391" name="Rectangle 10">
            <a:extLst>
              <a:ext uri="{FF2B5EF4-FFF2-40B4-BE49-F238E27FC236}">
                <a16:creationId xmlns:a16="http://schemas.microsoft.com/office/drawing/2014/main" id="{7E9F8235-3338-4361-AC29-3E2C109E76CD}"/>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06081CF4-BC58-4087-9FAE-9D0C8B8F1671}"/>
              </a:ext>
            </a:extLst>
          </p:cNvPr>
          <p:cNvSpPr>
            <a:spLocks noChangeArrowheads="1"/>
          </p:cNvSpPr>
          <p:nvPr/>
        </p:nvSpPr>
        <p:spPr bwMode="auto">
          <a:xfrm>
            <a:off x="44561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B663FFD1-8451-43D9-98D8-B24ACBED0614}"/>
              </a:ext>
            </a:extLst>
          </p:cNvPr>
          <p:cNvSpPr/>
          <p:nvPr/>
        </p:nvSpPr>
        <p:spPr>
          <a:xfrm>
            <a:off x="1801813" y="5494338"/>
            <a:ext cx="708025" cy="3460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127CBC-2B4A-461B-A14C-C8265B79CAEF}"/>
              </a:ext>
            </a:extLst>
          </p:cNvPr>
          <p:cNvSpPr/>
          <p:nvPr/>
        </p:nvSpPr>
        <p:spPr>
          <a:xfrm>
            <a:off x="534988" y="2333625"/>
            <a:ext cx="8069262" cy="375920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432191B6-4374-49DD-BDB8-9BD810FE9556}"/>
              </a:ext>
            </a:extLst>
          </p:cNvPr>
          <p:cNvSpPr/>
          <p:nvPr/>
        </p:nvSpPr>
        <p:spPr>
          <a:xfrm>
            <a:off x="539750" y="1511300"/>
            <a:ext cx="8064500" cy="7223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id="{157535AF-4012-4AEC-9329-D0F5A13256F9}"/>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5" name="Rectangle 4">
            <a:extLst>
              <a:ext uri="{FF2B5EF4-FFF2-40B4-BE49-F238E27FC236}">
                <a16:creationId xmlns:a16="http://schemas.microsoft.com/office/drawing/2014/main" id="{737253EA-2F2B-4832-89DF-3295B2467720}"/>
              </a:ext>
            </a:extLst>
          </p:cNvPr>
          <p:cNvSpPr/>
          <p:nvPr/>
        </p:nvSpPr>
        <p:spPr>
          <a:xfrm>
            <a:off x="654050" y="1520825"/>
            <a:ext cx="7818438" cy="700088"/>
          </a:xfrm>
          <a:prstGeom prst="rect">
            <a:avLst/>
          </a:prstGeom>
        </p:spPr>
        <p:txBody>
          <a:bodyPr lIns="0" tIns="72000" rIns="0" bIns="72000">
            <a:spAutoFit/>
          </a:bodyPr>
          <a:lstStyle/>
          <a:p>
            <a:pPr eaLnBrk="1" fontAlgn="auto" hangingPunct="1">
              <a:spcBef>
                <a:spcPts val="0"/>
              </a:spcBef>
              <a:spcAft>
                <a:spcPts val="0"/>
              </a:spcAft>
              <a:defRPr/>
            </a:pPr>
            <a:r>
              <a:rPr lang="en-GB" spc="-40" dirty="0">
                <a:latin typeface="+mn-lt"/>
              </a:rPr>
              <a:t>Can you spot the fronted adverbials in this piece of text? Do they describe the </a:t>
            </a:r>
            <a:r>
              <a:rPr lang="en-GB" b="1" spc="-40" dirty="0">
                <a:solidFill>
                  <a:srgbClr val="FFFF00"/>
                </a:solidFill>
                <a:latin typeface="+mn-lt"/>
              </a:rPr>
              <a:t>time</a:t>
            </a:r>
            <a:r>
              <a:rPr lang="en-GB" spc="-40" dirty="0">
                <a:latin typeface="+mn-lt"/>
              </a:rPr>
              <a:t>, </a:t>
            </a:r>
            <a:r>
              <a:rPr lang="en-GB" b="1" spc="-40" dirty="0">
                <a:solidFill>
                  <a:schemeClr val="accent2"/>
                </a:solidFill>
                <a:latin typeface="+mn-lt"/>
              </a:rPr>
              <a:t>frequency</a:t>
            </a:r>
            <a:r>
              <a:rPr lang="en-GB" spc="-40" dirty="0">
                <a:latin typeface="+mn-lt"/>
              </a:rPr>
              <a:t>, </a:t>
            </a:r>
            <a:r>
              <a:rPr lang="en-GB" b="1" spc="-40" dirty="0">
                <a:solidFill>
                  <a:srgbClr val="7030A0"/>
                </a:solidFill>
                <a:latin typeface="+mn-lt"/>
              </a:rPr>
              <a:t>manner</a:t>
            </a:r>
            <a:r>
              <a:rPr lang="en-GB" spc="-40" dirty="0">
                <a:latin typeface="+mn-lt"/>
              </a:rPr>
              <a:t>, </a:t>
            </a:r>
            <a:r>
              <a:rPr lang="en-GB" b="1" spc="-40" dirty="0">
                <a:solidFill>
                  <a:srgbClr val="C00000"/>
                </a:solidFill>
                <a:latin typeface="+mn-lt"/>
              </a:rPr>
              <a:t>place</a:t>
            </a:r>
            <a:r>
              <a:rPr lang="en-GB" spc="-40" dirty="0">
                <a:latin typeface="+mn-lt"/>
              </a:rPr>
              <a:t> or </a:t>
            </a:r>
            <a:r>
              <a:rPr lang="en-GB" b="1" spc="-40" dirty="0">
                <a:solidFill>
                  <a:srgbClr val="00B050"/>
                </a:solidFill>
                <a:latin typeface="+mn-lt"/>
              </a:rPr>
              <a:t>possibility</a:t>
            </a:r>
            <a:r>
              <a:rPr lang="en-GB" spc="-40" dirty="0">
                <a:latin typeface="+mn-lt"/>
              </a:rPr>
              <a:t> of the action in the main clause?</a:t>
            </a:r>
          </a:p>
        </p:txBody>
      </p:sp>
      <p:sp>
        <p:nvSpPr>
          <p:cNvPr id="18" name="Rectangle 17">
            <a:extLst>
              <a:ext uri="{FF2B5EF4-FFF2-40B4-BE49-F238E27FC236}">
                <a16:creationId xmlns:a16="http://schemas.microsoft.com/office/drawing/2014/main" id="{B3EB44F9-37F8-4333-92EA-677961CF83D0}"/>
              </a:ext>
            </a:extLst>
          </p:cNvPr>
          <p:cNvSpPr>
            <a:spLocks noChangeArrowheads="1"/>
          </p:cNvSpPr>
          <p:nvPr/>
        </p:nvSpPr>
        <p:spPr bwMode="auto">
          <a:xfrm>
            <a:off x="750888" y="233362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Against all the odds, Captain Curk got to his rocket before his oxygen supply ran out. Back in the safety of his shuttle, he removed his helmet and began to prepare for take-off. Suddenly, there was a loud crash at the shuttle door. The aliens must have caught up with him. Feeling intimidated, the captain quickly strapped himself into his seat  as the door began to buckle. Almost certainly, the aliens would capture him if he didn’t leave this planet right away. With a trembling finger, he pressed </a:t>
            </a:r>
            <a:br>
              <a:rPr lang="en-GB" altLang="en-US">
                <a:solidFill>
                  <a:schemeClr val="tx1"/>
                </a:solidFill>
              </a:rPr>
            </a:b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Seconds later, Curk was in the air but something was wrong. The fuel </a:t>
            </a:r>
            <a:br>
              <a:rPr lang="en-GB" altLang="en-US">
                <a:solidFill>
                  <a:schemeClr val="tx1"/>
                </a:solidFill>
              </a:rPr>
            </a:br>
            <a:r>
              <a:rPr lang="en-GB" altLang="en-US">
                <a:solidFill>
                  <a:schemeClr val="tx1"/>
                </a:solidFill>
              </a:rPr>
              <a:t>tank gauge showed a dangerously low level of fuel. The extra-terrestrial creatures must have caused it to leak. Sputtering noisily, the spacecraft started to stall.  What was the captain going to do? </a:t>
            </a:r>
          </a:p>
        </p:txBody>
      </p:sp>
      <p:grpSp>
        <p:nvGrpSpPr>
          <p:cNvPr id="10" name="Group 9">
            <a:extLst>
              <a:ext uri="{FF2B5EF4-FFF2-40B4-BE49-F238E27FC236}">
                <a16:creationId xmlns:a16="http://schemas.microsoft.com/office/drawing/2014/main" id="{4E30D2B8-4AA6-4ECD-927C-7D4CD64D51E5}"/>
              </a:ext>
            </a:extLst>
          </p:cNvPr>
          <p:cNvGrpSpPr>
            <a:grpSpLocks/>
          </p:cNvGrpSpPr>
          <p:nvPr/>
        </p:nvGrpSpPr>
        <p:grpSpPr bwMode="auto">
          <a:xfrm>
            <a:off x="531813" y="2333625"/>
            <a:ext cx="8069262" cy="3759200"/>
            <a:chOff x="534984" y="2333759"/>
            <a:chExt cx="8069265" cy="3759065"/>
          </a:xfrm>
        </p:grpSpPr>
        <p:sp>
          <p:nvSpPr>
            <p:cNvPr id="11" name="Rectangle 10">
              <a:extLst>
                <a:ext uri="{FF2B5EF4-FFF2-40B4-BE49-F238E27FC236}">
                  <a16:creationId xmlns:a16="http://schemas.microsoft.com/office/drawing/2014/main" id="{05C27EA4-9046-45E4-AC92-A7D83C385AC8}"/>
                </a:ext>
              </a:extLst>
            </p:cNvPr>
            <p:cNvSpPr/>
            <p:nvPr/>
          </p:nvSpPr>
          <p:spPr>
            <a:xfrm>
              <a:off x="534984" y="2333759"/>
              <a:ext cx="8069265" cy="375906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Rectangle 11">
              <a:extLst>
                <a:ext uri="{FF2B5EF4-FFF2-40B4-BE49-F238E27FC236}">
                  <a16:creationId xmlns:a16="http://schemas.microsoft.com/office/drawing/2014/main" id="{C0BFFB3B-A948-4832-8A8F-4222139D04CC}"/>
                </a:ext>
              </a:extLst>
            </p:cNvPr>
            <p:cNvSpPr>
              <a:spLocks noChangeArrowheads="1"/>
            </p:cNvSpPr>
            <p:nvPr/>
          </p:nvSpPr>
          <p:spPr bwMode="auto">
            <a:xfrm>
              <a:off x="750885" y="2333858"/>
              <a:ext cx="7632700" cy="37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B050"/>
                  </a:solidFill>
                </a:rPr>
                <a:t>Against all the odds</a:t>
              </a:r>
              <a:r>
                <a:rPr lang="en-GB" altLang="en-US">
                  <a:solidFill>
                    <a:schemeClr val="tx1"/>
                  </a:solidFill>
                </a:rPr>
                <a:t>, Captain Curk got to his rocket before his oxygen supply ran out. </a:t>
              </a:r>
              <a:r>
                <a:rPr lang="en-GB" altLang="en-US">
                  <a:solidFill>
                    <a:srgbClr val="C00000"/>
                  </a:solidFill>
                </a:rPr>
                <a:t>Back in the safety of his shuttle</a:t>
              </a:r>
              <a:r>
                <a:rPr lang="en-GB" altLang="en-US">
                  <a:solidFill>
                    <a:schemeClr val="tx1"/>
                  </a:solidFill>
                </a:rPr>
                <a:t>, he removed his helmet and began to prepare for take-off. </a:t>
              </a:r>
              <a:r>
                <a:rPr lang="en-GB" altLang="en-US">
                  <a:solidFill>
                    <a:srgbClr val="7030A0"/>
                  </a:solidFill>
                </a:rPr>
                <a:t>Suddenly</a:t>
              </a:r>
              <a:r>
                <a:rPr lang="en-GB" altLang="en-US">
                  <a:solidFill>
                    <a:schemeClr val="tx1"/>
                  </a:solidFill>
                </a:rPr>
                <a:t>, there was a loud crash at the shuttle door. The aliens must have caught up with him. </a:t>
              </a:r>
              <a:r>
                <a:rPr lang="en-GB" altLang="en-US">
                  <a:solidFill>
                    <a:srgbClr val="7030A0"/>
                  </a:solidFill>
                </a:rPr>
                <a:t>Feeling intimidated</a:t>
              </a:r>
              <a:r>
                <a:rPr lang="en-GB" altLang="en-US">
                  <a:solidFill>
                    <a:schemeClr val="tx1"/>
                  </a:solidFill>
                </a:rPr>
                <a:t>, the captain quickly strapped himself into his seat  as the door began to buckle. </a:t>
              </a:r>
              <a:r>
                <a:rPr lang="en-GB" altLang="en-US">
                  <a:solidFill>
                    <a:srgbClr val="00B050"/>
                  </a:solidFill>
                </a:rPr>
                <a:t>Almost certainly</a:t>
              </a:r>
              <a:r>
                <a:rPr lang="en-GB" altLang="en-US">
                  <a:solidFill>
                    <a:schemeClr val="tx1"/>
                  </a:solidFill>
                </a:rPr>
                <a:t>, the aliens would capture him if he didn’t leave this planet right away. </a:t>
              </a:r>
              <a:r>
                <a:rPr lang="en-GB" altLang="en-US">
                  <a:solidFill>
                    <a:srgbClr val="7030A0"/>
                  </a:solidFill>
                </a:rPr>
                <a:t>With a trembling finger</a:t>
              </a:r>
              <a:r>
                <a:rPr lang="en-GB" altLang="en-US">
                  <a:solidFill>
                    <a:schemeClr val="tx1"/>
                  </a:solidFill>
                </a:rPr>
                <a:t>, he pressed </a:t>
              </a:r>
            </a:p>
            <a:p>
              <a:pPr eaLnBrk="1" hangingPunct="1">
                <a:lnSpc>
                  <a:spcPct val="100000"/>
                </a:lnSpc>
                <a:spcBef>
                  <a:spcPct val="0"/>
                </a:spcBef>
                <a:buFontTx/>
                <a:buNone/>
              </a:pP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FFFF00"/>
                  </a:solidFill>
                </a:rPr>
                <a:t>Seconds later</a:t>
              </a:r>
              <a:r>
                <a:rPr lang="en-GB" altLang="en-US">
                  <a:solidFill>
                    <a:schemeClr val="tx1"/>
                  </a:solidFill>
                </a:rPr>
                <a:t>, Curk was in the air but something was wrong. The fuel </a:t>
              </a:r>
            </a:p>
            <a:p>
              <a:pPr eaLnBrk="1" hangingPunct="1">
                <a:lnSpc>
                  <a:spcPct val="100000"/>
                </a:lnSpc>
                <a:spcBef>
                  <a:spcPct val="0"/>
                </a:spcBef>
                <a:buFontTx/>
                <a:buNone/>
              </a:pPr>
              <a:r>
                <a:rPr lang="en-GB" altLang="en-US">
                  <a:solidFill>
                    <a:schemeClr val="tx1"/>
                  </a:solidFill>
                </a:rPr>
                <a:t>tank gauge showed a dangerously low level of fuel. The extra-terrestrial creatures must have caused it to leak. </a:t>
              </a:r>
              <a:r>
                <a:rPr lang="en-GB" altLang="en-US">
                  <a:solidFill>
                    <a:srgbClr val="7030A0"/>
                  </a:solidFill>
                </a:rPr>
                <a:t>Sputtering noisily</a:t>
              </a:r>
              <a:r>
                <a:rPr lang="en-GB" altLang="en-US">
                  <a:solidFill>
                    <a:schemeClr val="tx1"/>
                  </a:solidFill>
                </a:rPr>
                <a:t>, the spacecraft started to stall.  What was the captain going to do?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1023</TotalTime>
  <Words>1726</Words>
  <Application>Microsoft Office PowerPoint</Application>
  <PresentationFormat>On-screen Show (4:3)</PresentationFormat>
  <Paragraphs>182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Twinkl SemiBold</vt:lpstr>
      <vt:lpstr>Calibri</vt:lpstr>
      <vt:lpstr>Twinkl</vt:lpstr>
      <vt:lpstr>Sassoon Infant Rg</vt:lpstr>
      <vt:lpstr>Office Theme</vt:lpstr>
      <vt:lpstr>PowerPoint Presentation</vt:lpstr>
      <vt:lpstr>PowerPoint Presentation</vt:lpstr>
      <vt:lpstr>Fronted Adverbial Hunt</vt:lpstr>
      <vt:lpstr>Next Steps: Types of Fronted Adverbial</vt:lpstr>
      <vt:lpstr>Next Steps: Adding Commas</vt:lpstr>
      <vt:lpstr>Next Steps: Adding Commas</vt:lpstr>
      <vt:lpstr>Next Steps: Adding Commas</vt:lpstr>
      <vt:lpstr>Next Steps: Adding Commas</vt:lpstr>
      <vt:lpstr>Fronted Adverbial Hunt</vt:lpstr>
      <vt:lpstr>Writing Your Own Fronted Adverbials: ISPACE</vt:lpstr>
      <vt:lpstr>Fronted Adverbial or  Subordinate Clause?</vt:lpstr>
      <vt:lpstr>Practise Your Skills</vt:lpstr>
      <vt:lpstr>Practise Your Skills</vt:lpstr>
      <vt:lpstr>Practise Your Skills</vt:lpstr>
      <vt:lpstr>Practise Your Skills</vt:lpstr>
      <vt:lpstr>Practise Your Skills</vt:lpstr>
      <vt:lpstr>Quick Quiz: Question 1</vt:lpstr>
      <vt:lpstr>Quick Quiz: Question 2</vt:lpstr>
      <vt:lpstr>Quick Quiz: Question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Jennie Lowe</cp:lastModifiedBy>
  <cp:revision>53</cp:revision>
  <dcterms:created xsi:type="dcterms:W3CDTF">2017-03-07T10:09:56Z</dcterms:created>
  <dcterms:modified xsi:type="dcterms:W3CDTF">2021-01-07T14:31:07Z</dcterms:modified>
</cp:coreProperties>
</file>