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31"/>
  </p:handoutMasterIdLst>
  <p:sldIdLst>
    <p:sldId id="261" r:id="rId2"/>
    <p:sldId id="258" r:id="rId3"/>
    <p:sldId id="263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68" r:id="rId29"/>
    <p:sldId id="293" r:id="rId30"/>
  </p:sldIdLst>
  <p:sldSz cx="9144000" cy="6858000" type="screen4x3"/>
  <p:notesSz cx="6858000" cy="9144000"/>
  <p:embeddedFontLst>
    <p:embeddedFont>
      <p:font typeface="Tuffy" panose="020B0603060100000000" pitchFamily="34" charset="0"/>
      <p:regular r:id="rId32"/>
      <p:bold r:id="rId33"/>
      <p:italic r:id="rId34"/>
      <p:boldItalic r:id="rId35"/>
    </p:embeddedFont>
    <p:embeddedFont>
      <p:font typeface="BPreplay" panose="02000503000000020004" pitchFamily="50" charset="0"/>
      <p:regular r:id="rId36"/>
      <p:bold r:id="rId37"/>
      <p:italic r:id="rId38"/>
      <p:boldItalic r:id="rId39"/>
    </p:embeddedFont>
    <p:embeddedFont>
      <p:font typeface="Twinkl SemiBold" pitchFamily="2" charset="0"/>
      <p:bold r:id="rId40"/>
    </p:embeddedFont>
    <p:embeddedFont>
      <p:font typeface="Sassoon Infant Rg" panose="02000503030000020003" pitchFamily="50" charset="0"/>
      <p:regular r:id="rId41"/>
      <p:bold r:id="rId42"/>
    </p:embeddedFont>
    <p:embeddedFont>
      <p:font typeface="Twinkl" pitchFamily="2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anose="02000503030000020003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990167"/>
    <a:srgbClr val="E2AC00"/>
    <a:srgbClr val="FF7E00"/>
    <a:srgbClr val="DB5183"/>
    <a:srgbClr val="FEFBDA"/>
    <a:srgbClr val="FFFFE1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19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32" y="564"/>
      </p:cViewPr>
      <p:guideLst>
        <p:guide orient="horz" pos="2183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FDBA3B5-CA2E-4AB0-82F1-4CC8636F4758}" type="datetimeFigureOut">
              <a:rPr lang="en-GB"/>
              <a:pPr>
                <a:defRPr/>
              </a:pPr>
              <a:t>09/09/2020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5F03F86-5B1A-4F20-B0C2-FAF1CB52BF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751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2868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9137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1321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552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84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69" r:id="rId3"/>
    <p:sldLayoutId id="2147483670" r:id="rId4"/>
    <p:sldLayoutId id="2147483671" r:id="rId5"/>
    <p:sldLayoutId id="2147483672" r:id="rId6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Twinkl SemiBold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11.WAV"/><Relationship Id="rId11" Type="http://schemas.openxmlformats.org/officeDocument/2006/relationships/image" Target="../media/image11.png"/><Relationship Id="rId5" Type="http://schemas.microsoft.com/office/2007/relationships/media" Target="../media/media11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12.WAV"/><Relationship Id="rId11" Type="http://schemas.openxmlformats.org/officeDocument/2006/relationships/image" Target="../media/image11.png"/><Relationship Id="rId5" Type="http://schemas.microsoft.com/office/2007/relationships/media" Target="../media/media12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13.WAV"/><Relationship Id="rId11" Type="http://schemas.openxmlformats.org/officeDocument/2006/relationships/image" Target="../media/image11.png"/><Relationship Id="rId5" Type="http://schemas.microsoft.com/office/2007/relationships/media" Target="../media/media13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13" Type="http://schemas.openxmlformats.org/officeDocument/2006/relationships/image" Target="../media/image16.png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15.WAV"/><Relationship Id="rId11" Type="http://schemas.openxmlformats.org/officeDocument/2006/relationships/image" Target="../media/image8.png"/><Relationship Id="rId5" Type="http://schemas.microsoft.com/office/2007/relationships/media" Target="../media/media15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17.WAV"/><Relationship Id="rId11" Type="http://schemas.openxmlformats.org/officeDocument/2006/relationships/image" Target="../media/image11.png"/><Relationship Id="rId5" Type="http://schemas.microsoft.com/office/2007/relationships/media" Target="../media/media17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18.WAV"/><Relationship Id="rId11" Type="http://schemas.openxmlformats.org/officeDocument/2006/relationships/image" Target="../media/image11.png"/><Relationship Id="rId5" Type="http://schemas.microsoft.com/office/2007/relationships/media" Target="../media/media18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4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3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19.WAV"/><Relationship Id="rId11" Type="http://schemas.openxmlformats.org/officeDocument/2006/relationships/image" Target="../media/image11.png"/><Relationship Id="rId5" Type="http://schemas.microsoft.com/office/2007/relationships/media" Target="../media/media19.WAV"/><Relationship Id="rId1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2.WAV"/><Relationship Id="rId13" Type="http://schemas.openxmlformats.org/officeDocument/2006/relationships/image" Target="../media/image16.png"/><Relationship Id="rId3" Type="http://schemas.microsoft.com/office/2007/relationships/media" Target="../media/media20.WAV"/><Relationship Id="rId7" Type="http://schemas.microsoft.com/office/2007/relationships/media" Target="../media/media22.WAV"/><Relationship Id="rId12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21.WAV"/><Relationship Id="rId11" Type="http://schemas.openxmlformats.org/officeDocument/2006/relationships/image" Target="../media/image8.png"/><Relationship Id="rId5" Type="http://schemas.microsoft.com/office/2007/relationships/media" Target="../media/media21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media20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23.WAV"/><Relationship Id="rId11" Type="http://schemas.openxmlformats.org/officeDocument/2006/relationships/image" Target="../media/image11.png"/><Relationship Id="rId5" Type="http://schemas.microsoft.com/office/2007/relationships/media" Target="../media/media23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24.WAV"/><Relationship Id="rId11" Type="http://schemas.openxmlformats.org/officeDocument/2006/relationships/image" Target="../media/image11.png"/><Relationship Id="rId5" Type="http://schemas.microsoft.com/office/2007/relationships/media" Target="../media/media24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25.WAV"/><Relationship Id="rId11" Type="http://schemas.openxmlformats.org/officeDocument/2006/relationships/image" Target="../media/image11.png"/><Relationship Id="rId5" Type="http://schemas.microsoft.com/office/2007/relationships/media" Target="../media/media25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16.png"/><Relationship Id="rId3" Type="http://schemas.microsoft.com/office/2007/relationships/media" Target="../media/media24.WAV"/><Relationship Id="rId7" Type="http://schemas.microsoft.com/office/2007/relationships/media" Target="../media/media7.WAV"/><Relationship Id="rId12" Type="http://schemas.openxmlformats.org/officeDocument/2006/relationships/image" Target="../media/image10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audio" Target="../media/media27.WAV"/><Relationship Id="rId11" Type="http://schemas.openxmlformats.org/officeDocument/2006/relationships/image" Target="../media/image8.png"/><Relationship Id="rId5" Type="http://schemas.microsoft.com/office/2007/relationships/media" Target="../media/media27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media24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3" Type="http://schemas.microsoft.com/office/2007/relationships/media" Target="../media/media20.WAV"/><Relationship Id="rId18" Type="http://schemas.openxmlformats.org/officeDocument/2006/relationships/audio" Target="../media/media22.WAV"/><Relationship Id="rId26" Type="http://schemas.openxmlformats.org/officeDocument/2006/relationships/image" Target="../media/image8.png"/><Relationship Id="rId39" Type="http://schemas.openxmlformats.org/officeDocument/2006/relationships/image" Target="../media/image9.png"/><Relationship Id="rId21" Type="http://schemas.microsoft.com/office/2007/relationships/media" Target="../media/media24.WAV"/><Relationship Id="rId34" Type="http://schemas.openxmlformats.org/officeDocument/2006/relationships/image" Target="../media/image38.png"/><Relationship Id="rId7" Type="http://schemas.microsoft.com/office/2007/relationships/media" Target="../media/media14.WAV"/><Relationship Id="rId12" Type="http://schemas.openxmlformats.org/officeDocument/2006/relationships/audio" Target="../media/media16.WAV"/><Relationship Id="rId17" Type="http://schemas.microsoft.com/office/2007/relationships/media" Target="../media/media22.WAV"/><Relationship Id="rId25" Type="http://schemas.openxmlformats.org/officeDocument/2006/relationships/slideLayout" Target="../slideLayouts/slideLayout2.xml"/><Relationship Id="rId33" Type="http://schemas.openxmlformats.org/officeDocument/2006/relationships/image" Target="../media/image37.png"/><Relationship Id="rId38" Type="http://schemas.openxmlformats.org/officeDocument/2006/relationships/image" Target="../media/image42.png"/><Relationship Id="rId2" Type="http://schemas.openxmlformats.org/officeDocument/2006/relationships/audio" Target="../media/media8.WAV"/><Relationship Id="rId16" Type="http://schemas.openxmlformats.org/officeDocument/2006/relationships/audio" Target="../media/media21.WAV"/><Relationship Id="rId20" Type="http://schemas.openxmlformats.org/officeDocument/2006/relationships/audio" Target="../media/media26.WAV"/><Relationship Id="rId29" Type="http://schemas.openxmlformats.org/officeDocument/2006/relationships/image" Target="../media/image33.png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11" Type="http://schemas.microsoft.com/office/2007/relationships/media" Target="../media/media16.WAV"/><Relationship Id="rId24" Type="http://schemas.openxmlformats.org/officeDocument/2006/relationships/audio" Target="../media/media27.WAV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40" Type="http://schemas.openxmlformats.org/officeDocument/2006/relationships/image" Target="../media/image12.png"/><Relationship Id="rId5" Type="http://schemas.microsoft.com/office/2007/relationships/media" Target="../media/media10.WAV"/><Relationship Id="rId15" Type="http://schemas.microsoft.com/office/2007/relationships/media" Target="../media/media21.WAV"/><Relationship Id="rId23" Type="http://schemas.microsoft.com/office/2007/relationships/media" Target="../media/media27.WAV"/><Relationship Id="rId28" Type="http://schemas.openxmlformats.org/officeDocument/2006/relationships/image" Target="../media/image32.png"/><Relationship Id="rId36" Type="http://schemas.openxmlformats.org/officeDocument/2006/relationships/image" Target="../media/image40.png"/><Relationship Id="rId10" Type="http://schemas.openxmlformats.org/officeDocument/2006/relationships/audio" Target="../media/media15.WAV"/><Relationship Id="rId19" Type="http://schemas.microsoft.com/office/2007/relationships/media" Target="../media/media26.WAV"/><Relationship Id="rId31" Type="http://schemas.openxmlformats.org/officeDocument/2006/relationships/image" Target="../media/image35.png"/><Relationship Id="rId4" Type="http://schemas.openxmlformats.org/officeDocument/2006/relationships/audio" Target="../media/media5.WAV"/><Relationship Id="rId9" Type="http://schemas.microsoft.com/office/2007/relationships/media" Target="../media/media15.WAV"/><Relationship Id="rId14" Type="http://schemas.openxmlformats.org/officeDocument/2006/relationships/audio" Target="../media/media20.WAV"/><Relationship Id="rId22" Type="http://schemas.openxmlformats.org/officeDocument/2006/relationships/audio" Target="../media/media24.WAV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audio" Target="../media/media14.WAV"/><Relationship Id="rId3" Type="http://schemas.microsoft.com/office/2007/relationships/media" Target="../media/media5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8.WAV"/><Relationship Id="rId13" Type="http://schemas.openxmlformats.org/officeDocument/2006/relationships/image" Target="../media/image9.png"/><Relationship Id="rId3" Type="http://schemas.microsoft.com/office/2007/relationships/media" Target="../media/media4.WAV"/><Relationship Id="rId7" Type="http://schemas.microsoft.com/office/2007/relationships/media" Target="../media/media28.WAV"/><Relationship Id="rId12" Type="http://schemas.openxmlformats.org/officeDocument/2006/relationships/image" Target="../media/image43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audio" Target="../media/media16.WAV"/><Relationship Id="rId11" Type="http://schemas.openxmlformats.org/officeDocument/2006/relationships/slideLayout" Target="../slideLayouts/slideLayout2.xml"/><Relationship Id="rId5" Type="http://schemas.microsoft.com/office/2007/relationships/media" Target="../media/media16.WAV"/><Relationship Id="rId15" Type="http://schemas.openxmlformats.org/officeDocument/2006/relationships/image" Target="../media/image49.png"/><Relationship Id="rId10" Type="http://schemas.openxmlformats.org/officeDocument/2006/relationships/audio" Target="../media/media29.WAV"/><Relationship Id="rId4" Type="http://schemas.openxmlformats.org/officeDocument/2006/relationships/audio" Target="../media/media4.WAV"/><Relationship Id="rId9" Type="http://schemas.microsoft.com/office/2007/relationships/media" Target="../media/media29.WAV"/><Relationship Id="rId1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3.pn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6.png"/><Relationship Id="rId5" Type="http://schemas.microsoft.com/office/2007/relationships/media" Target="../media/media3.WAV"/><Relationship Id="rId10" Type="http://schemas.openxmlformats.org/officeDocument/2006/relationships/image" Target="../media/image8.png"/><Relationship Id="rId4" Type="http://schemas.openxmlformats.org/officeDocument/2006/relationships/audio" Target="../media/media2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5.WAV"/><Relationship Id="rId11" Type="http://schemas.openxmlformats.org/officeDocument/2006/relationships/image" Target="../media/image11.png"/><Relationship Id="rId5" Type="http://schemas.microsoft.com/office/2007/relationships/media" Target="../media/media5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6.WAV"/><Relationship Id="rId11" Type="http://schemas.openxmlformats.org/officeDocument/2006/relationships/image" Target="../media/image11.png"/><Relationship Id="rId5" Type="http://schemas.microsoft.com/office/2007/relationships/media" Target="../media/media6.WAV"/><Relationship Id="rId10" Type="http://schemas.openxmlformats.org/officeDocument/2006/relationships/image" Target="../media/image6.png"/><Relationship Id="rId4" Type="http://schemas.openxmlformats.org/officeDocument/2006/relationships/audio" Target="../media/media4.WAV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image" Target="../media/image16.png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8.png"/><Relationship Id="rId5" Type="http://schemas.microsoft.com/office/2007/relationships/media" Target="../media/media9.WAV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8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algn="ctr" eaLnBrk="1" hangingPunct="1"/>
            <a:r>
              <a:rPr lang="en-GB" altLang="en-US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6" name="TextBox 10"/>
          <p:cNvSpPr txBox="1">
            <a:spLocks noChangeArrowheads="1"/>
          </p:cNvSpPr>
          <p:nvPr/>
        </p:nvSpPr>
        <p:spPr bwMode="auto">
          <a:xfrm>
            <a:off x="2857500" y="6464300"/>
            <a:ext cx="34210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/>
            <a:r>
              <a:rPr lang="en-GB" altLang="en-US" sz="800" b="1">
                <a:solidFill>
                  <a:schemeClr val="bg1"/>
                </a:solidFill>
                <a:latin typeface="BPreplay" panose="02000503000000020004" pitchFamily="50" charset="0"/>
              </a:rPr>
              <a:t>French </a:t>
            </a:r>
            <a:r>
              <a:rPr lang="en-GB" altLang="en-US" sz="800">
                <a:solidFill>
                  <a:schemeClr val="bg1"/>
                </a:solidFill>
                <a:latin typeface="BPreplay" panose="02000503000000020004" pitchFamily="50" charset="0"/>
              </a:rPr>
              <a:t>| Year Three | Time | Months |  Lesson 3</a:t>
            </a:r>
          </a:p>
        </p:txBody>
      </p:sp>
      <p:sp>
        <p:nvSpPr>
          <p:cNvPr id="5127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r>
              <a:rPr lang="en-GB" altLang="en-US"/>
              <a:t>Time</a:t>
            </a:r>
          </a:p>
        </p:txBody>
      </p:sp>
      <p:sp>
        <p:nvSpPr>
          <p:cNvPr id="5128" name="Title 17"/>
          <p:cNvSpPr>
            <a:spLocks noGrp="1"/>
          </p:cNvSpPr>
          <p:nvPr>
            <p:ph type="title"/>
          </p:nvPr>
        </p:nvSpPr>
        <p:spPr>
          <a:xfrm>
            <a:off x="539750" y="2359025"/>
            <a:ext cx="8064500" cy="655638"/>
          </a:xfrm>
        </p:spPr>
        <p:txBody>
          <a:bodyPr/>
          <a:lstStyle/>
          <a:p>
            <a:r>
              <a:rPr lang="en-GB" altLang="en-US"/>
              <a:t>French</a:t>
            </a:r>
          </a:p>
        </p:txBody>
      </p:sp>
      <p:pic>
        <p:nvPicPr>
          <p:cNvPr id="512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4342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avril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avril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April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June</a:t>
            </a:r>
          </a:p>
        </p:txBody>
      </p:sp>
      <p:pic>
        <p:nvPicPr>
          <p:cNvPr id="1435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25" y="3749675"/>
            <a:ext cx="338772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7683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1655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vri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25384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14393 -0.0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5366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mai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mai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April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June</a:t>
            </a:r>
          </a:p>
        </p:txBody>
      </p:sp>
      <p:pic>
        <p:nvPicPr>
          <p:cNvPr id="15374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1"/>
          <a:stretch>
            <a:fillRect/>
          </a:stretch>
        </p:blipFill>
        <p:spPr bwMode="auto">
          <a:xfrm>
            <a:off x="2992438" y="3838575"/>
            <a:ext cx="3744912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900" y="866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900" y="1697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900" y="25241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6389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juin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juin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April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June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6398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 b="7355"/>
          <a:stretch>
            <a:fillRect/>
          </a:stretch>
        </p:blipFill>
        <p:spPr bwMode="auto">
          <a:xfrm>
            <a:off x="3033713" y="3798888"/>
            <a:ext cx="36353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900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663" y="15319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ju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663" y="2470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4236 -0.00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12975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Écoutez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et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répétez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8" name="#Écoutez et répétez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4018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7413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janvier"/>
          <p:cNvSpPr/>
          <p:nvPr/>
        </p:nvSpPr>
        <p:spPr>
          <a:xfrm>
            <a:off x="1865313" y="3216275"/>
            <a:ext cx="1489075" cy="393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  </a:t>
            </a:r>
            <a:r>
              <a:rPr lang="en-GB" dirty="0" err="1">
                <a:latin typeface="Twinkl" pitchFamily="2" charset="0"/>
              </a:rPr>
              <a:t>avril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3" name="#avril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2845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evrier"/>
          <p:cNvSpPr/>
          <p:nvPr/>
        </p:nvSpPr>
        <p:spPr>
          <a:xfrm>
            <a:off x="3848100" y="3216275"/>
            <a:ext cx="1489075" cy="393700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Twinkl" pitchFamily="2" charset="0"/>
              </a:rPr>
              <a:t>mai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4" name="#m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s"/>
          <p:cNvSpPr/>
          <p:nvPr/>
        </p:nvSpPr>
        <p:spPr>
          <a:xfrm>
            <a:off x="5832475" y="3216275"/>
            <a:ext cx="1487488" cy="3937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Twinkl" pitchFamily="2" charset="0"/>
              </a:rPr>
              <a:t>juin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5" name="#jui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795713"/>
            <a:ext cx="3860800" cy="2268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1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57"/>
          <a:stretch>
            <a:fillRect/>
          </a:stretch>
        </p:blipFill>
        <p:spPr bwMode="auto">
          <a:xfrm>
            <a:off x="6627813" y="3894138"/>
            <a:ext cx="17049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3"/>
          <a:stretch>
            <a:fillRect/>
          </a:stretch>
        </p:blipFill>
        <p:spPr bwMode="auto">
          <a:xfrm>
            <a:off x="982663" y="3979863"/>
            <a:ext cx="20859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coutez et répéte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175" y="7842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vril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175" y="1603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mai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175" y="25415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ju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5" y="3465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8437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juillet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juillet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July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August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September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46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3878263"/>
            <a:ext cx="314642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0" y="866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0" y="19605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juille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0" y="27813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14393 -0.0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9461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août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août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July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August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September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9470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3759200"/>
            <a:ext cx="3043237" cy="227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88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88" y="20812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oû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188" y="29321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20485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773738" y="1909763"/>
            <a:ext cx="170656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septembre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septembre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2001838"/>
            <a:ext cx="2841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July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August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September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0494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3787775"/>
            <a:ext cx="37465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13"/>
          <a:stretch>
            <a:fillRect/>
          </a:stretch>
        </p:blipFill>
        <p:spPr bwMode="auto">
          <a:xfrm>
            <a:off x="5321300" y="3878263"/>
            <a:ext cx="13890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612"/>
          <a:stretch>
            <a:fillRect/>
          </a:stretch>
        </p:blipFill>
        <p:spPr bwMode="auto">
          <a:xfrm>
            <a:off x="4608513" y="4198938"/>
            <a:ext cx="7096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6" t="108" r="706" b="38664"/>
          <a:stretch>
            <a:fillRect/>
          </a:stretch>
        </p:blipFill>
        <p:spPr bwMode="auto">
          <a:xfrm>
            <a:off x="3635375" y="4294188"/>
            <a:ext cx="827088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21685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septemb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9325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4236 -0.00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12975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Écoutez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et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répétez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8" name="#Écoutez et répétez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4018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21509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janvier"/>
          <p:cNvSpPr/>
          <p:nvPr/>
        </p:nvSpPr>
        <p:spPr>
          <a:xfrm>
            <a:off x="1865313" y="3216275"/>
            <a:ext cx="1489075" cy="393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Twinkl" pitchFamily="2" charset="0"/>
              </a:rPr>
              <a:t>juillet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3" name="#juille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2845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evrier"/>
          <p:cNvSpPr/>
          <p:nvPr/>
        </p:nvSpPr>
        <p:spPr>
          <a:xfrm>
            <a:off x="3848100" y="3216275"/>
            <a:ext cx="1489075" cy="393700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Twinkl" pitchFamily="2" charset="0"/>
              </a:rPr>
              <a:t>août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4" name="#août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s"/>
          <p:cNvSpPr/>
          <p:nvPr/>
        </p:nvSpPr>
        <p:spPr>
          <a:xfrm>
            <a:off x="5832475" y="3216275"/>
            <a:ext cx="1747838" cy="3937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   </a:t>
            </a:r>
            <a:r>
              <a:rPr lang="en-GB" dirty="0" err="1">
                <a:latin typeface="Twinkl" pitchFamily="2" charset="0"/>
              </a:rPr>
              <a:t>septembre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5" name="#septembr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795713"/>
            <a:ext cx="3860800" cy="2268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57"/>
          <a:stretch>
            <a:fillRect/>
          </a:stretch>
        </p:blipFill>
        <p:spPr bwMode="auto">
          <a:xfrm>
            <a:off x="6627813" y="3894138"/>
            <a:ext cx="17049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3"/>
          <a:stretch>
            <a:fillRect/>
          </a:stretch>
        </p:blipFill>
        <p:spPr bwMode="auto">
          <a:xfrm>
            <a:off x="982663" y="3979863"/>
            <a:ext cx="20859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coutez et répéte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5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juille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5" y="1920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oû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5" y="3108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eptemb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2175" y="4295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22533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octobre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octobre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October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November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December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542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363" y="3790950"/>
            <a:ext cx="1722437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612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1909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ctob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2854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14393 -0.0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23557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848350" y="1909763"/>
            <a:ext cx="1631950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novembre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novembre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October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November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December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3566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9"/>
          <a:stretch>
            <a:fillRect/>
          </a:stretch>
        </p:blipFill>
        <p:spPr bwMode="auto">
          <a:xfrm>
            <a:off x="2921000" y="3776663"/>
            <a:ext cx="3886200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463" y="612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513" y="2470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novemb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338" y="3616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6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260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 dirty="0">
                <a:solidFill>
                  <a:schemeClr val="tx1"/>
                </a:solidFill>
                <a:latin typeface="Twinkl" pitchFamily="2" charset="0"/>
              </a:rPr>
              <a:t>Les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sz="6000" b="1" dirty="0">
                <a:solidFill>
                  <a:schemeClr val="tx1"/>
                </a:solidFill>
                <a:latin typeface="Twinkl" pitchFamily="2" charset="0"/>
              </a:rPr>
              <a:t> de </a:t>
            </a:r>
            <a:r>
              <a:rPr lang="en-GB" sz="6000" b="1" dirty="0" err="1">
                <a:solidFill>
                  <a:schemeClr val="tx1"/>
                </a:solidFill>
                <a:latin typeface="Twinkl" pitchFamily="2" charset="0"/>
              </a:rPr>
              <a:t>l’année</a:t>
            </a:r>
            <a:br>
              <a:rPr lang="en-GB" b="1" dirty="0">
                <a:solidFill>
                  <a:schemeClr val="tx1"/>
                </a:solidFill>
              </a:rPr>
            </a:br>
            <a:r>
              <a:rPr lang="en-GB" sz="4000" b="1" dirty="0">
                <a:solidFill>
                  <a:schemeClr val="tx1"/>
                </a:solidFill>
                <a:latin typeface="Twinkl" pitchFamily="2" charset="0"/>
              </a:rPr>
              <a:t>(Months of the Year)</a:t>
            </a: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413" y="2528888"/>
            <a:ext cx="4067175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  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24581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773738" y="1909763"/>
            <a:ext cx="170656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décembre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décembre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5" y="2001838"/>
            <a:ext cx="2841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October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November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December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4590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3754438"/>
            <a:ext cx="15351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4435475"/>
            <a:ext cx="2190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313" y="879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0" y="30178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décemb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0" y="39608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4236 -0.00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12975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Écoutez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et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répétez</a:t>
            </a: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18" name="#Écoutez et répétez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4018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25605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janvier"/>
          <p:cNvSpPr/>
          <p:nvPr/>
        </p:nvSpPr>
        <p:spPr>
          <a:xfrm>
            <a:off x="1865313" y="3216275"/>
            <a:ext cx="1489075" cy="393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Twinkl" pitchFamily="2" charset="0"/>
              </a:rPr>
              <a:t>octobre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3" name="#octobr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2845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evrier"/>
          <p:cNvSpPr/>
          <p:nvPr/>
        </p:nvSpPr>
        <p:spPr>
          <a:xfrm>
            <a:off x="3848100" y="3216275"/>
            <a:ext cx="1489075" cy="393700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  </a:t>
            </a:r>
            <a:r>
              <a:rPr lang="en-GB" dirty="0" err="1">
                <a:latin typeface="Twinkl" pitchFamily="2" charset="0"/>
              </a:rPr>
              <a:t>novembre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4" name="#novembr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s"/>
          <p:cNvSpPr/>
          <p:nvPr/>
        </p:nvSpPr>
        <p:spPr>
          <a:xfrm>
            <a:off x="5832475" y="3216275"/>
            <a:ext cx="1747838" cy="3937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décembre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5" name="#décembre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795713"/>
            <a:ext cx="3860800" cy="2268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3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57"/>
          <a:stretch>
            <a:fillRect/>
          </a:stretch>
        </p:blipFill>
        <p:spPr bwMode="auto">
          <a:xfrm>
            <a:off x="6627813" y="3894138"/>
            <a:ext cx="17049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3"/>
          <a:stretch>
            <a:fillRect/>
          </a:stretch>
        </p:blipFill>
        <p:spPr bwMode="auto">
          <a:xfrm>
            <a:off x="982663" y="3979863"/>
            <a:ext cx="20859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ctob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ovemb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17922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écemb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28559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Ecoutez et répétez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3463" y="-123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9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5"/>
          <p:cNvSpPr>
            <a:spLocks noGrp="1"/>
          </p:cNvSpPr>
          <p:nvPr>
            <p:ph type="title"/>
          </p:nvPr>
        </p:nvSpPr>
        <p:spPr>
          <a:xfrm>
            <a:off x="457200" y="423863"/>
            <a:ext cx="8220075" cy="1595437"/>
          </a:xfrm>
        </p:spPr>
        <p:txBody>
          <a:bodyPr/>
          <a:lstStyle/>
          <a:p>
            <a:pPr algn="ctr"/>
            <a:r>
              <a:rPr lang="en-GB" altLang="en-US" b="0"/>
              <a:t>L’année entière !</a:t>
            </a:r>
            <a:br>
              <a:rPr lang="en-GB" altLang="en-US"/>
            </a:br>
            <a:r>
              <a:rPr lang="en-GB" altLang="en-US" sz="3100"/>
              <a:t>(The Year All Together)</a:t>
            </a:r>
          </a:p>
        </p:txBody>
      </p:sp>
      <p:pic>
        <p:nvPicPr>
          <p:cNvPr id="26627" name="Whole Class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215900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215900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3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159000"/>
            <a:ext cx="1131888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4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215900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5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356235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88" y="356235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3562350"/>
            <a:ext cx="112236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8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88" y="356235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9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4965700"/>
            <a:ext cx="11271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1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3" y="4965700"/>
            <a:ext cx="11303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11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4965700"/>
            <a:ext cx="1128713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12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965700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ight Arrow 43"/>
          <p:cNvSpPr/>
          <p:nvPr/>
        </p:nvSpPr>
        <p:spPr>
          <a:xfrm>
            <a:off x="2711450" y="2589213"/>
            <a:ext cx="454025" cy="265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5" name="Right Arrow 44"/>
          <p:cNvSpPr/>
          <p:nvPr/>
        </p:nvSpPr>
        <p:spPr>
          <a:xfrm>
            <a:off x="4376738" y="2589213"/>
            <a:ext cx="455612" cy="265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6" name="Right Arrow 45"/>
          <p:cNvSpPr/>
          <p:nvPr/>
        </p:nvSpPr>
        <p:spPr>
          <a:xfrm>
            <a:off x="6030913" y="2589213"/>
            <a:ext cx="454025" cy="265112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9" name="Right Arrow 48"/>
          <p:cNvSpPr/>
          <p:nvPr/>
        </p:nvSpPr>
        <p:spPr>
          <a:xfrm>
            <a:off x="2711450" y="3997325"/>
            <a:ext cx="454025" cy="265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0" name="Right Arrow 49"/>
          <p:cNvSpPr/>
          <p:nvPr/>
        </p:nvSpPr>
        <p:spPr>
          <a:xfrm>
            <a:off x="4376738" y="3997325"/>
            <a:ext cx="455612" cy="265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1" name="Right Arrow 50"/>
          <p:cNvSpPr/>
          <p:nvPr/>
        </p:nvSpPr>
        <p:spPr>
          <a:xfrm>
            <a:off x="6030913" y="3997325"/>
            <a:ext cx="454025" cy="265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2" name="Right Arrow 51"/>
          <p:cNvSpPr/>
          <p:nvPr/>
        </p:nvSpPr>
        <p:spPr>
          <a:xfrm>
            <a:off x="2711450" y="5375275"/>
            <a:ext cx="454025" cy="265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3" name="Right Arrow 52"/>
          <p:cNvSpPr/>
          <p:nvPr/>
        </p:nvSpPr>
        <p:spPr>
          <a:xfrm>
            <a:off x="4376738" y="5375275"/>
            <a:ext cx="455612" cy="265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4" name="Right Arrow 53"/>
          <p:cNvSpPr/>
          <p:nvPr/>
        </p:nvSpPr>
        <p:spPr>
          <a:xfrm>
            <a:off x="6030913" y="5375275"/>
            <a:ext cx="454025" cy="26511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2466975" y="3211513"/>
            <a:ext cx="4189413" cy="4222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H="1">
            <a:off x="2509838" y="4610100"/>
            <a:ext cx="4189412" cy="42227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51" name="Play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janv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338" y="365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févri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63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63" y="14414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vril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63" y="2144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313" y="28321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juin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963" y="3629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juillet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4356100"/>
            <a:ext cx="5746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oût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5083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eptembre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9775" y="57880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ctobre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64817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novembre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2950" y="7175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décembre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7175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97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2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26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25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4" grpId="0" animBg="1"/>
      <p:bldP spid="45" grpId="0" animBg="1"/>
      <p:bldP spid="46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"/>
          <p:cNvSpPr/>
          <p:nvPr/>
        </p:nvSpPr>
        <p:spPr>
          <a:xfrm>
            <a:off x="755650" y="1960563"/>
            <a:ext cx="7632700" cy="4132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7580313" cy="1595438"/>
          </a:xfrm>
        </p:spPr>
        <p:txBody>
          <a:bodyPr/>
          <a:lstStyle/>
          <a:p>
            <a:pPr algn="ctr"/>
            <a:r>
              <a:rPr lang="en-GB" altLang="en-US" sz="3200" b="0"/>
              <a:t>Jouons : trouvez les paires !</a:t>
            </a:r>
            <a:br>
              <a:rPr lang="fr-FR" altLang="en-US"/>
            </a:br>
            <a:r>
              <a:rPr lang="fr-FR" altLang="en-US" sz="3100"/>
              <a:t>(Let’s play: Memory Match!)</a:t>
            </a:r>
            <a:endParaRPr lang="en-GB" altLang="en-US" sz="3100"/>
          </a:p>
        </p:txBody>
      </p:sp>
      <p:pic>
        <p:nvPicPr>
          <p:cNvPr id="27652" name="Group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86" t="3158" r="50497" b="74737"/>
          <a:stretch/>
        </p:blipFill>
        <p:spPr>
          <a:xfrm>
            <a:off x="998538" y="2276475"/>
            <a:ext cx="2178050" cy="15160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090" t="47544" r="50248" b="30351"/>
          <a:stretch/>
        </p:blipFill>
        <p:spPr>
          <a:xfrm rot="21300333">
            <a:off x="3038475" y="2290763"/>
            <a:ext cx="2212975" cy="15160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0495" t="3158" r="4588" b="74737"/>
          <a:stretch/>
        </p:blipFill>
        <p:spPr>
          <a:xfrm rot="21264482">
            <a:off x="985838" y="3254375"/>
            <a:ext cx="2178050" cy="15160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0000" t="47544" r="4338" b="30351"/>
          <a:stretch/>
        </p:blipFill>
        <p:spPr>
          <a:xfrm rot="272577">
            <a:off x="3025775" y="3270250"/>
            <a:ext cx="2212975" cy="15160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4585" t="47543" r="50498" b="30352"/>
          <a:stretch/>
        </p:blipFill>
        <p:spPr>
          <a:xfrm rot="204234">
            <a:off x="985838" y="4332288"/>
            <a:ext cx="2178050" cy="15160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7658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16296" b="34332"/>
          <a:stretch>
            <a:fillRect/>
          </a:stretch>
        </p:blipFill>
        <p:spPr bwMode="auto">
          <a:xfrm>
            <a:off x="5368925" y="2773363"/>
            <a:ext cx="30178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954" t="3123" r="49829" b="74775"/>
          <a:stretch/>
        </p:blipFill>
        <p:spPr>
          <a:xfrm rot="21319726">
            <a:off x="2878138" y="4397375"/>
            <a:ext cx="2241550" cy="15160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1"/>
          <p:cNvSpPr/>
          <p:nvPr/>
        </p:nvSpPr>
        <p:spPr>
          <a:xfrm>
            <a:off x="755650" y="3552825"/>
            <a:ext cx="7632700" cy="2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28675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/>
              <a:t>Cache-cache !</a:t>
            </a:r>
            <a:br>
              <a:rPr lang="en-GB" altLang="en-US"/>
            </a:br>
            <a:r>
              <a:rPr lang="en-GB" altLang="en-US" sz="3100"/>
              <a:t>(Hide and Seek)</a:t>
            </a:r>
          </a:p>
        </p:txBody>
      </p:sp>
      <p:pic>
        <p:nvPicPr>
          <p:cNvPr id="28676" name="Group Wor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2779713" y="2152650"/>
            <a:ext cx="1795462" cy="1258888"/>
          </a:xfrm>
          <a:prstGeom prst="wedgeEllipseCallout">
            <a:avLst>
              <a:gd name="adj1" fmla="val -86911"/>
              <a:gd name="adj2" fmla="val 3241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 </a:t>
            </a:r>
          </a:p>
        </p:txBody>
      </p:sp>
      <p:pic>
        <p:nvPicPr>
          <p:cNvPr id="7" name="#C’est quel mois 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2216150"/>
            <a:ext cx="2889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40"/>
          <a:stretch>
            <a:fillRect/>
          </a:stretch>
        </p:blipFill>
        <p:spPr bwMode="auto">
          <a:xfrm>
            <a:off x="1320800" y="2062163"/>
            <a:ext cx="1376363" cy="403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51"/>
          <a:stretch>
            <a:fillRect/>
          </a:stretch>
        </p:blipFill>
        <p:spPr bwMode="auto">
          <a:xfrm>
            <a:off x="6602413" y="2292350"/>
            <a:ext cx="1296987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Callout 10"/>
          <p:cNvSpPr/>
          <p:nvPr/>
        </p:nvSpPr>
        <p:spPr>
          <a:xfrm>
            <a:off x="4808538" y="2170113"/>
            <a:ext cx="1793875" cy="1258887"/>
          </a:xfrm>
          <a:prstGeom prst="wedgeEllipseCallout">
            <a:avLst>
              <a:gd name="adj1" fmla="val 72368"/>
              <a:gd name="adj2" fmla="val 198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juin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2" name="#C’est juin ?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297113"/>
            <a:ext cx="2667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3238500" y="3960813"/>
            <a:ext cx="1493838" cy="1296987"/>
          </a:xfrm>
          <a:prstGeom prst="wedgeEllipseCallout">
            <a:avLst>
              <a:gd name="adj1" fmla="val -99428"/>
              <a:gd name="adj2" fmla="val -927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Oui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8" name="#Oui.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084638"/>
            <a:ext cx="241300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Callout 19"/>
          <p:cNvSpPr/>
          <p:nvPr/>
        </p:nvSpPr>
        <p:spPr>
          <a:xfrm>
            <a:off x="4921250" y="3657600"/>
            <a:ext cx="1492250" cy="1298575"/>
          </a:xfrm>
          <a:prstGeom prst="wedgeEllipseCallout">
            <a:avLst>
              <a:gd name="adj1" fmla="val 66406"/>
              <a:gd name="adj2" fmla="val -65854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Non</a:t>
            </a:r>
          </a:p>
        </p:txBody>
      </p:sp>
      <p:pic>
        <p:nvPicPr>
          <p:cNvPr id="21" name="#Non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725" y="3762375"/>
            <a:ext cx="241300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lay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75" y="7953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75" y="17573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jui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75" y="25336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Oui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988" y="3913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No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988" y="52927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5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01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157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11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7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"/>
          <p:cNvSpPr/>
          <p:nvPr/>
        </p:nvSpPr>
        <p:spPr>
          <a:xfrm>
            <a:off x="755650" y="1960563"/>
            <a:ext cx="7632700" cy="4132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2055813"/>
            <a:ext cx="2794000" cy="39512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9700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/>
              <a:t>Cache-cache !</a:t>
            </a:r>
            <a:br>
              <a:rPr lang="en-GB" altLang="en-US"/>
            </a:br>
            <a:r>
              <a:rPr lang="en-GB" altLang="en-US" sz="3100"/>
              <a:t>(Hide and Seek)</a:t>
            </a:r>
          </a:p>
        </p:txBody>
      </p:sp>
      <p:pic>
        <p:nvPicPr>
          <p:cNvPr id="29701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 rot="255066">
            <a:off x="4498975" y="2216150"/>
            <a:ext cx="17145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50175" r="-249" b="-175"/>
          <a:stretch>
            <a:fillRect/>
          </a:stretch>
        </p:blipFill>
        <p:spPr bwMode="auto">
          <a:xfrm rot="-473799">
            <a:off x="6283325" y="2216150"/>
            <a:ext cx="17145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25"/>
          <a:stretch>
            <a:fillRect/>
          </a:stretch>
        </p:blipFill>
        <p:spPr bwMode="auto">
          <a:xfrm rot="-376215">
            <a:off x="4560888" y="3438525"/>
            <a:ext cx="17145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27"/>
          <a:stretch>
            <a:fillRect/>
          </a:stretch>
        </p:blipFill>
        <p:spPr bwMode="auto">
          <a:xfrm rot="330155">
            <a:off x="6283325" y="3421063"/>
            <a:ext cx="1714500" cy="120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5"/>
          <a:stretch>
            <a:fillRect/>
          </a:stretch>
        </p:blipFill>
        <p:spPr bwMode="auto">
          <a:xfrm rot="297088">
            <a:off x="4541838" y="4635500"/>
            <a:ext cx="174625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0" b="-235"/>
          <a:stretch>
            <a:fillRect/>
          </a:stretch>
        </p:blipFill>
        <p:spPr bwMode="auto">
          <a:xfrm rot="-491076">
            <a:off x="6269038" y="4633913"/>
            <a:ext cx="176530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"/>
          <p:cNvSpPr/>
          <p:nvPr/>
        </p:nvSpPr>
        <p:spPr>
          <a:xfrm>
            <a:off x="755650" y="1960563"/>
            <a:ext cx="7632700" cy="4132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/>
              <a:t>Voici …une année</a:t>
            </a:r>
            <a:br>
              <a:rPr lang="en-GB" altLang="en-US"/>
            </a:br>
            <a:r>
              <a:rPr lang="en-GB" altLang="en-US" sz="3100"/>
              <a:t>(This Is …a Year)</a:t>
            </a:r>
          </a:p>
        </p:txBody>
      </p:sp>
      <p:pic>
        <p:nvPicPr>
          <p:cNvPr id="30724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579" b="74035"/>
          <a:stretch/>
        </p:blipFill>
        <p:spPr>
          <a:xfrm>
            <a:off x="1058863" y="2185988"/>
            <a:ext cx="3424237" cy="11811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248" t="25614" r="248" b="50000"/>
          <a:stretch/>
        </p:blipFill>
        <p:spPr>
          <a:xfrm rot="21133866">
            <a:off x="1031875" y="2881313"/>
            <a:ext cx="3424238" cy="11811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1404" b="73684"/>
          <a:stretch/>
        </p:blipFill>
        <p:spPr>
          <a:xfrm rot="339610">
            <a:off x="1057275" y="3748088"/>
            <a:ext cx="3424238" cy="12065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-1005" t="74622" r="1005" b="466"/>
          <a:stretch/>
        </p:blipFill>
        <p:spPr>
          <a:xfrm rot="21267030">
            <a:off x="1044575" y="4587875"/>
            <a:ext cx="3425825" cy="12065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b="50492"/>
          <a:stretch/>
        </p:blipFill>
        <p:spPr>
          <a:xfrm rot="21317959">
            <a:off x="4791075" y="2520950"/>
            <a:ext cx="2190750" cy="15335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b="49674"/>
          <a:stretch/>
        </p:blipFill>
        <p:spPr>
          <a:xfrm rot="188839">
            <a:off x="5972175" y="2490788"/>
            <a:ext cx="2154238" cy="153511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b="50351"/>
          <a:stretch/>
        </p:blipFill>
        <p:spPr>
          <a:xfrm>
            <a:off x="4791075" y="4051300"/>
            <a:ext cx="2178050" cy="15319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t="50174"/>
          <a:stretch/>
        </p:blipFill>
        <p:spPr>
          <a:xfrm rot="21270045">
            <a:off x="5972175" y="4022725"/>
            <a:ext cx="2190750" cy="15509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/>
          <p:cNvSpPr/>
          <p:nvPr/>
        </p:nvSpPr>
        <p:spPr>
          <a:xfrm>
            <a:off x="755650" y="1960563"/>
            <a:ext cx="7632700" cy="41322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31747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r>
              <a:rPr lang="en-GB" altLang="en-US"/>
              <a:t>Montrez-moi !</a:t>
            </a:r>
          </a:p>
        </p:txBody>
      </p:sp>
      <p:pic>
        <p:nvPicPr>
          <p:cNvPr id="31748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50" y="2165350"/>
            <a:ext cx="2655888" cy="37576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288" y="2165350"/>
            <a:ext cx="2654300" cy="37576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038" y="2165350"/>
            <a:ext cx="2654300" cy="375761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288" y="2933700"/>
            <a:ext cx="4232275" cy="298926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3277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3277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3277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listen, read and respond to a set of vocabulary.</a:t>
            </a:r>
          </a:p>
        </p:txBody>
      </p:sp>
      <p:sp>
        <p:nvSpPr>
          <p:cNvPr id="3277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read and say the months of the year.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show my understanding by ordering the months correctly.</a:t>
            </a:r>
          </a:p>
        </p:txBody>
      </p:sp>
      <p:pic>
        <p:nvPicPr>
          <p:cNvPr id="32776" name="Picture 2" descr="Asses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188" y="171450"/>
            <a:ext cx="5651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7172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Success Criteria</a:t>
            </a:r>
          </a:p>
        </p:txBody>
      </p:sp>
      <p:sp>
        <p:nvSpPr>
          <p:cNvPr id="7173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600" b="1">
                <a:latin typeface="Twinkl SemiBold" pitchFamily="2" charset="0"/>
              </a:rPr>
              <a:t>Aim</a:t>
            </a:r>
          </a:p>
        </p:txBody>
      </p:sp>
      <p:sp>
        <p:nvSpPr>
          <p:cNvPr id="7174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r>
              <a:rPr lang="en-GB" altLang="en-US"/>
              <a:t>I can listen, read and respond to a set of vocabulary.</a:t>
            </a:r>
          </a:p>
        </p:txBody>
      </p:sp>
      <p:sp>
        <p:nvSpPr>
          <p:cNvPr id="7175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Twinkl" pitchFamily="2" charset="0"/>
              </a:defRPr>
            </a:lvl9pPr>
          </a:lstStyle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read and say the months of the year.</a:t>
            </a:r>
          </a:p>
          <a:p>
            <a:pPr eaLnBrk="1" hangingPunct="1"/>
            <a:r>
              <a:rPr lang="en-GB" altLang="en-US">
                <a:ea typeface="Sassoon Infant Rg" panose="02000503030000020003" pitchFamily="50" charset="0"/>
                <a:cs typeface="Sassoon Infant Rg" panose="02000503030000020003" pitchFamily="50" charset="0"/>
              </a:rPr>
              <a:t>I can show my understanding by ordering the months correctly.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5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r>
              <a:rPr lang="en-GB" altLang="en-US"/>
              <a:t>What Do You Know?</a:t>
            </a:r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2043113"/>
            <a:ext cx="2687637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Callout 9"/>
          <p:cNvSpPr/>
          <p:nvPr/>
        </p:nvSpPr>
        <p:spPr>
          <a:xfrm>
            <a:off x="3657600" y="1938338"/>
            <a:ext cx="2033588" cy="1700212"/>
          </a:xfrm>
          <a:prstGeom prst="wedgeEllipseCallout">
            <a:avLst>
              <a:gd name="adj1" fmla="val -111455"/>
              <a:gd name="adj2" fmla="val 43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Do you know where the month names come from in English? </a:t>
            </a:r>
          </a:p>
        </p:txBody>
      </p:sp>
      <p:pic>
        <p:nvPicPr>
          <p:cNvPr id="819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09" b="37938"/>
          <a:stretch>
            <a:fillRect/>
          </a:stretch>
        </p:blipFill>
        <p:spPr bwMode="auto">
          <a:xfrm>
            <a:off x="4572000" y="2786063"/>
            <a:ext cx="3830638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Whole Clas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Callout 20"/>
          <p:cNvSpPr/>
          <p:nvPr/>
        </p:nvSpPr>
        <p:spPr>
          <a:xfrm>
            <a:off x="1981200" y="4346575"/>
            <a:ext cx="2328863" cy="1711325"/>
          </a:xfrm>
          <a:prstGeom prst="wedgeEllipseCallout">
            <a:avLst>
              <a:gd name="adj1" fmla="val -42279"/>
              <a:gd name="adj2" fmla="val -12079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Who can spell the second month of the year in English?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/>
          </p:nvPr>
        </p:nvSpPr>
        <p:spPr>
          <a:xfrm>
            <a:off x="457200" y="263525"/>
            <a:ext cx="8220075" cy="1597025"/>
          </a:xfrm>
        </p:spPr>
        <p:txBody>
          <a:bodyPr/>
          <a:lstStyle/>
          <a:p>
            <a:r>
              <a:rPr lang="en-GB" altLang="en-US"/>
              <a:t>What Do You Know?</a:t>
            </a:r>
          </a:p>
        </p:txBody>
      </p:sp>
      <p:pic>
        <p:nvPicPr>
          <p:cNvPr id="9219" name="Whole Clas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"/>
          <p:cNvSpPr/>
          <p:nvPr/>
        </p:nvSpPr>
        <p:spPr>
          <a:xfrm>
            <a:off x="755650" y="1562100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Here are the names of the months in French. </a:t>
            </a:r>
          </a:p>
        </p:txBody>
      </p:sp>
      <p:sp>
        <p:nvSpPr>
          <p:cNvPr id="9" name="2"/>
          <p:cNvSpPr/>
          <p:nvPr/>
        </p:nvSpPr>
        <p:spPr>
          <a:xfrm>
            <a:off x="755650" y="1562100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Do any look familiar? 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Which ones?  Why? </a:t>
            </a:r>
          </a:p>
        </p:txBody>
      </p:sp>
      <p:sp>
        <p:nvSpPr>
          <p:cNvPr id="11" name="3"/>
          <p:cNvSpPr/>
          <p:nvPr/>
        </p:nvSpPr>
        <p:spPr>
          <a:xfrm>
            <a:off x="755650" y="1562100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Tell your partner which English month you think they might be.</a:t>
            </a:r>
          </a:p>
        </p:txBody>
      </p:sp>
      <p:sp>
        <p:nvSpPr>
          <p:cNvPr id="4" name="Oval 3"/>
          <p:cNvSpPr/>
          <p:nvPr/>
        </p:nvSpPr>
        <p:spPr>
          <a:xfrm>
            <a:off x="1493838" y="2362200"/>
            <a:ext cx="1076325" cy="107632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mai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668588" y="2312988"/>
            <a:ext cx="1690687" cy="169068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novembre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797550" y="3405188"/>
            <a:ext cx="1646238" cy="16446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septembre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5334000" y="2368550"/>
            <a:ext cx="1076325" cy="1076325"/>
          </a:xfrm>
          <a:prstGeom prst="ellipse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juin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83088" y="3327400"/>
            <a:ext cx="1246187" cy="1246188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juillet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121525" y="2506663"/>
            <a:ext cx="1150938" cy="115252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février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93838" y="5164138"/>
            <a:ext cx="1076325" cy="10763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avril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69963" y="3522663"/>
            <a:ext cx="1554162" cy="15557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décembre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026275" y="4805363"/>
            <a:ext cx="1246188" cy="124618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>
                <a:latin typeface="Twinkl" pitchFamily="2" charset="0"/>
              </a:rPr>
              <a:t>mars</a:t>
            </a:r>
          </a:p>
        </p:txBody>
      </p:sp>
      <p:sp>
        <p:nvSpPr>
          <p:cNvPr id="22" name="Oval 21"/>
          <p:cNvSpPr/>
          <p:nvPr/>
        </p:nvSpPr>
        <p:spPr>
          <a:xfrm>
            <a:off x="2549525" y="4129088"/>
            <a:ext cx="1644650" cy="1644650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janvier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45163" y="5191125"/>
            <a:ext cx="1076325" cy="1076325"/>
          </a:xfrm>
          <a:prstGeom prst="ellipse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août</a:t>
            </a:r>
            <a:endParaRPr lang="en-GB" sz="1700" dirty="0">
              <a:latin typeface="Twinkl" pitchFamily="2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06888" y="4718050"/>
            <a:ext cx="1303337" cy="130333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700" dirty="0" err="1">
                <a:latin typeface="Twinkl" pitchFamily="2" charset="0"/>
              </a:rPr>
              <a:t>octobre</a:t>
            </a:r>
            <a:endParaRPr lang="en-GB" sz="1700" dirty="0">
              <a:latin typeface="Twinkl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3792538"/>
            <a:ext cx="3860800" cy="2270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itle 1"/>
          <p:cNvSpPr>
            <a:spLocks noGrp="1"/>
          </p:cNvSpPr>
          <p:nvPr>
            <p:ph type="title"/>
          </p:nvPr>
        </p:nvSpPr>
        <p:spPr>
          <a:xfrm>
            <a:off x="614363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0246" name="Whole Clas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janvier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janvier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January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February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March</a:t>
            </a:r>
          </a:p>
        </p:txBody>
      </p:sp>
      <p:pic>
        <p:nvPicPr>
          <p:cNvPr id="3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363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5" name="Group 1"/>
          <p:cNvGrpSpPr>
            <a:grpSpLocks/>
          </p:cNvGrpSpPr>
          <p:nvPr/>
        </p:nvGrpSpPr>
        <p:grpSpPr bwMode="auto">
          <a:xfrm>
            <a:off x="1157288" y="728663"/>
            <a:ext cx="1519237" cy="654050"/>
            <a:chOff x="1157287" y="728663"/>
            <a:chExt cx="1519302" cy="654050"/>
          </a:xfrm>
        </p:grpSpPr>
        <p:sp>
          <p:nvSpPr>
            <p:cNvPr id="24" name="Rectangle 23"/>
            <p:cNvSpPr/>
            <p:nvPr/>
          </p:nvSpPr>
          <p:spPr>
            <a:xfrm>
              <a:off x="1157287" y="728663"/>
              <a:ext cx="1519302" cy="654050"/>
            </a:xfrm>
            <a:prstGeom prst="rect">
              <a:avLst/>
            </a:prstGeom>
            <a:solidFill>
              <a:srgbClr val="FF7E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FFFF"/>
                </a:solidFill>
                <a:latin typeface="Twinkl" pitchFamily="2" charset="0"/>
              </a:endParaRPr>
            </a:p>
          </p:txBody>
        </p:sp>
        <p:sp>
          <p:nvSpPr>
            <p:cNvPr id="10260" name="TextBox 10"/>
            <p:cNvSpPr txBox="1">
              <a:spLocks noChangeArrowheads="1"/>
            </p:cNvSpPr>
            <p:nvPr/>
          </p:nvSpPr>
          <p:spPr bwMode="auto">
            <a:xfrm>
              <a:off x="1390070" y="779818"/>
              <a:ext cx="1286519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ea typeface="Twinkl" pitchFamily="2" charset="0"/>
                  <a:cs typeface="Twinkl" pitchFamily="2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000">
                  <a:ea typeface="Sassoon Infant Rg" panose="02000503030000020003" pitchFamily="50" charset="0"/>
                  <a:cs typeface="Sassoon Infant Rg" panose="02000503030000020003" pitchFamily="50" charset="0"/>
                </a:rPr>
                <a:t>Click play buttons throughout to hear phrases and words.</a:t>
              </a:r>
            </a:p>
          </p:txBody>
        </p:sp>
      </p:grpSp>
      <p:pic>
        <p:nvPicPr>
          <p:cNvPr id="10256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363" y="16970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janvi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363" y="2470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0.14393 -0.0011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4" grpId="1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1270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 err="1">
                <a:solidFill>
                  <a:schemeClr val="tx1"/>
                </a:solidFill>
                <a:latin typeface="Twinkl" pitchFamily="2" charset="0"/>
              </a:rPr>
              <a:t>février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.</a:t>
            </a:r>
          </a:p>
        </p:txBody>
      </p:sp>
      <p:pic>
        <p:nvPicPr>
          <p:cNvPr id="10" name="#C’est février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January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February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March</a:t>
            </a:r>
          </a:p>
        </p:txBody>
      </p:sp>
      <p:pic>
        <p:nvPicPr>
          <p:cNvPr id="11278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4402">
            <a:off x="4591050" y="3833813"/>
            <a:ext cx="2141538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3617913"/>
            <a:ext cx="177006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5038" y="7239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900" y="23574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févri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900" y="3152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7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2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2921000" y="3762375"/>
            <a:ext cx="3886200" cy="22717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7" name="1"/>
          <p:cNvSpPr/>
          <p:nvPr/>
        </p:nvSpPr>
        <p:spPr>
          <a:xfrm>
            <a:off x="755650" y="2265363"/>
            <a:ext cx="7632700" cy="635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        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quel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mois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?</a:t>
            </a:r>
          </a:p>
        </p:txBody>
      </p:sp>
      <p:pic>
        <p:nvPicPr>
          <p:cNvPr id="18" name="#C’est quel mois ?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0" y="2470150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b="0"/>
              <a:t>C’est quel mois ?</a:t>
            </a:r>
            <a:br>
              <a:rPr lang="en-GB" altLang="en-US"/>
            </a:br>
            <a:r>
              <a:rPr lang="en-GB" altLang="en-US" sz="3100"/>
              <a:t>(What Month Is it?)</a:t>
            </a:r>
          </a:p>
        </p:txBody>
      </p:sp>
      <p:pic>
        <p:nvPicPr>
          <p:cNvPr id="12294" name="Whole Clas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5"/>
          <a:stretch>
            <a:fillRect/>
          </a:stretch>
        </p:blipFill>
        <p:spPr bwMode="auto">
          <a:xfrm>
            <a:off x="760413" y="2081213"/>
            <a:ext cx="192722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7" t="-514" r="27992" b="31682"/>
          <a:stretch>
            <a:fillRect/>
          </a:stretch>
        </p:blipFill>
        <p:spPr bwMode="auto">
          <a:xfrm>
            <a:off x="7085013" y="2778125"/>
            <a:ext cx="13017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5932488" y="1909763"/>
            <a:ext cx="1547812" cy="1293812"/>
          </a:xfrm>
          <a:prstGeom prst="wedgeEllipseCallout">
            <a:avLst>
              <a:gd name="adj1" fmla="val 72055"/>
              <a:gd name="adj2" fmla="val 6224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 err="1">
                <a:solidFill>
                  <a:schemeClr val="tx1"/>
                </a:solidFill>
                <a:latin typeface="Twinkl" pitchFamily="2" charset="0"/>
              </a:rPr>
              <a:t>C’est</a:t>
            </a:r>
            <a:r>
              <a:rPr lang="en-GB" sz="1600" dirty="0">
                <a:solidFill>
                  <a:schemeClr val="tx1"/>
                </a:solidFill>
                <a:latin typeface="Twinkl" pitchFamily="2" charset="0"/>
              </a:rPr>
              <a:t> </a:t>
            </a:r>
            <a:r>
              <a:rPr lang="en-GB" sz="1600" b="1" dirty="0">
                <a:solidFill>
                  <a:schemeClr val="tx1"/>
                </a:solidFill>
                <a:latin typeface="Twinkl" pitchFamily="2" charset="0"/>
              </a:rPr>
              <a:t>mars.</a:t>
            </a:r>
          </a:p>
        </p:txBody>
      </p:sp>
      <p:pic>
        <p:nvPicPr>
          <p:cNvPr id="10" name="#C’est mars.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788" y="2001838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913063" y="3371850"/>
            <a:ext cx="1281112" cy="3397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January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22750" y="3373438"/>
            <a:ext cx="1281113" cy="338137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February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32438" y="3371850"/>
            <a:ext cx="1281112" cy="339725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March</a:t>
            </a:r>
          </a:p>
        </p:txBody>
      </p:sp>
      <p:pic>
        <p:nvPicPr>
          <p:cNvPr id="12302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4081463"/>
            <a:ext cx="35274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lay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'est quel moi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175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'es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175" y="1604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a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9175" y="2470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14236 -0.0053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1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14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11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 animBg="1"/>
      <p:bldP spid="14" grpId="0" animBg="1"/>
      <p:bldP spid="15" grpId="0" animBg="1"/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"/>
          <p:cNvSpPr/>
          <p:nvPr/>
        </p:nvSpPr>
        <p:spPr>
          <a:xfrm>
            <a:off x="755650" y="2212975"/>
            <a:ext cx="7632700" cy="6334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Écoutez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et </a:t>
            </a:r>
            <a:r>
              <a:rPr lang="en-GB" dirty="0" err="1">
                <a:solidFill>
                  <a:schemeClr val="tx1"/>
                </a:solidFill>
                <a:latin typeface="Twinkl" pitchFamily="2" charset="0"/>
              </a:rPr>
              <a:t>répétez</a:t>
            </a:r>
            <a:r>
              <a:rPr lang="en-GB" dirty="0">
                <a:solidFill>
                  <a:schemeClr val="tx1"/>
                </a:solidFill>
                <a:latin typeface="Twinkl" pitchFamily="2" charset="0"/>
              </a:rPr>
              <a:t> !</a:t>
            </a:r>
          </a:p>
        </p:txBody>
      </p:sp>
      <p:pic>
        <p:nvPicPr>
          <p:cNvPr id="18" name="#Écoutez et répétez !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240188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itle 1"/>
          <p:cNvSpPr>
            <a:spLocks noGrp="1"/>
          </p:cNvSpPr>
          <p:nvPr>
            <p:ph type="title"/>
          </p:nvPr>
        </p:nvSpPr>
        <p:spPr>
          <a:xfrm>
            <a:off x="457200" y="485775"/>
            <a:ext cx="8220075" cy="1595438"/>
          </a:xfrm>
        </p:spPr>
        <p:txBody>
          <a:bodyPr/>
          <a:lstStyle/>
          <a:p>
            <a:pPr algn="ctr"/>
            <a:r>
              <a:rPr lang="en-GB" altLang="en-US" dirty="0" err="1"/>
              <a:t>C’est</a:t>
            </a:r>
            <a:r>
              <a:rPr lang="en-GB" altLang="en-US" dirty="0"/>
              <a:t> </a:t>
            </a:r>
            <a:r>
              <a:rPr lang="en-GB" altLang="en-US"/>
              <a:t>quel</a:t>
            </a:r>
            <a:r>
              <a:rPr lang="en-GB" altLang="en-US" dirty="0"/>
              <a:t> </a:t>
            </a:r>
            <a:r>
              <a:rPr lang="en-GB" altLang="en-US" dirty="0" err="1"/>
              <a:t>mois</a:t>
            </a:r>
            <a:r>
              <a:rPr lang="en-GB" altLang="en-US" dirty="0"/>
              <a:t>?</a:t>
            </a:r>
            <a:br>
              <a:rPr lang="en-GB" altLang="en-US" dirty="0"/>
            </a:br>
            <a:r>
              <a:rPr lang="en-GB" altLang="en-US" sz="3100" dirty="0"/>
              <a:t>(What Month Is it?)</a:t>
            </a:r>
          </a:p>
        </p:txBody>
      </p:sp>
      <p:pic>
        <p:nvPicPr>
          <p:cNvPr id="13317" name="Whole Clas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janvier"/>
          <p:cNvSpPr/>
          <p:nvPr/>
        </p:nvSpPr>
        <p:spPr>
          <a:xfrm>
            <a:off x="1865313" y="3216275"/>
            <a:ext cx="1489075" cy="3937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  </a:t>
            </a:r>
            <a:r>
              <a:rPr lang="en-GB" dirty="0" err="1">
                <a:latin typeface="Twinkl" pitchFamily="2" charset="0"/>
              </a:rPr>
              <a:t>janvier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3" name="# janvie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3284538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evrier"/>
          <p:cNvSpPr/>
          <p:nvPr/>
        </p:nvSpPr>
        <p:spPr>
          <a:xfrm>
            <a:off x="3848100" y="3216275"/>
            <a:ext cx="1489075" cy="393700"/>
          </a:xfrm>
          <a:prstGeom prst="rect">
            <a:avLst/>
          </a:prstGeom>
          <a:solidFill>
            <a:srgbClr val="E2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 err="1">
                <a:latin typeface="Twinkl" pitchFamily="2" charset="0"/>
              </a:rPr>
              <a:t>février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24" name="#février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mars"/>
          <p:cNvSpPr/>
          <p:nvPr/>
        </p:nvSpPr>
        <p:spPr>
          <a:xfrm>
            <a:off x="5832475" y="3216275"/>
            <a:ext cx="1487488" cy="3937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latin typeface="Twinkl" pitchFamily="2" charset="0"/>
              </a:rPr>
              <a:t>mars</a:t>
            </a:r>
          </a:p>
        </p:txBody>
      </p:sp>
      <p:pic>
        <p:nvPicPr>
          <p:cNvPr id="25" name="#mars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306763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4" name="Picture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838" y="3795713"/>
            <a:ext cx="3860800" cy="226853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157"/>
          <a:stretch>
            <a:fillRect/>
          </a:stretch>
        </p:blipFill>
        <p:spPr bwMode="auto">
          <a:xfrm>
            <a:off x="6627813" y="3894138"/>
            <a:ext cx="1704975" cy="219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3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23"/>
          <a:stretch>
            <a:fillRect/>
          </a:stretch>
        </p:blipFill>
        <p:spPr bwMode="auto">
          <a:xfrm>
            <a:off x="982663" y="3979863"/>
            <a:ext cx="2085975" cy="211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la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coutez et répéte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88" y="7397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janvi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88" y="16033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févri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88" y="26066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888" y="36750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9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 nodeType="clickPar">
                      <p:stCondLst>
                        <p:cond delay="0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1278</TotalTime>
  <Words>442</Words>
  <Application>Microsoft Office PowerPoint</Application>
  <PresentationFormat>On-screen Show (4:3)</PresentationFormat>
  <Paragraphs>143</Paragraphs>
  <Slides>29</Slides>
  <Notes>0</Notes>
  <HiddenSlides>0</HiddenSlides>
  <MMClips>69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Tuffy</vt:lpstr>
      <vt:lpstr>BPreplay</vt:lpstr>
      <vt:lpstr>Twinkl SemiBold</vt:lpstr>
      <vt:lpstr>Sassoon Infant Rg</vt:lpstr>
      <vt:lpstr>Twinkl</vt:lpstr>
      <vt:lpstr>Calibri</vt:lpstr>
      <vt:lpstr>Arial</vt:lpstr>
      <vt:lpstr>Office Theme</vt:lpstr>
      <vt:lpstr>French</vt:lpstr>
      <vt:lpstr>PowerPoint Presentation</vt:lpstr>
      <vt:lpstr>PowerPoint Presentation</vt:lpstr>
      <vt:lpstr>What Do You Know?</vt:lpstr>
      <vt:lpstr>What Do You Know?</vt:lpstr>
      <vt:lpstr>C’est quel mois ? (What Month Is it?)</vt:lpstr>
      <vt:lpstr>C’est quel mois ? (What Month Is it?)</vt:lpstr>
      <vt:lpstr>C’est quel mois ? (What Month Is it?)</vt:lpstr>
      <vt:lpstr>C’est quel mois?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C’est quel mois ? (What Month Is it?)</vt:lpstr>
      <vt:lpstr>L’année entière ! (The Year All Together)</vt:lpstr>
      <vt:lpstr>Jouons : trouvez les paires ! (Let’s play: Memory Match!)</vt:lpstr>
      <vt:lpstr>Cache-cache ! (Hide and Seek)</vt:lpstr>
      <vt:lpstr>Cache-cache ! (Hide and Seek)</vt:lpstr>
      <vt:lpstr>Voici …une année (This Is …a Year)</vt:lpstr>
      <vt:lpstr>Montrez-moi 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Joe Hart</cp:lastModifiedBy>
  <cp:revision>105</cp:revision>
  <dcterms:created xsi:type="dcterms:W3CDTF">2014-10-01T16:09:27Z</dcterms:created>
  <dcterms:modified xsi:type="dcterms:W3CDTF">2020-09-09T12:32:26Z</dcterms:modified>
</cp:coreProperties>
</file>