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64" r:id="rId3"/>
    <p:sldId id="273" r:id="rId4"/>
    <p:sldId id="274" r:id="rId5"/>
    <p:sldId id="275" r:id="rId6"/>
    <p:sldId id="267" r:id="rId7"/>
  </p:sldIdLst>
  <p:sldSz cx="9144000" cy="6858000" type="screen4x3"/>
  <p:notesSz cx="6858000" cy="9144000"/>
  <p:embeddedFontLst>
    <p:embeddedFont>
      <p:font typeface="Twinkl" panose="020B0604020202020204" charset="0"/>
      <p:regular r:id="rId10"/>
      <p:bold r:id="rId11"/>
    </p:embeddedFont>
    <p:embeddedFont>
      <p:font typeface="Calibri" panose="020F0502020204030204" pitchFamily="34" charset="0"/>
      <p:regular r:id="rId12"/>
      <p:bold r:id="rId13"/>
      <p:italic r:id="rId14"/>
      <p:boldItalic r:id="rId15"/>
    </p:embeddedFont>
    <p:embeddedFont>
      <p:font typeface="Twinkl SemiBold"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43A"/>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37260" y="5002716"/>
            <a:ext cx="7269480" cy="1010099"/>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point to the </a:t>
            </a:r>
            <a:r>
              <a:rPr lang="en-GB" dirty="0">
                <a:solidFill>
                  <a:srgbClr val="08743A"/>
                </a:solidFill>
                <a:latin typeface="Twinkl SemiBold" pitchFamily="2" charset="0"/>
              </a:rPr>
              <a:t>headline</a:t>
            </a:r>
            <a:r>
              <a:rPr lang="en-GB" dirty="0">
                <a:solidFill>
                  <a:srgbClr val="08743A"/>
                </a:solidFill>
              </a:rPr>
              <a:t>? </a:t>
            </a:r>
            <a:br>
              <a:rPr lang="en-GB" dirty="0">
                <a:solidFill>
                  <a:srgbClr val="08743A"/>
                </a:solidFill>
              </a:rPr>
            </a:br>
            <a:r>
              <a:rPr lang="en-GB" dirty="0">
                <a:solidFill>
                  <a:srgbClr val="08743A"/>
                </a:solidFill>
              </a:rPr>
              <a:t>Which word here is spelt wrong and why?</a:t>
            </a:r>
          </a:p>
        </p:txBody>
      </p:sp>
      <p:sp>
        <p:nvSpPr>
          <p:cNvPr id="11" name="TextBox 10"/>
          <p:cNvSpPr txBox="1"/>
          <p:nvPr/>
        </p:nvSpPr>
        <p:spPr>
          <a:xfrm>
            <a:off x="937260" y="3852348"/>
            <a:ext cx="7269480" cy="1010099"/>
          </a:xfrm>
          <a:prstGeom prst="rect">
            <a:avLst/>
          </a:prstGeom>
          <a:noFill/>
          <a:ln w="19050">
            <a:solidFill>
              <a:srgbClr val="08743A"/>
            </a:solidFill>
          </a:ln>
        </p:spPr>
        <p:txBody>
          <a:bodyPr wrap="square" rtlCol="0" anchor="ctr">
            <a:noAutofit/>
          </a:bodyPr>
          <a:lstStyle/>
          <a:p>
            <a:pPr algn="ctr"/>
            <a:r>
              <a:rPr lang="en-GB" dirty="0">
                <a:solidFill>
                  <a:srgbClr val="08743A"/>
                </a:solidFill>
              </a:rPr>
              <a:t>What is the name of the newspaper? </a:t>
            </a:r>
          </a:p>
        </p:txBody>
      </p:sp>
      <p:sp>
        <p:nvSpPr>
          <p:cNvPr id="12" name="TextBox 11"/>
          <p:cNvSpPr txBox="1"/>
          <p:nvPr/>
        </p:nvSpPr>
        <p:spPr>
          <a:xfrm>
            <a:off x="937260" y="2701980"/>
            <a:ext cx="7269480" cy="1010099"/>
          </a:xfrm>
          <a:prstGeom prst="rect">
            <a:avLst/>
          </a:prstGeom>
          <a:noFill/>
          <a:ln w="19050">
            <a:solidFill>
              <a:srgbClr val="08743A"/>
            </a:solidFill>
          </a:ln>
        </p:spPr>
        <p:txBody>
          <a:bodyPr wrap="square" rtlCol="0" anchor="ctr">
            <a:noAutofit/>
          </a:bodyPr>
          <a:lstStyle/>
          <a:p>
            <a:pPr algn="ctr"/>
            <a:r>
              <a:rPr lang="en-GB" dirty="0">
                <a:solidFill>
                  <a:srgbClr val="08743A"/>
                </a:solidFill>
              </a:rPr>
              <a:t>What date was this newspaper printed? </a:t>
            </a:r>
            <a:br>
              <a:rPr lang="en-GB" dirty="0">
                <a:solidFill>
                  <a:srgbClr val="08743A"/>
                </a:solidFill>
              </a:rPr>
            </a:br>
            <a:r>
              <a:rPr lang="en-GB" dirty="0">
                <a:solidFill>
                  <a:srgbClr val="08743A"/>
                </a:solidFill>
              </a:rPr>
              <a:t>Why do you think no year is written?</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8561"/>
          <a:stretch/>
        </p:blipFill>
        <p:spPr>
          <a:xfrm>
            <a:off x="502920" y="765175"/>
            <a:ext cx="8138160" cy="1809176"/>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780215"/>
            <a:ext cx="4090670" cy="5312610"/>
          </a:xfrm>
          <a:prstGeom prst="rect">
            <a:avLst/>
          </a:prstGeom>
        </p:spPr>
      </p:pic>
      <p:sp>
        <p:nvSpPr>
          <p:cNvPr id="10" name="TextBox 9"/>
          <p:cNvSpPr txBox="1"/>
          <p:nvPr/>
        </p:nvSpPr>
        <p:spPr>
          <a:xfrm>
            <a:off x="5073650" y="449173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What do the numbers in brackets tell you?</a:t>
            </a:r>
          </a:p>
        </p:txBody>
      </p:sp>
      <p:sp>
        <p:nvSpPr>
          <p:cNvPr id="11" name="TextBox 10"/>
          <p:cNvSpPr txBox="1"/>
          <p:nvPr/>
        </p:nvSpPr>
        <p:spPr>
          <a:xfrm>
            <a:off x="5073650" y="263597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find an example </a:t>
            </a:r>
            <a:br>
              <a:rPr lang="en-GB" dirty="0">
                <a:solidFill>
                  <a:srgbClr val="08743A"/>
                </a:solidFill>
              </a:rPr>
            </a:br>
            <a:r>
              <a:rPr lang="en-GB" dirty="0">
                <a:solidFill>
                  <a:srgbClr val="08743A"/>
                </a:solidFill>
              </a:rPr>
              <a:t>of a </a:t>
            </a:r>
            <a:r>
              <a:rPr lang="en-GB" b="1" dirty="0">
                <a:solidFill>
                  <a:srgbClr val="08743A"/>
                </a:solidFill>
                <a:latin typeface="Twinkl SemiBold" pitchFamily="2" charset="0"/>
              </a:rPr>
              <a:t>relative clause</a:t>
            </a:r>
            <a:r>
              <a:rPr lang="en-GB" dirty="0">
                <a:solidFill>
                  <a:srgbClr val="08743A"/>
                </a:solidFill>
              </a:rPr>
              <a:t>?</a:t>
            </a:r>
          </a:p>
        </p:txBody>
      </p:sp>
      <p:sp>
        <p:nvSpPr>
          <p:cNvPr id="12" name="TextBox 11"/>
          <p:cNvSpPr txBox="1"/>
          <p:nvPr/>
        </p:nvSpPr>
        <p:spPr>
          <a:xfrm>
            <a:off x="5073650" y="78021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Which characters are mentioned here but were not in the original story?</a:t>
            </a:r>
          </a:p>
        </p:txBody>
      </p:sp>
      <p:sp>
        <p:nvSpPr>
          <p:cNvPr id="2" name="Rectangle 1"/>
          <p:cNvSpPr/>
          <p:nvPr/>
        </p:nvSpPr>
        <p:spPr>
          <a:xfrm>
            <a:off x="892810" y="1133324"/>
            <a:ext cx="3816350" cy="4606389"/>
          </a:xfrm>
          <a:prstGeom prst="rect">
            <a:avLst/>
          </a:prstGeom>
        </p:spPr>
        <p:txBody>
          <a:bodyPr wrap="square">
            <a:spAutoFit/>
          </a:bodyPr>
          <a:lstStyle/>
          <a:p>
            <a:pPr algn="just"/>
            <a:r>
              <a:rPr lang="en-GB" sz="2000" baseline="30000" dirty="0">
                <a:solidFill>
                  <a:srgbClr val="000000"/>
                </a:solidFill>
                <a:latin typeface="Twinkl" pitchFamily="2" charset="0"/>
              </a:rPr>
              <a:t>Yesterday afternoon, a young girl and her grandmother miraculously survived a run-in with a ravenous wolf. Little Red Riding Hood was visiting her grandmother’s cottage in the forest when both were swallowed alive by the creature. However, luck was on their side, as a local woodcutter was on hand to cut them free.</a:t>
            </a:r>
          </a:p>
          <a:p>
            <a:pPr algn="just"/>
            <a:endParaRPr lang="en-GB" sz="2000" baseline="30000" dirty="0">
              <a:solidFill>
                <a:srgbClr val="000000"/>
              </a:solidFill>
              <a:latin typeface="Twinkl" pitchFamily="2" charset="0"/>
            </a:endParaRPr>
          </a:p>
          <a:p>
            <a:pPr algn="just"/>
            <a:r>
              <a:rPr lang="en-GB" sz="2000" baseline="30000" dirty="0">
                <a:solidFill>
                  <a:srgbClr val="000000"/>
                </a:solidFill>
                <a:latin typeface="Twinkl" pitchFamily="2" charset="0"/>
              </a:rPr>
              <a:t>At approximately 1:15 p.m. on 21  February, witnesses claimed that they saw Miss Riding Hood, a young girl aged 10, skip into the forest carrying a basket of cupcakes. The path from the village through the forest is a </a:t>
            </a:r>
            <a:br>
              <a:rPr lang="en-GB" sz="2000" baseline="30000" dirty="0">
                <a:solidFill>
                  <a:srgbClr val="000000"/>
                </a:solidFill>
                <a:latin typeface="Twinkl" pitchFamily="2" charset="0"/>
              </a:rPr>
            </a:br>
            <a:r>
              <a:rPr lang="en-GB" sz="2000" baseline="30000" dirty="0">
                <a:solidFill>
                  <a:srgbClr val="000000"/>
                </a:solidFill>
                <a:latin typeface="Twinkl" pitchFamily="2" charset="0"/>
              </a:rPr>
              <a:t>well-trodden route, used by everyone from school children to village elders. Local resident Goldilocks (12) of Porridge Drive said, “I’ve used that path hundreds of times and it’s always seemed perfectly safe.” Mr Hansel (35), who runs the village orphanage, commented, “Of course, I warn the children not to approach any gingerbread houses. But avoid the woods entirely? Nonsense.”</a:t>
            </a:r>
          </a:p>
        </p:txBody>
      </p:sp>
    </p:spTree>
    <p:extLst>
      <p:ext uri="{BB962C8B-B14F-4D97-AF65-F5344CB8AC3E}">
        <p14:creationId xmlns:p14="http://schemas.microsoft.com/office/powerpoint/2010/main" val="27665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780215"/>
            <a:ext cx="4090670" cy="5312610"/>
          </a:xfrm>
          <a:prstGeom prst="rect">
            <a:avLst/>
          </a:prstGeom>
        </p:spPr>
      </p:pic>
      <p:sp>
        <p:nvSpPr>
          <p:cNvPr id="10" name="TextBox 9"/>
          <p:cNvSpPr txBox="1"/>
          <p:nvPr/>
        </p:nvSpPr>
        <p:spPr>
          <a:xfrm>
            <a:off x="5073650" y="449173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find some examples of </a:t>
            </a:r>
            <a:r>
              <a:rPr lang="en-GB" dirty="0">
                <a:solidFill>
                  <a:srgbClr val="08743A"/>
                </a:solidFill>
                <a:latin typeface="Twinkl SemiBold" pitchFamily="2" charset="0"/>
              </a:rPr>
              <a:t>formal</a:t>
            </a:r>
            <a:r>
              <a:rPr lang="en-GB" dirty="0">
                <a:solidFill>
                  <a:srgbClr val="08743A"/>
                </a:solidFill>
              </a:rPr>
              <a:t> writing?</a:t>
            </a:r>
          </a:p>
        </p:txBody>
      </p:sp>
      <p:sp>
        <p:nvSpPr>
          <p:cNvPr id="11" name="TextBox 10"/>
          <p:cNvSpPr txBox="1"/>
          <p:nvPr/>
        </p:nvSpPr>
        <p:spPr>
          <a:xfrm>
            <a:off x="5073650" y="263597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point to the </a:t>
            </a:r>
            <a:r>
              <a:rPr lang="en-GB" dirty="0">
                <a:solidFill>
                  <a:srgbClr val="08743A"/>
                </a:solidFill>
                <a:latin typeface="Twinkl SemiBold" pitchFamily="2" charset="0"/>
              </a:rPr>
              <a:t>caption</a:t>
            </a:r>
            <a:r>
              <a:rPr lang="en-GB" dirty="0">
                <a:solidFill>
                  <a:srgbClr val="08743A"/>
                </a:solidFill>
              </a:rPr>
              <a:t>? What is this for? Why is ‘paws’ in inverted commas?</a:t>
            </a:r>
          </a:p>
        </p:txBody>
      </p:sp>
      <p:sp>
        <p:nvSpPr>
          <p:cNvPr id="12" name="TextBox 11"/>
          <p:cNvSpPr txBox="1"/>
          <p:nvPr/>
        </p:nvSpPr>
        <p:spPr>
          <a:xfrm>
            <a:off x="5073650" y="78021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find two </a:t>
            </a:r>
            <a:br>
              <a:rPr lang="en-GB" dirty="0">
                <a:solidFill>
                  <a:srgbClr val="08743A"/>
                </a:solidFill>
              </a:rPr>
            </a:br>
            <a:r>
              <a:rPr lang="en-GB" dirty="0">
                <a:solidFill>
                  <a:srgbClr val="08743A"/>
                </a:solidFill>
              </a:rPr>
              <a:t>synonyms for </a:t>
            </a:r>
            <a:r>
              <a:rPr lang="en-GB" b="1" dirty="0">
                <a:solidFill>
                  <a:srgbClr val="08743A"/>
                </a:solidFill>
                <a:latin typeface="Twinkl SemiBold" pitchFamily="2" charset="0"/>
              </a:rPr>
              <a:t>says</a:t>
            </a:r>
            <a:r>
              <a:rPr lang="en-GB" dirty="0">
                <a:solidFill>
                  <a:srgbClr val="08743A"/>
                </a:solidFill>
              </a:rPr>
              <a:t>?</a:t>
            </a:r>
          </a:p>
        </p:txBody>
      </p:sp>
      <p:sp>
        <p:nvSpPr>
          <p:cNvPr id="2" name="Rectangle 1"/>
          <p:cNvSpPr/>
          <p:nvPr/>
        </p:nvSpPr>
        <p:spPr>
          <a:xfrm>
            <a:off x="892810" y="2697664"/>
            <a:ext cx="3816350" cy="3375283"/>
          </a:xfrm>
          <a:prstGeom prst="rect">
            <a:avLst/>
          </a:prstGeom>
        </p:spPr>
        <p:txBody>
          <a:bodyPr wrap="square">
            <a:spAutoFit/>
          </a:bodyPr>
          <a:lstStyle/>
          <a:p>
            <a:r>
              <a:rPr lang="en-GB" sz="2000" baseline="30000" dirty="0"/>
              <a:t>Miss Riding Hood claims that she was nearly at her granny’s cottage when she was approached by a wolf posing as a polite gentleman. She reports that the wolf acted kindly at first, and even pointed out a shortcut to her granny’s cottage. However, all was not as it seemed. Miss Riding Hood explained that from the moment she arrived at her granny’s cottage, she could sense that something was not quite right.</a:t>
            </a:r>
          </a:p>
          <a:p>
            <a:endParaRPr lang="en-GB" sz="2000" baseline="30000" dirty="0"/>
          </a:p>
          <a:p>
            <a:r>
              <a:rPr lang="en-GB" sz="2000" baseline="30000" dirty="0"/>
              <a:t>Once inside, Riding Hood found her granny in her nightgown, tucked up in bed, apparently ill. </a:t>
            </a:r>
          </a:p>
          <a:p>
            <a:r>
              <a:rPr lang="en-GB" sz="2000" baseline="30000" dirty="0"/>
              <a:t>However, after a short bout of questioning, Red soon realised that the person to whom she was speaking was not her granny at all, but the wolf in disguise.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921" b="33067"/>
          <a:stretch/>
        </p:blipFill>
        <p:spPr>
          <a:xfrm>
            <a:off x="980710" y="1009705"/>
            <a:ext cx="3591289" cy="1371600"/>
          </a:xfrm>
          <a:prstGeom prst="rect">
            <a:avLst/>
          </a:prstGeom>
        </p:spPr>
      </p:pic>
      <p:sp>
        <p:nvSpPr>
          <p:cNvPr id="5" name="Rectangle 4"/>
          <p:cNvSpPr/>
          <p:nvPr/>
        </p:nvSpPr>
        <p:spPr>
          <a:xfrm>
            <a:off x="1371161" y="2431245"/>
            <a:ext cx="2810386" cy="256480"/>
          </a:xfrm>
          <a:prstGeom prst="rect">
            <a:avLst/>
          </a:prstGeom>
        </p:spPr>
        <p:txBody>
          <a:bodyPr wrap="none">
            <a:spAutoFit/>
          </a:bodyPr>
          <a:lstStyle/>
          <a:p>
            <a:pPr algn="ctr"/>
            <a:r>
              <a:rPr lang="en-GB" sz="1600" baseline="30000" dirty="0">
                <a:solidFill>
                  <a:srgbClr val="000000"/>
                </a:solidFill>
                <a:latin typeface="Twinkl" pitchFamily="2" charset="0"/>
              </a:rPr>
              <a:t>Mr B.B. Wolf would not ‘paws’ to comment.</a:t>
            </a:r>
          </a:p>
        </p:txBody>
      </p:sp>
    </p:spTree>
    <p:extLst>
      <p:ext uri="{BB962C8B-B14F-4D97-AF65-F5344CB8AC3E}">
        <p14:creationId xmlns:p14="http://schemas.microsoft.com/office/powerpoint/2010/main" val="28216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780215"/>
            <a:ext cx="4090670" cy="5312610"/>
          </a:xfrm>
          <a:prstGeom prst="rect">
            <a:avLst/>
          </a:prstGeom>
        </p:spPr>
      </p:pic>
      <p:sp>
        <p:nvSpPr>
          <p:cNvPr id="10" name="TextBox 9"/>
          <p:cNvSpPr txBox="1"/>
          <p:nvPr/>
        </p:nvSpPr>
        <p:spPr>
          <a:xfrm>
            <a:off x="5073650" y="449173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Can you spot any examples of </a:t>
            </a:r>
            <a:r>
              <a:rPr lang="en-GB" b="1" dirty="0">
                <a:solidFill>
                  <a:srgbClr val="08743A"/>
                </a:solidFill>
                <a:latin typeface="Twinkl SemiBold" pitchFamily="2" charset="0"/>
              </a:rPr>
              <a:t>biased</a:t>
            </a:r>
            <a:r>
              <a:rPr lang="en-GB" b="1" dirty="0">
                <a:solidFill>
                  <a:srgbClr val="08743A"/>
                </a:solidFill>
              </a:rPr>
              <a:t> </a:t>
            </a:r>
            <a:r>
              <a:rPr lang="en-GB" dirty="0">
                <a:solidFill>
                  <a:srgbClr val="08743A"/>
                </a:solidFill>
              </a:rPr>
              <a:t>writing in this extract?</a:t>
            </a:r>
          </a:p>
        </p:txBody>
      </p:sp>
      <p:sp>
        <p:nvSpPr>
          <p:cNvPr id="11" name="TextBox 10"/>
          <p:cNvSpPr txBox="1"/>
          <p:nvPr/>
        </p:nvSpPr>
        <p:spPr>
          <a:xfrm>
            <a:off x="5073650" y="263597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What is a </a:t>
            </a:r>
            <a:r>
              <a:rPr lang="en-GB" b="1" dirty="0">
                <a:solidFill>
                  <a:srgbClr val="08743A"/>
                </a:solidFill>
                <a:latin typeface="Twinkl SemiBold" pitchFamily="2" charset="0"/>
              </a:rPr>
              <a:t>rhetorical question</a:t>
            </a:r>
            <a:r>
              <a:rPr lang="en-GB" dirty="0">
                <a:solidFill>
                  <a:srgbClr val="08743A"/>
                </a:solidFill>
              </a:rPr>
              <a:t>? Can you find one?</a:t>
            </a:r>
          </a:p>
        </p:txBody>
      </p:sp>
      <p:sp>
        <p:nvSpPr>
          <p:cNvPr id="12" name="TextBox 11"/>
          <p:cNvSpPr txBox="1"/>
          <p:nvPr/>
        </p:nvSpPr>
        <p:spPr>
          <a:xfrm>
            <a:off x="5073650" y="780214"/>
            <a:ext cx="3314700" cy="1601091"/>
          </a:xfrm>
          <a:prstGeom prst="rect">
            <a:avLst/>
          </a:prstGeom>
          <a:noFill/>
          <a:ln w="19050">
            <a:solidFill>
              <a:srgbClr val="08743A"/>
            </a:solidFill>
          </a:ln>
        </p:spPr>
        <p:txBody>
          <a:bodyPr wrap="square" rtlCol="0" anchor="ctr">
            <a:noAutofit/>
          </a:bodyPr>
          <a:lstStyle/>
          <a:p>
            <a:pPr algn="ctr"/>
            <a:r>
              <a:rPr lang="en-GB" dirty="0">
                <a:solidFill>
                  <a:srgbClr val="08743A"/>
                </a:solidFill>
              </a:rPr>
              <a:t>There are two more </a:t>
            </a:r>
            <a:br>
              <a:rPr lang="en-GB" dirty="0">
                <a:solidFill>
                  <a:srgbClr val="08743A"/>
                </a:solidFill>
              </a:rPr>
            </a:br>
            <a:r>
              <a:rPr lang="en-GB" dirty="0">
                <a:solidFill>
                  <a:srgbClr val="08743A"/>
                </a:solidFill>
              </a:rPr>
              <a:t>synonyms for </a:t>
            </a:r>
            <a:r>
              <a:rPr lang="en-GB" dirty="0">
                <a:solidFill>
                  <a:srgbClr val="08743A"/>
                </a:solidFill>
                <a:latin typeface="Twinkl SemiBold" pitchFamily="2" charset="0"/>
              </a:rPr>
              <a:t>says</a:t>
            </a:r>
            <a:r>
              <a:rPr lang="en-GB" dirty="0">
                <a:solidFill>
                  <a:srgbClr val="08743A"/>
                </a:solidFill>
              </a:rPr>
              <a:t> here. </a:t>
            </a:r>
            <a:br>
              <a:rPr lang="en-GB" dirty="0">
                <a:solidFill>
                  <a:srgbClr val="08743A"/>
                </a:solidFill>
              </a:rPr>
            </a:br>
            <a:r>
              <a:rPr lang="en-GB" dirty="0">
                <a:solidFill>
                  <a:srgbClr val="08743A"/>
                </a:solidFill>
              </a:rPr>
              <a:t>Can you find them?</a:t>
            </a:r>
          </a:p>
        </p:txBody>
      </p:sp>
      <p:sp>
        <p:nvSpPr>
          <p:cNvPr id="2" name="Rectangle 1"/>
          <p:cNvSpPr/>
          <p:nvPr/>
        </p:nvSpPr>
        <p:spPr>
          <a:xfrm>
            <a:off x="892810" y="1043872"/>
            <a:ext cx="3798460" cy="4606389"/>
          </a:xfrm>
          <a:prstGeom prst="rect">
            <a:avLst/>
          </a:prstGeom>
        </p:spPr>
        <p:txBody>
          <a:bodyPr wrap="square">
            <a:spAutoFit/>
          </a:bodyPr>
          <a:lstStyle/>
          <a:p>
            <a:pPr algn="just"/>
            <a:r>
              <a:rPr lang="en-GB" sz="2000" baseline="30000" dirty="0"/>
              <a:t>Miss Riding Hood alleges that both she and her granny were gobbled whole by the cunning beast. “I found Granny alive, but very uncomfortable, inside the wolf’s stomach,” she told The Once Upon a Times. After ten traumatic minutes inside the wolf, the pair were freed by an axe-wielding woodcutter.</a:t>
            </a:r>
          </a:p>
          <a:p>
            <a:pPr algn="just"/>
            <a:endParaRPr lang="en-GB" sz="2000" baseline="30000" dirty="0"/>
          </a:p>
          <a:p>
            <a:pPr algn="just"/>
            <a:r>
              <a:rPr lang="en-GB" sz="2000" baseline="30000" dirty="0"/>
              <a:t>“As soon as I saw the wolf on the bed, I knew that something was wrong,” stated the heroic woodcutter. “You didn’t have to be a genius to work out where Granny and Red had ended up. He’d had the old lady for starters and her granddaughter for the main course.”</a:t>
            </a:r>
          </a:p>
          <a:p>
            <a:pPr algn="just"/>
            <a:endParaRPr lang="en-GB" sz="2000" baseline="30000" dirty="0"/>
          </a:p>
          <a:p>
            <a:pPr algn="just"/>
            <a:r>
              <a:rPr lang="en-GB" sz="2000" baseline="30000" dirty="0"/>
              <a:t>Miss Riding Hood and her grandmother are now staying with Miss Riding Hood’s mother in the village, where they are said to be recovering well. Meanwhile, Mayor Gretel has announced plans for an investigation into the cunning, wolfish activity in </a:t>
            </a:r>
            <a:r>
              <a:rPr lang="en-GB" sz="2000" baseline="30000" dirty="0" err="1"/>
              <a:t>Fairytale</a:t>
            </a:r>
            <a:r>
              <a:rPr lang="en-GB" sz="2000" baseline="30000" dirty="0"/>
              <a:t> Forest. If she fails to act, could our beloved forest be lost forever?</a:t>
            </a:r>
          </a:p>
        </p:txBody>
      </p:sp>
      <p:sp>
        <p:nvSpPr>
          <p:cNvPr id="8" name="Rectangle 7"/>
          <p:cNvSpPr/>
          <p:nvPr/>
        </p:nvSpPr>
        <p:spPr>
          <a:xfrm>
            <a:off x="2521123" y="5657438"/>
            <a:ext cx="2140330" cy="256480"/>
          </a:xfrm>
          <a:prstGeom prst="rect">
            <a:avLst/>
          </a:prstGeom>
        </p:spPr>
        <p:txBody>
          <a:bodyPr wrap="none">
            <a:spAutoFit/>
          </a:bodyPr>
          <a:lstStyle/>
          <a:p>
            <a:pPr algn="r"/>
            <a:r>
              <a:rPr lang="en-GB" sz="1600" baseline="30000" dirty="0"/>
              <a:t>Pinocchio, Junior Correspondent</a:t>
            </a:r>
          </a:p>
        </p:txBody>
      </p:sp>
    </p:spTree>
    <p:extLst>
      <p:ext uri="{BB962C8B-B14F-4D97-AF65-F5344CB8AC3E}">
        <p14:creationId xmlns:p14="http://schemas.microsoft.com/office/powerpoint/2010/main" val="12865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204</TotalTime>
  <Words>658</Words>
  <Application>Microsoft Office PowerPoint</Application>
  <PresentationFormat>On-screen Show (4:3)</PresentationFormat>
  <Paragraphs>26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Twinkl</vt:lpstr>
      <vt:lpstr>Arial</vt:lpstr>
      <vt:lpstr>Calibri</vt:lpstr>
      <vt:lpstr>Twinkl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Chloe Thomas</dc:creator>
  <cp:lastModifiedBy>Emma Waggott</cp:lastModifiedBy>
  <cp:revision>7</cp:revision>
  <dcterms:created xsi:type="dcterms:W3CDTF">2018-12-12T13:32:23Z</dcterms:created>
  <dcterms:modified xsi:type="dcterms:W3CDTF">2020-11-12T12:09:04Z</dcterms:modified>
</cp:coreProperties>
</file>