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3" r:id="rId2"/>
    <p:sldId id="258" r:id="rId3"/>
    <p:sldId id="274" r:id="rId4"/>
    <p:sldId id="275" r:id="rId5"/>
    <p:sldId id="276" r:id="rId6"/>
    <p:sldId id="277" r:id="rId7"/>
    <p:sldId id="278" r:id="rId8"/>
    <p:sldId id="279" r:id="rId9"/>
    <p:sldId id="280" r:id="rId10"/>
    <p:sldId id="281" r:id="rId11"/>
    <p:sldId id="282"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Twinkl"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000000"/>
    <a:srgbClr val="FFFFFF"/>
    <a:srgbClr val="91B39A"/>
    <a:srgbClr val="6FBD84"/>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showGuides="1">
      <p:cViewPr varScale="1">
        <p:scale>
          <a:sx n="120" d="100"/>
          <a:sy n="120" d="100"/>
        </p:scale>
        <p:origin x="1092" y="9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1" d="100"/>
          <a:sy n="91" d="100"/>
        </p:scale>
        <p:origin x="375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17/07/2019</a:t>
            </a:fld>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17/07/2019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Ensure you have a discussion with your children on the dangers of using this ‘body casting’ method on the face.</a:t>
            </a:r>
          </a:p>
        </p:txBody>
      </p:sp>
      <p:sp>
        <p:nvSpPr>
          <p:cNvPr id="4" name="Slide Number Placeholder 3"/>
          <p:cNvSpPr>
            <a:spLocks noGrp="1"/>
          </p:cNvSpPr>
          <p:nvPr>
            <p:ph type="sldNum" sz="quarter" idx="10"/>
          </p:nvPr>
        </p:nvSpPr>
        <p:spPr/>
        <p:txBody>
          <a:bodyPr/>
          <a:lstStyle/>
          <a:p>
            <a:fld id="{FA521341-850D-40E1-BB3D-87946DC9B06D}" type="slidenum">
              <a:rPr lang="en-GB" smtClean="0"/>
              <a:t>5</a:t>
            </a:fld>
            <a:endParaRPr lang="en-GB"/>
          </a:p>
        </p:txBody>
      </p:sp>
    </p:spTree>
    <p:extLst>
      <p:ext uri="{BB962C8B-B14F-4D97-AF65-F5344CB8AC3E}">
        <p14:creationId xmlns:p14="http://schemas.microsoft.com/office/powerpoint/2010/main" val="4207451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ngel Of The North, Gateshead, Gormley, Statue, Angel"/>
          <p:cNvPicPr>
            <a:picLocks noChangeAspect="1" noChangeArrowheads="1"/>
          </p:cNvPicPr>
          <p:nvPr/>
        </p:nvPicPr>
        <p:blipFill rotWithShape="1">
          <a:blip r:embed="rId2">
            <a:extLst>
              <a:ext uri="{28A0092B-C50C-407E-A947-70E740481C1C}">
                <a14:useLocalDpi xmlns:a14="http://schemas.microsoft.com/office/drawing/2010/main" val="0"/>
              </a:ext>
            </a:extLst>
          </a:blip>
          <a:srcRect l="156" t="31777" r="-156" b="5104"/>
          <a:stretch/>
        </p:blipFill>
        <p:spPr bwMode="auto">
          <a:xfrm>
            <a:off x="743722" y="1558456"/>
            <a:ext cx="7656554" cy="30612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3722" y="4619708"/>
            <a:ext cx="7656554"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What do you think this is?</a:t>
            </a:r>
          </a:p>
        </p:txBody>
      </p:sp>
      <p:sp>
        <p:nvSpPr>
          <p:cNvPr id="21" name="Title 20"/>
          <p:cNvSpPr>
            <a:spLocks noGrp="1"/>
          </p:cNvSpPr>
          <p:nvPr>
            <p:ph type="title"/>
          </p:nvPr>
        </p:nvSpPr>
        <p:spPr>
          <a:xfrm>
            <a:off x="429369" y="765175"/>
            <a:ext cx="8269357" cy="793281"/>
          </a:xfrm>
          <a:prstGeom prst="roundRect">
            <a:avLst>
              <a:gd name="adj" fmla="val 0"/>
            </a:avLst>
          </a:prstGeom>
          <a:solidFill>
            <a:srgbClr val="18A0DB"/>
          </a:solidFill>
        </p:spPr>
        <p:txBody>
          <a:bodyPr/>
          <a:lstStyle/>
          <a:p>
            <a:r>
              <a:rPr lang="en-GB" sz="3600" dirty="0">
                <a:solidFill>
                  <a:schemeClr val="bg1"/>
                </a:solidFill>
                <a:latin typeface="+mn-lt"/>
              </a:rPr>
              <a:t>Talk About It</a:t>
            </a:r>
          </a:p>
        </p:txBody>
      </p:sp>
      <p:sp>
        <p:nvSpPr>
          <p:cNvPr id="6" name="Rectangle 5"/>
          <p:cNvSpPr/>
          <p:nvPr/>
        </p:nvSpPr>
        <p:spPr>
          <a:xfrm>
            <a:off x="743721" y="5597717"/>
            <a:ext cx="7656555"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Who do you think created this?</a:t>
            </a:r>
          </a:p>
        </p:txBody>
      </p:sp>
      <p:sp>
        <p:nvSpPr>
          <p:cNvPr id="8" name="Rectangle 7"/>
          <p:cNvSpPr/>
          <p:nvPr/>
        </p:nvSpPr>
        <p:spPr>
          <a:xfrm>
            <a:off x="743722" y="5114816"/>
            <a:ext cx="7656556"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Where do you think this is?</a:t>
            </a:r>
          </a:p>
        </p:txBody>
      </p:sp>
    </p:spTree>
    <p:extLst>
      <p:ext uri="{BB962C8B-B14F-4D97-AF65-F5344CB8AC3E}">
        <p14:creationId xmlns:p14="http://schemas.microsoft.com/office/powerpoint/2010/main" val="25369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Other Work</a:t>
            </a:r>
          </a:p>
        </p:txBody>
      </p:sp>
      <p:sp>
        <p:nvSpPr>
          <p:cNvPr id="6" name="TextBox 5"/>
          <p:cNvSpPr txBox="1"/>
          <p:nvPr/>
        </p:nvSpPr>
        <p:spPr>
          <a:xfrm>
            <a:off x="755651" y="1717483"/>
            <a:ext cx="3816350" cy="3293209"/>
          </a:xfrm>
          <a:prstGeom prst="rect">
            <a:avLst/>
          </a:prstGeom>
          <a:noFill/>
        </p:spPr>
        <p:txBody>
          <a:bodyPr wrap="square" rtlCol="0">
            <a:spAutoFit/>
          </a:bodyPr>
          <a:lstStyle/>
          <a:p>
            <a:pPr>
              <a:spcBef>
                <a:spcPct val="0"/>
              </a:spcBef>
            </a:pPr>
            <a:r>
              <a:rPr lang="en-GB" altLang="en-US" sz="1600" dirty="0"/>
              <a:t>Antony has created many other well-known sculptures that have often been exhibited in unusual ways. ‘Event Horizon’ is a series of sculptures that look similar to the ones on Crosby Beach, except these figures were placed on the top of buildings. The exhibition was shown in London, New York and two cities in Brazil. At first, the sculptures worried some people, as from far away, they looked like real people balancing dangerously on the edge of tall buildings!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543" t="12801" r="43529"/>
          <a:stretch/>
        </p:blipFill>
        <p:spPr>
          <a:xfrm flipH="1">
            <a:off x="4572000" y="1558455"/>
            <a:ext cx="3816350" cy="4534369"/>
          </a:xfrm>
          <a:prstGeom prst="rect">
            <a:avLst/>
          </a:prstGeom>
        </p:spPr>
      </p:pic>
      <p:sp>
        <p:nvSpPr>
          <p:cNvPr id="8" name="Rectangle 7"/>
          <p:cNvSpPr/>
          <p:nvPr/>
        </p:nvSpPr>
        <p:spPr>
          <a:xfrm>
            <a:off x="743722" y="5104737"/>
            <a:ext cx="7644627" cy="988089"/>
          </a:xfrm>
          <a:prstGeom prst="rect">
            <a:avLst/>
          </a:prstGeom>
          <a:solidFill>
            <a:srgbClr val="18A0D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nSpc>
                <a:spcPct val="100000"/>
              </a:lnSpc>
              <a:spcBef>
                <a:spcPct val="0"/>
              </a:spcBef>
              <a:buFontTx/>
              <a:buNone/>
            </a:pPr>
            <a:r>
              <a:rPr lang="en-GB" altLang="en-US" sz="1600" b="1" dirty="0">
                <a:solidFill>
                  <a:schemeClr val="bg1"/>
                </a:solidFill>
              </a:rPr>
              <a:t>Talk About It</a:t>
            </a:r>
          </a:p>
          <a:p>
            <a:pPr>
              <a:lnSpc>
                <a:spcPct val="100000"/>
              </a:lnSpc>
              <a:spcBef>
                <a:spcPct val="0"/>
              </a:spcBef>
              <a:buFontTx/>
              <a:buNone/>
            </a:pPr>
            <a:r>
              <a:rPr lang="en-GB" altLang="en-US" sz="1600" dirty="0">
                <a:solidFill>
                  <a:schemeClr val="bg1"/>
                </a:solidFill>
              </a:rPr>
              <a:t>If you were going to create pieces of art made up of statues, where would you put them and why?</a:t>
            </a:r>
          </a:p>
        </p:txBody>
      </p:sp>
    </p:spTree>
    <p:extLst>
      <p:ext uri="{BB962C8B-B14F-4D97-AF65-F5344CB8AC3E}">
        <p14:creationId xmlns:p14="http://schemas.microsoft.com/office/powerpoint/2010/main" val="216716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Try It Yourself</a:t>
            </a:r>
          </a:p>
        </p:txBody>
      </p:sp>
      <p:sp>
        <p:nvSpPr>
          <p:cNvPr id="6" name="TextBox 5"/>
          <p:cNvSpPr txBox="1"/>
          <p:nvPr/>
        </p:nvSpPr>
        <p:spPr>
          <a:xfrm>
            <a:off x="755650" y="1717483"/>
            <a:ext cx="3673227" cy="2800767"/>
          </a:xfrm>
          <a:prstGeom prst="rect">
            <a:avLst/>
          </a:prstGeom>
          <a:noFill/>
        </p:spPr>
        <p:txBody>
          <a:bodyPr wrap="square" rtlCol="0">
            <a:spAutoFit/>
          </a:bodyPr>
          <a:lstStyle/>
          <a:p>
            <a:pPr>
              <a:spcBef>
                <a:spcPct val="0"/>
              </a:spcBef>
            </a:pPr>
            <a:r>
              <a:rPr lang="en-GB" altLang="en-US" sz="1600" dirty="0"/>
              <a:t>Why not try creating your own sculptures inspired by the work of Antony </a:t>
            </a:r>
            <a:r>
              <a:rPr lang="en-GB" altLang="en-US" sz="1600" dirty="0" err="1"/>
              <a:t>Gormley</a:t>
            </a:r>
            <a:r>
              <a:rPr lang="en-GB" altLang="en-US" sz="1600" dirty="0"/>
              <a:t>? </a:t>
            </a:r>
          </a:p>
          <a:p>
            <a:pPr>
              <a:spcBef>
                <a:spcPct val="0"/>
              </a:spcBef>
            </a:pPr>
            <a:endParaRPr lang="en-GB" altLang="en-US" sz="1600" dirty="0"/>
          </a:p>
          <a:p>
            <a:pPr>
              <a:spcBef>
                <a:spcPct val="0"/>
              </a:spcBef>
            </a:pPr>
            <a:r>
              <a:rPr lang="en-GB" altLang="en-US" sz="1600" dirty="0"/>
              <a:t>You could use different material, such as clay or playdough, to make body shapes. Experiment with grouping them in different numbers and putting them in different places. You could add wings to make your own angels of the north, south, east or west!</a:t>
            </a:r>
            <a:endParaRPr lang="en-GB" altLang="en-US" sz="1600" dirty="0">
              <a:solidFill>
                <a:srgbClr val="FF0000"/>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270" r="23143" b="2435"/>
          <a:stretch/>
        </p:blipFill>
        <p:spPr>
          <a:xfrm>
            <a:off x="4571999" y="1558456"/>
            <a:ext cx="3816351" cy="4534369"/>
          </a:xfrm>
          <a:prstGeom prst="rect">
            <a:avLst/>
          </a:prstGeom>
        </p:spPr>
      </p:pic>
    </p:spTree>
    <p:extLst>
      <p:ext uri="{BB962C8B-B14F-4D97-AF65-F5344CB8AC3E}">
        <p14:creationId xmlns:p14="http://schemas.microsoft.com/office/powerpoint/2010/main" val="94125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5650" y="4261899"/>
            <a:ext cx="5963202" cy="18309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232000" rtlCol="0" anchor="ctr"/>
          <a:lstStyle/>
          <a:p>
            <a:r>
              <a:rPr lang="en-GB" altLang="en-US" sz="1600" dirty="0">
                <a:solidFill>
                  <a:schemeClr val="bg1"/>
                </a:solidFill>
              </a:rPr>
              <a:t>Antony </a:t>
            </a:r>
            <a:r>
              <a:rPr lang="en-GB" altLang="en-US" sz="1600" dirty="0" err="1">
                <a:solidFill>
                  <a:schemeClr val="bg1"/>
                </a:solidFill>
              </a:rPr>
              <a:t>Gormley</a:t>
            </a:r>
            <a:r>
              <a:rPr lang="en-GB" altLang="en-US" sz="1600" dirty="0">
                <a:solidFill>
                  <a:schemeClr val="bg1"/>
                </a:solidFill>
              </a:rPr>
              <a:t> is a British </a:t>
            </a:r>
            <a:r>
              <a:rPr lang="en-GB" altLang="en-US" sz="1600" b="1" dirty="0">
                <a:solidFill>
                  <a:schemeClr val="bg1"/>
                </a:solidFill>
              </a:rPr>
              <a:t>sculptor</a:t>
            </a:r>
            <a:r>
              <a:rPr lang="en-GB" altLang="en-US" sz="1600" dirty="0">
                <a:solidFill>
                  <a:schemeClr val="bg1"/>
                </a:solidFill>
              </a:rPr>
              <a:t>. His work has been displayed across the globe and many of his sculptures are world-famous.</a:t>
            </a:r>
          </a:p>
        </p:txBody>
      </p:sp>
      <p:sp>
        <p:nvSpPr>
          <p:cNvPr id="13" name="Rectangle 12"/>
          <p:cNvSpPr/>
          <p:nvPr/>
        </p:nvSpPr>
        <p:spPr>
          <a:xfrm>
            <a:off x="755650" y="4257922"/>
            <a:ext cx="5963202" cy="18309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a:spcBef>
                <a:spcPct val="0"/>
              </a:spcBef>
            </a:pPr>
            <a:r>
              <a:rPr lang="en-GB" altLang="en-US" sz="1600" dirty="0">
                <a:solidFill>
                  <a:schemeClr val="bg1"/>
                </a:solidFill>
              </a:rPr>
              <a:t>Antony was born on 30</a:t>
            </a:r>
            <a:r>
              <a:rPr lang="en-GB" altLang="en-US" sz="1600" baseline="30000" dirty="0">
                <a:solidFill>
                  <a:schemeClr val="bg1"/>
                </a:solidFill>
              </a:rPr>
              <a:t>th</a:t>
            </a:r>
            <a:r>
              <a:rPr lang="en-GB" altLang="en-US" sz="1600" dirty="0">
                <a:solidFill>
                  <a:schemeClr val="bg1"/>
                </a:solidFill>
              </a:rPr>
              <a:t> August 1950 in London. He was the youngest of seven children. Antony went to boarding school in Yorkshire and then Cambridge University. After university, Antony studied art at several art colleges in London. </a:t>
            </a:r>
          </a:p>
        </p:txBody>
      </p:sp>
      <p:sp>
        <p:nvSpPr>
          <p:cNvPr id="14" name="Rectangle 13"/>
          <p:cNvSpPr/>
          <p:nvPr/>
        </p:nvSpPr>
        <p:spPr>
          <a:xfrm>
            <a:off x="755650" y="4253944"/>
            <a:ext cx="5963202" cy="18309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a:lnSpc>
                <a:spcPct val="100000"/>
              </a:lnSpc>
              <a:spcBef>
                <a:spcPct val="0"/>
              </a:spcBef>
              <a:buFontTx/>
              <a:buNone/>
            </a:pPr>
            <a:r>
              <a:rPr lang="en-GB" altLang="en-US" sz="1600" b="1" dirty="0">
                <a:solidFill>
                  <a:schemeClr val="bg1"/>
                </a:solidFill>
              </a:rPr>
              <a:t>sculptor</a:t>
            </a:r>
            <a:r>
              <a:rPr lang="en-GB" altLang="en-US" sz="1600" dirty="0">
                <a:solidFill>
                  <a:schemeClr val="bg1"/>
                </a:solidFill>
              </a:rPr>
              <a:t> – An artist who creates sculptures. Sculpture is three-dimensional art made by carving, modelling, making casts or constructing.</a:t>
            </a:r>
          </a:p>
        </p:txBody>
      </p:sp>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Antony </a:t>
            </a:r>
            <a:r>
              <a:rPr lang="en-GB" sz="3600" dirty="0" err="1">
                <a:solidFill>
                  <a:schemeClr val="bg1"/>
                </a:solidFill>
                <a:latin typeface="+mn-lt"/>
              </a:rPr>
              <a:t>Gormley</a:t>
            </a:r>
            <a:endParaRPr lang="en-GB" sz="3600" dirty="0">
              <a:solidFill>
                <a:schemeClr val="bg1"/>
              </a:solidFill>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136" t="27889" r="20784" b="35325"/>
          <a:stretch/>
        </p:blipFill>
        <p:spPr>
          <a:xfrm>
            <a:off x="755650" y="1558456"/>
            <a:ext cx="7632700" cy="270344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3063" t="37497" r="20784" b="10412"/>
          <a:stretch/>
        </p:blipFill>
        <p:spPr>
          <a:xfrm>
            <a:off x="4560072" y="2264548"/>
            <a:ext cx="3828277" cy="3828277"/>
          </a:xfrm>
          <a:prstGeom prst="ellipse">
            <a:avLst/>
          </a:prstGeom>
        </p:spPr>
      </p:pic>
      <p:sp>
        <p:nvSpPr>
          <p:cNvPr id="5" name="Oval 4"/>
          <p:cNvSpPr/>
          <p:nvPr/>
        </p:nvSpPr>
        <p:spPr>
          <a:xfrm>
            <a:off x="4530253" y="2264548"/>
            <a:ext cx="3832253" cy="3832253"/>
          </a:xfrm>
          <a:prstGeom prst="ellipse">
            <a:avLst/>
          </a:prstGeom>
          <a:solidFill>
            <a:srgbClr val="18A0D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858" t="-7048" r="-6858" b="8972"/>
          <a:stretch/>
        </p:blipFill>
        <p:spPr>
          <a:xfrm flipH="1">
            <a:off x="4530251" y="2138900"/>
            <a:ext cx="3932845" cy="3953923"/>
          </a:xfrm>
          <a:prstGeom prst="flowChartConnector">
            <a:avLst/>
          </a:prstGeom>
        </p:spPr>
      </p:pic>
      <p:sp>
        <p:nvSpPr>
          <p:cNvPr id="4" name="Oval 3"/>
          <p:cNvSpPr/>
          <p:nvPr/>
        </p:nvSpPr>
        <p:spPr>
          <a:xfrm>
            <a:off x="4560070" y="2264548"/>
            <a:ext cx="3832253" cy="3832253"/>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206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55650" y="2685596"/>
            <a:ext cx="5963202" cy="2194560"/>
          </a:xfrm>
          <a:prstGeom prst="rect">
            <a:avLst/>
          </a:prstGeom>
          <a:solidFill>
            <a:schemeClr val="bg1"/>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Ins="2232000" rtlCol="0" anchor="ctr"/>
          <a:lstStyle/>
          <a:p>
            <a:pPr>
              <a:spcBef>
                <a:spcPct val="0"/>
              </a:spcBef>
            </a:pPr>
            <a:r>
              <a:rPr lang="en-GB" altLang="en-US" sz="1600" dirty="0">
                <a:solidFill>
                  <a:schemeClr val="tx1"/>
                </a:solidFill>
              </a:rPr>
              <a:t>In 1994, Antony won the Turner Prize, one of the most important awards in art. In 1997, he was given an OBE (Order of the British Empire) and in 2004 he was given a knighthood. This means his full title is Sir Antony </a:t>
            </a:r>
            <a:r>
              <a:rPr lang="en-GB" altLang="en-US" sz="1600" dirty="0" err="1">
                <a:solidFill>
                  <a:schemeClr val="tx1"/>
                </a:solidFill>
              </a:rPr>
              <a:t>Gormley</a:t>
            </a:r>
            <a:r>
              <a:rPr lang="en-GB" altLang="en-US" sz="1600" dirty="0">
                <a:solidFill>
                  <a:schemeClr val="tx1"/>
                </a:solidFill>
              </a:rPr>
              <a:t>, OBE, and his wife’s title is </a:t>
            </a:r>
            <a:r>
              <a:rPr lang="en-GB" altLang="en-US" sz="1600" dirty="0" err="1">
                <a:solidFill>
                  <a:schemeClr val="tx1"/>
                </a:solidFill>
              </a:rPr>
              <a:t>Vicken</a:t>
            </a:r>
            <a:r>
              <a:rPr lang="en-GB" altLang="en-US" sz="1600" dirty="0">
                <a:solidFill>
                  <a:schemeClr val="tx1"/>
                </a:solidFill>
              </a:rPr>
              <a:t> Parsons, Lady </a:t>
            </a:r>
            <a:r>
              <a:rPr lang="en-GB" altLang="en-US" sz="1600" dirty="0" err="1">
                <a:solidFill>
                  <a:schemeClr val="tx1"/>
                </a:solidFill>
              </a:rPr>
              <a:t>Gormley</a:t>
            </a:r>
            <a:r>
              <a:rPr lang="en-GB" altLang="en-US" sz="1600" dirty="0">
                <a:solidFill>
                  <a:schemeClr val="tx1"/>
                </a:solidFill>
              </a:rPr>
              <a:t>.</a:t>
            </a:r>
          </a:p>
        </p:txBody>
      </p:sp>
      <p:sp>
        <p:nvSpPr>
          <p:cNvPr id="12" name="Rectangle 11"/>
          <p:cNvSpPr/>
          <p:nvPr/>
        </p:nvSpPr>
        <p:spPr>
          <a:xfrm>
            <a:off x="755650" y="5096786"/>
            <a:ext cx="5963202" cy="988083"/>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a:lnSpc>
                <a:spcPct val="100000"/>
              </a:lnSpc>
              <a:spcBef>
                <a:spcPct val="0"/>
              </a:spcBef>
              <a:buFontTx/>
              <a:buNone/>
            </a:pPr>
            <a:r>
              <a:rPr lang="en-GB" altLang="en-US" sz="1600" b="1" dirty="0">
                <a:solidFill>
                  <a:schemeClr val="bg1"/>
                </a:solidFill>
              </a:rPr>
              <a:t>Talk About It</a:t>
            </a:r>
          </a:p>
          <a:p>
            <a:pPr>
              <a:lnSpc>
                <a:spcPct val="100000"/>
              </a:lnSpc>
              <a:spcBef>
                <a:spcPct val="0"/>
              </a:spcBef>
              <a:buFontTx/>
              <a:buNone/>
            </a:pPr>
            <a:r>
              <a:rPr lang="en-GB" altLang="en-US" sz="1600" dirty="0">
                <a:solidFill>
                  <a:schemeClr val="bg1"/>
                </a:solidFill>
              </a:rPr>
              <a:t>If you won an award, what do you </a:t>
            </a:r>
            <a:br>
              <a:rPr lang="en-GB" altLang="en-US" sz="1600" dirty="0">
                <a:solidFill>
                  <a:schemeClr val="bg1"/>
                </a:solidFill>
              </a:rPr>
            </a:br>
            <a:r>
              <a:rPr lang="en-GB" altLang="en-US" sz="1600" dirty="0">
                <a:solidFill>
                  <a:schemeClr val="bg1"/>
                </a:solidFill>
              </a:rPr>
              <a:t>think it would be for?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291" t="8027" r="20648"/>
          <a:stretch/>
        </p:blipFill>
        <p:spPr>
          <a:xfrm>
            <a:off x="4572000" y="1558455"/>
            <a:ext cx="3816350" cy="4534369"/>
          </a:xfrm>
          <a:prstGeom prst="rect">
            <a:avLst/>
          </a:prstGeom>
        </p:spPr>
      </p:pic>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Antony </a:t>
            </a:r>
            <a:r>
              <a:rPr lang="en-GB" sz="3600" dirty="0" err="1">
                <a:solidFill>
                  <a:schemeClr val="bg1"/>
                </a:solidFill>
                <a:latin typeface="+mn-lt"/>
              </a:rPr>
              <a:t>Gormley</a:t>
            </a:r>
            <a:endParaRPr lang="en-GB" sz="3600" dirty="0">
              <a:solidFill>
                <a:schemeClr val="bg1"/>
              </a:solidFill>
              <a:latin typeface="+mn-lt"/>
            </a:endParaRPr>
          </a:p>
        </p:txBody>
      </p:sp>
      <p:sp>
        <p:nvSpPr>
          <p:cNvPr id="6" name="TextBox 5"/>
          <p:cNvSpPr txBox="1"/>
          <p:nvPr/>
        </p:nvSpPr>
        <p:spPr>
          <a:xfrm>
            <a:off x="755650" y="1637969"/>
            <a:ext cx="3673227" cy="830997"/>
          </a:xfrm>
          <a:prstGeom prst="rect">
            <a:avLst/>
          </a:prstGeom>
          <a:noFill/>
        </p:spPr>
        <p:txBody>
          <a:bodyPr wrap="square" rtlCol="0">
            <a:spAutoFit/>
          </a:bodyPr>
          <a:lstStyle/>
          <a:p>
            <a:pPr>
              <a:spcBef>
                <a:spcPct val="0"/>
              </a:spcBef>
            </a:pPr>
            <a:r>
              <a:rPr lang="en-GB" altLang="en-US" sz="1600" dirty="0"/>
              <a:t>Antony is married to the artist </a:t>
            </a:r>
            <a:r>
              <a:rPr lang="en-GB" altLang="en-US" sz="1600" dirty="0" err="1"/>
              <a:t>Vicken</a:t>
            </a:r>
            <a:r>
              <a:rPr lang="en-GB" altLang="en-US" sz="1600" dirty="0"/>
              <a:t> Parsons. They have three children: Ivo, Paloma and Guy. </a:t>
            </a:r>
          </a:p>
        </p:txBody>
      </p:sp>
    </p:spTree>
    <p:extLst>
      <p:ext uri="{BB962C8B-B14F-4D97-AF65-F5344CB8AC3E}">
        <p14:creationId xmlns:p14="http://schemas.microsoft.com/office/powerpoint/2010/main" val="87427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650" y="3429000"/>
            <a:ext cx="5857421" cy="265586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268000" rtlCol="0" anchor="ctr"/>
          <a:lstStyle/>
          <a:p>
            <a:pPr>
              <a:spcBef>
                <a:spcPct val="0"/>
              </a:spcBef>
            </a:pPr>
            <a:r>
              <a:rPr lang="en-GB" altLang="en-US" sz="1600" dirty="0">
                <a:solidFill>
                  <a:schemeClr val="bg1"/>
                </a:solidFill>
              </a:rPr>
              <a:t>One example of Antony using body shape in sculptures is a piece called ‘Bed’, which was part of his first public art show. ‘Bed’ was made up of 8640 pieces of bread laid out in the shape of a bed. Antony then ate some of the pieces of the bread, leaving two body-shaped impressions in the bread, as if people had been lying on a bed.</a:t>
            </a:r>
          </a:p>
        </p:txBody>
      </p:sp>
      <p:sp>
        <p:nvSpPr>
          <p:cNvPr id="14" name="Rectangle 13"/>
          <p:cNvSpPr/>
          <p:nvPr/>
        </p:nvSpPr>
        <p:spPr>
          <a:xfrm>
            <a:off x="755650" y="2983585"/>
            <a:ext cx="5857421" cy="3101283"/>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268000" rtlCol="0" anchor="ctr"/>
          <a:lstStyle/>
          <a:p>
            <a:pPr>
              <a:spcBef>
                <a:spcPct val="0"/>
              </a:spcBef>
            </a:pPr>
            <a:r>
              <a:rPr lang="en-GB" altLang="en-US" sz="1600" dirty="0">
                <a:solidFill>
                  <a:schemeClr val="bg1"/>
                </a:solidFill>
              </a:rPr>
              <a:t>Many of Antony’s sculptures are based on his own body. He makes casts of his body to create the shape. He does this by wrapping parts of himself in cling-film (avoiding his face) and then covering this in a quick-drying material, such as clay. Once the material is dried, it is cut in half. This is then used as a mould for Antony to fill with different materials to create body shapes.</a:t>
            </a:r>
          </a:p>
        </p:txBody>
      </p:sp>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Antony </a:t>
            </a:r>
            <a:r>
              <a:rPr lang="en-GB" sz="3600" dirty="0" err="1">
                <a:solidFill>
                  <a:schemeClr val="bg1"/>
                </a:solidFill>
                <a:latin typeface="+mn-lt"/>
              </a:rPr>
              <a:t>Gormley’s</a:t>
            </a:r>
            <a:r>
              <a:rPr lang="en-GB" sz="3600" dirty="0">
                <a:solidFill>
                  <a:schemeClr val="bg1"/>
                </a:solidFill>
                <a:latin typeface="+mn-lt"/>
              </a:rPr>
              <a:t> Sculpture</a:t>
            </a:r>
          </a:p>
        </p:txBody>
      </p:sp>
      <p:sp>
        <p:nvSpPr>
          <p:cNvPr id="6" name="TextBox 5"/>
          <p:cNvSpPr txBox="1"/>
          <p:nvPr/>
        </p:nvSpPr>
        <p:spPr>
          <a:xfrm>
            <a:off x="755650" y="1665317"/>
            <a:ext cx="7632700" cy="338554"/>
          </a:xfrm>
          <a:prstGeom prst="rect">
            <a:avLst/>
          </a:prstGeom>
          <a:noFill/>
        </p:spPr>
        <p:txBody>
          <a:bodyPr wrap="square" rtlCol="0">
            <a:spAutoFit/>
          </a:bodyPr>
          <a:lstStyle/>
          <a:p>
            <a:pPr algn="ctr">
              <a:spcBef>
                <a:spcPct val="0"/>
              </a:spcBef>
            </a:pPr>
            <a:r>
              <a:rPr lang="en-GB" altLang="en-US" sz="1600" dirty="0"/>
              <a:t>Antony’s sculptures are mainly based on the human body.</a:t>
            </a:r>
          </a:p>
        </p:txBody>
      </p:sp>
      <p:sp>
        <p:nvSpPr>
          <p:cNvPr id="2" name="Oval 1"/>
          <p:cNvSpPr/>
          <p:nvPr/>
        </p:nvSpPr>
        <p:spPr>
          <a:xfrm>
            <a:off x="4572000" y="2268519"/>
            <a:ext cx="3816350" cy="3816350"/>
          </a:xfrm>
          <a:prstGeom prst="ellipse">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18937"/>
            <a:ext cx="3612377" cy="30373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323" y="2704667"/>
            <a:ext cx="2841703" cy="2944053"/>
          </a:xfrm>
          <a:prstGeom prst="rect">
            <a:avLst/>
          </a:prstGeom>
        </p:spPr>
      </p:pic>
    </p:spTree>
    <p:extLst>
      <p:ext uri="{BB962C8B-B14F-4D97-AF65-F5344CB8AC3E}">
        <p14:creationId xmlns:p14="http://schemas.microsoft.com/office/powerpoint/2010/main" val="180261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5096786"/>
            <a:ext cx="7632700" cy="988083"/>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a:lnSpc>
                <a:spcPct val="100000"/>
              </a:lnSpc>
              <a:spcBef>
                <a:spcPct val="0"/>
              </a:spcBef>
              <a:buFontTx/>
              <a:buNone/>
            </a:pPr>
            <a:r>
              <a:rPr lang="en-GB" altLang="en-US" sz="1600" b="1" dirty="0">
                <a:solidFill>
                  <a:schemeClr val="bg1"/>
                </a:solidFill>
              </a:rPr>
              <a:t>Did You Know?</a:t>
            </a:r>
          </a:p>
          <a:p>
            <a:pPr>
              <a:lnSpc>
                <a:spcPct val="100000"/>
              </a:lnSpc>
              <a:spcBef>
                <a:spcPct val="0"/>
              </a:spcBef>
              <a:buFontTx/>
              <a:buNone/>
            </a:pPr>
            <a:r>
              <a:rPr lang="en-GB" altLang="en-US" sz="1600" dirty="0">
                <a:solidFill>
                  <a:schemeClr val="bg1"/>
                </a:solidFill>
              </a:rPr>
              <a:t>The angel’s wingspan is the same </a:t>
            </a:r>
            <a:br>
              <a:rPr lang="en-GB" altLang="en-US" sz="1600" dirty="0">
                <a:solidFill>
                  <a:schemeClr val="bg1"/>
                </a:solidFill>
              </a:rPr>
            </a:br>
            <a:r>
              <a:rPr lang="en-GB" altLang="en-US" sz="1600" dirty="0">
                <a:solidFill>
                  <a:schemeClr val="bg1"/>
                </a:solidFill>
              </a:rPr>
              <a:t>size as that of a jumbo jet plane!</a:t>
            </a:r>
          </a:p>
        </p:txBody>
      </p:sp>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The Angel of the North, 1998</a:t>
            </a:r>
          </a:p>
        </p:txBody>
      </p:sp>
      <p:sp>
        <p:nvSpPr>
          <p:cNvPr id="6" name="TextBox 5"/>
          <p:cNvSpPr txBox="1"/>
          <p:nvPr/>
        </p:nvSpPr>
        <p:spPr>
          <a:xfrm>
            <a:off x="755650" y="1637969"/>
            <a:ext cx="3673227" cy="2554545"/>
          </a:xfrm>
          <a:prstGeom prst="rect">
            <a:avLst/>
          </a:prstGeom>
          <a:noFill/>
        </p:spPr>
        <p:txBody>
          <a:bodyPr wrap="square" rtlCol="0">
            <a:spAutoFit/>
          </a:bodyPr>
          <a:lstStyle/>
          <a:p>
            <a:pPr>
              <a:spcBef>
                <a:spcPct val="0"/>
              </a:spcBef>
            </a:pPr>
            <a:r>
              <a:rPr lang="en-GB" altLang="en-US" sz="1600" dirty="0"/>
              <a:t>This is one of Antony’s most famous sculptures. It is on the top of a hill next to the A1 in Gateshead in the north east of England.</a:t>
            </a:r>
          </a:p>
          <a:p>
            <a:pPr>
              <a:spcBef>
                <a:spcPct val="0"/>
              </a:spcBef>
            </a:pPr>
            <a:endParaRPr lang="en-GB" altLang="en-US" sz="1600" dirty="0"/>
          </a:p>
          <a:p>
            <a:pPr>
              <a:spcBef>
                <a:spcPct val="0"/>
              </a:spcBef>
            </a:pPr>
            <a:r>
              <a:rPr lang="en-GB" altLang="en-US" sz="1600" dirty="0"/>
              <a:t>It is 20 metres high and its wingspan is 54 metres. It weighs 200 tonnes. Underneath the hill are concrete piles 20 metres deep to keep the angel </a:t>
            </a:r>
            <a:br>
              <a:rPr lang="en-GB" altLang="en-US" sz="1600" dirty="0"/>
            </a:br>
            <a:r>
              <a:rPr lang="en-GB" altLang="en-US" sz="1600" dirty="0"/>
              <a:t>in place.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198" r="28642"/>
          <a:stretch/>
        </p:blipFill>
        <p:spPr>
          <a:xfrm>
            <a:off x="4572000" y="1558456"/>
            <a:ext cx="3816350" cy="4526413"/>
          </a:xfrm>
          <a:prstGeom prst="rect">
            <a:avLst/>
          </a:prstGeom>
        </p:spPr>
      </p:pic>
      <p:sp>
        <p:nvSpPr>
          <p:cNvPr id="11" name="TextBox 10"/>
          <p:cNvSpPr txBox="1"/>
          <p:nvPr/>
        </p:nvSpPr>
        <p:spPr>
          <a:xfrm>
            <a:off x="755649" y="1637969"/>
            <a:ext cx="3673227" cy="1077218"/>
          </a:xfrm>
          <a:prstGeom prst="rect">
            <a:avLst/>
          </a:prstGeom>
          <a:noFill/>
        </p:spPr>
        <p:txBody>
          <a:bodyPr wrap="square" rtlCol="0">
            <a:spAutoFit/>
          </a:bodyPr>
          <a:lstStyle/>
          <a:p>
            <a:pPr>
              <a:spcBef>
                <a:spcPct val="0"/>
              </a:spcBef>
            </a:pPr>
            <a:r>
              <a:rPr lang="en-GB" altLang="en-US" sz="1600" dirty="0"/>
              <a:t>Explaining why he chose to make a sculpture of an angel, he said, “No one has ever seen one and we need to keep imagining them.”</a:t>
            </a:r>
            <a:endParaRPr lang="en-GB" altLang="en-US" sz="1600" dirty="0">
              <a:solidFill>
                <a:srgbClr val="FF0000"/>
              </a:solidFill>
            </a:endParaRPr>
          </a:p>
        </p:txBody>
      </p:sp>
    </p:spTree>
    <p:extLst>
      <p:ext uri="{BB962C8B-B14F-4D97-AF65-F5344CB8AC3E}">
        <p14:creationId xmlns:p14="http://schemas.microsoft.com/office/powerpoint/2010/main" val="17374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0" y="3236181"/>
            <a:ext cx="5857421" cy="1844702"/>
          </a:xfrm>
          <a:prstGeom prst="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Ins="2268000" rtlCol="0" anchor="ctr"/>
          <a:lstStyle/>
          <a:p>
            <a:pPr>
              <a:spcBef>
                <a:spcPct val="0"/>
              </a:spcBef>
            </a:pPr>
            <a:r>
              <a:rPr lang="en-GB" altLang="en-US" sz="1600" dirty="0">
                <a:solidFill>
                  <a:schemeClr val="tx1"/>
                </a:solidFill>
              </a:rPr>
              <a:t>The different lengths of metal were made by a company that usually makes pylons (the tall structures that hold up electrical wires). Each piece was cut by hand.</a:t>
            </a:r>
          </a:p>
          <a:p>
            <a:pPr>
              <a:spcBef>
                <a:spcPct val="0"/>
              </a:spcBef>
            </a:pPr>
            <a:endParaRPr lang="en-GB" altLang="en-US" sz="1600" dirty="0">
              <a:solidFill>
                <a:schemeClr val="tx1"/>
              </a:solidFill>
            </a:endParaRPr>
          </a:p>
          <a:p>
            <a:pPr>
              <a:spcBef>
                <a:spcPct val="0"/>
              </a:spcBef>
            </a:pPr>
            <a:r>
              <a:rPr lang="en-GB" altLang="en-US" sz="1600">
                <a:solidFill>
                  <a:schemeClr val="tx1"/>
                </a:solidFill>
              </a:rPr>
              <a:t>‘Exposure’ </a:t>
            </a:r>
            <a:r>
              <a:rPr lang="en-GB" altLang="en-US" sz="1600" dirty="0">
                <a:solidFill>
                  <a:schemeClr val="tx1"/>
                </a:solidFill>
              </a:rPr>
              <a:t>took 6 years to build</a:t>
            </a:r>
            <a:r>
              <a:rPr lang="en-GB" altLang="en-US" sz="1600" dirty="0">
                <a:solidFill>
                  <a:schemeClr val="bg1"/>
                </a:solidFill>
              </a:rPr>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841" r="12587"/>
          <a:stretch/>
        </p:blipFill>
        <p:spPr>
          <a:xfrm>
            <a:off x="4572000" y="1558456"/>
            <a:ext cx="3816349" cy="4534370"/>
          </a:xfrm>
          <a:prstGeom prst="rect">
            <a:avLst/>
          </a:prstGeom>
        </p:spPr>
      </p:pic>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Exposure, 2010</a:t>
            </a:r>
          </a:p>
        </p:txBody>
      </p:sp>
      <p:sp>
        <p:nvSpPr>
          <p:cNvPr id="6" name="TextBox 5"/>
          <p:cNvSpPr txBox="1"/>
          <p:nvPr/>
        </p:nvSpPr>
        <p:spPr>
          <a:xfrm>
            <a:off x="755650" y="1701580"/>
            <a:ext cx="3673227" cy="1323439"/>
          </a:xfrm>
          <a:prstGeom prst="rect">
            <a:avLst/>
          </a:prstGeom>
          <a:noFill/>
        </p:spPr>
        <p:txBody>
          <a:bodyPr wrap="square" rtlCol="0">
            <a:spAutoFit/>
          </a:bodyPr>
          <a:lstStyle/>
          <a:p>
            <a:pPr>
              <a:spcBef>
                <a:spcPct val="0"/>
              </a:spcBef>
            </a:pPr>
            <a:r>
              <a:rPr lang="en-GB" altLang="en-US" sz="1600" dirty="0"/>
              <a:t>This sculpture is in the Netherlands.</a:t>
            </a:r>
          </a:p>
          <a:p>
            <a:pPr>
              <a:spcBef>
                <a:spcPct val="0"/>
              </a:spcBef>
            </a:pPr>
            <a:endParaRPr lang="en-GB" altLang="en-US" sz="1600" dirty="0"/>
          </a:p>
          <a:p>
            <a:pPr>
              <a:spcBef>
                <a:spcPct val="0"/>
              </a:spcBef>
            </a:pPr>
            <a:r>
              <a:rPr lang="en-GB" altLang="en-US" sz="1600" dirty="0"/>
              <a:t>It is 26 metres tall, although if the figure was standing up, it would be over 100 metres. It weighs 60 tonnes. </a:t>
            </a:r>
          </a:p>
        </p:txBody>
      </p:sp>
      <p:sp>
        <p:nvSpPr>
          <p:cNvPr id="12" name="Rectangle 11"/>
          <p:cNvSpPr/>
          <p:nvPr/>
        </p:nvSpPr>
        <p:spPr>
          <a:xfrm>
            <a:off x="743722" y="5292046"/>
            <a:ext cx="7644627" cy="800780"/>
          </a:xfrm>
          <a:prstGeom prst="rect">
            <a:avLst/>
          </a:prstGeom>
          <a:solidFill>
            <a:srgbClr val="18A0D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nSpc>
                <a:spcPct val="100000"/>
              </a:lnSpc>
              <a:spcBef>
                <a:spcPct val="0"/>
              </a:spcBef>
              <a:buFontTx/>
              <a:buNone/>
            </a:pPr>
            <a:r>
              <a:rPr lang="en-GB" altLang="en-US" sz="1600" b="1" dirty="0">
                <a:solidFill>
                  <a:schemeClr val="bg1"/>
                </a:solidFill>
              </a:rPr>
              <a:t>Did You Know?</a:t>
            </a:r>
          </a:p>
          <a:p>
            <a:pPr>
              <a:lnSpc>
                <a:spcPct val="100000"/>
              </a:lnSpc>
              <a:spcBef>
                <a:spcPct val="0"/>
              </a:spcBef>
              <a:buFontTx/>
              <a:buNone/>
            </a:pPr>
            <a:r>
              <a:rPr lang="en-GB" altLang="en-US" sz="1600" dirty="0">
                <a:solidFill>
                  <a:schemeClr val="bg1"/>
                </a:solidFill>
              </a:rPr>
              <a:t>Some people say it looks like the figure is sat on the toilet!</a:t>
            </a:r>
          </a:p>
        </p:txBody>
      </p:sp>
    </p:spTree>
    <p:extLst>
      <p:ext uri="{BB962C8B-B14F-4D97-AF65-F5344CB8AC3E}">
        <p14:creationId xmlns:p14="http://schemas.microsoft.com/office/powerpoint/2010/main" val="51758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2993849"/>
            <a:ext cx="5983081" cy="1717482"/>
          </a:xfrm>
          <a:prstGeom prst="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Ins="2376000" rtlCol="0" anchor="ctr"/>
          <a:lstStyle/>
          <a:p>
            <a:r>
              <a:rPr lang="en-GB" altLang="en-US" sz="1600" dirty="0">
                <a:solidFill>
                  <a:schemeClr val="tx1"/>
                </a:solidFill>
              </a:rPr>
              <a:t>‘Another Place’ is 100 iron figures (all made from casts of Antony’s body) spread out over 3km of Crosby Beach in the north west of England. Some of the figures go far out to sea and are often covered in water</a:t>
            </a:r>
            <a:endParaRPr lang="en-GB" sz="1600" dirty="0"/>
          </a:p>
        </p:txBody>
      </p:sp>
      <p:sp>
        <p:nvSpPr>
          <p:cNvPr id="9" name="Rectangle 8"/>
          <p:cNvSpPr/>
          <p:nvPr/>
        </p:nvSpPr>
        <p:spPr>
          <a:xfrm>
            <a:off x="755650" y="2993849"/>
            <a:ext cx="5983081" cy="1717482"/>
          </a:xfrm>
          <a:prstGeom prst="rect">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Ins="2376000" rtlCol="0" anchor="ctr"/>
          <a:lstStyle/>
          <a:p>
            <a:pPr>
              <a:spcBef>
                <a:spcPct val="0"/>
              </a:spcBef>
            </a:pPr>
            <a:r>
              <a:rPr lang="en-GB" altLang="en-US" sz="1600" dirty="0">
                <a:solidFill>
                  <a:schemeClr val="tx1"/>
                </a:solidFill>
              </a:rPr>
              <a:t>Antony created the sculptures to explore humans’ relationship </a:t>
            </a:r>
            <a:br>
              <a:rPr lang="en-GB" altLang="en-US" sz="1600" dirty="0">
                <a:solidFill>
                  <a:schemeClr val="tx1"/>
                </a:solidFill>
              </a:rPr>
            </a:br>
            <a:r>
              <a:rPr lang="en-GB" altLang="en-US" sz="1600" dirty="0">
                <a:solidFill>
                  <a:schemeClr val="tx1"/>
                </a:solidFill>
              </a:rPr>
              <a:t>with nature.</a:t>
            </a:r>
            <a:endParaRPr lang="en-GB" altLang="en-US" sz="1600" dirty="0">
              <a:solidFill>
                <a:srgbClr val="FF0000"/>
              </a:solidFill>
            </a:endParaRPr>
          </a:p>
        </p:txBody>
      </p:sp>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dirty="0">
                <a:solidFill>
                  <a:schemeClr val="bg1"/>
                </a:solidFill>
                <a:latin typeface="+mn-lt"/>
              </a:rPr>
              <a:t>Another Place, 1997</a:t>
            </a:r>
          </a:p>
        </p:txBody>
      </p:sp>
      <p:sp>
        <p:nvSpPr>
          <p:cNvPr id="6" name="TextBox 5"/>
          <p:cNvSpPr txBox="1"/>
          <p:nvPr/>
        </p:nvSpPr>
        <p:spPr>
          <a:xfrm>
            <a:off x="755650" y="1701580"/>
            <a:ext cx="3673227" cy="1077218"/>
          </a:xfrm>
          <a:prstGeom prst="rect">
            <a:avLst/>
          </a:prstGeom>
          <a:noFill/>
        </p:spPr>
        <p:txBody>
          <a:bodyPr wrap="square" rtlCol="0">
            <a:spAutoFit/>
          </a:bodyPr>
          <a:lstStyle/>
          <a:p>
            <a:pPr>
              <a:spcBef>
                <a:spcPct val="0"/>
              </a:spcBef>
            </a:pPr>
            <a:r>
              <a:rPr lang="en-GB" altLang="en-US" sz="1600" dirty="0"/>
              <a:t>This isn’t someone wading in the sea! This is one of the iron figures that makes up the piece called ‘Another Place’.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6876"/>
          <a:stretch/>
        </p:blipFill>
        <p:spPr>
          <a:xfrm>
            <a:off x="4572000" y="1558455"/>
            <a:ext cx="3816350" cy="4534369"/>
          </a:xfrm>
          <a:prstGeom prst="rect">
            <a:avLst/>
          </a:prstGeom>
        </p:spPr>
      </p:pic>
      <p:sp>
        <p:nvSpPr>
          <p:cNvPr id="12" name="Rectangle 11"/>
          <p:cNvSpPr/>
          <p:nvPr/>
        </p:nvSpPr>
        <p:spPr>
          <a:xfrm>
            <a:off x="743722" y="5072932"/>
            <a:ext cx="7644627" cy="1019894"/>
          </a:xfrm>
          <a:prstGeom prst="rect">
            <a:avLst/>
          </a:prstGeom>
          <a:solidFill>
            <a:srgbClr val="18A0D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nSpc>
                <a:spcPct val="100000"/>
              </a:lnSpc>
              <a:spcBef>
                <a:spcPct val="0"/>
              </a:spcBef>
              <a:buFontTx/>
              <a:buNone/>
            </a:pPr>
            <a:r>
              <a:rPr lang="en-GB" altLang="en-US" sz="1600" b="1" dirty="0">
                <a:solidFill>
                  <a:schemeClr val="bg1"/>
                </a:solidFill>
              </a:rPr>
              <a:t>Did You Know?</a:t>
            </a:r>
          </a:p>
          <a:p>
            <a:pPr>
              <a:lnSpc>
                <a:spcPct val="100000"/>
              </a:lnSpc>
              <a:spcBef>
                <a:spcPct val="0"/>
              </a:spcBef>
              <a:buFontTx/>
              <a:buNone/>
            </a:pPr>
            <a:r>
              <a:rPr lang="en-GB" altLang="en-US" sz="1600" dirty="0">
                <a:solidFill>
                  <a:schemeClr val="bg1"/>
                </a:solidFill>
              </a:rPr>
              <a:t>Crosby Beach is a non-bathing beach and visitors are told not to try to swim out to the figures.</a:t>
            </a:r>
          </a:p>
        </p:txBody>
      </p:sp>
    </p:spTree>
    <p:extLst>
      <p:ext uri="{BB962C8B-B14F-4D97-AF65-F5344CB8AC3E}">
        <p14:creationId xmlns:p14="http://schemas.microsoft.com/office/powerpoint/2010/main" val="380864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ron man anton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42" t="15912"/>
          <a:stretch/>
        </p:blipFill>
        <p:spPr bwMode="auto">
          <a:xfrm>
            <a:off x="743722" y="1558456"/>
            <a:ext cx="3828278" cy="4534369"/>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29370" y="765175"/>
            <a:ext cx="8261406" cy="793281"/>
          </a:xfrm>
          <a:prstGeom prst="roundRect">
            <a:avLst>
              <a:gd name="adj" fmla="val 0"/>
            </a:avLst>
          </a:prstGeom>
          <a:solidFill>
            <a:srgbClr val="18A0DB"/>
          </a:solidFill>
        </p:spPr>
        <p:txBody>
          <a:bodyPr/>
          <a:lstStyle/>
          <a:p>
            <a:r>
              <a:rPr lang="en-GB" sz="3600">
                <a:solidFill>
                  <a:schemeClr val="bg1"/>
                </a:solidFill>
                <a:latin typeface="+mn-lt"/>
              </a:rPr>
              <a:t>Iron:Man</a:t>
            </a:r>
            <a:r>
              <a:rPr lang="en-GB" sz="3600" dirty="0">
                <a:solidFill>
                  <a:schemeClr val="bg1"/>
                </a:solidFill>
                <a:latin typeface="+mn-lt"/>
              </a:rPr>
              <a:t>, 1993</a:t>
            </a:r>
          </a:p>
        </p:txBody>
      </p:sp>
      <p:sp>
        <p:nvSpPr>
          <p:cNvPr id="6" name="TextBox 5"/>
          <p:cNvSpPr txBox="1"/>
          <p:nvPr/>
        </p:nvSpPr>
        <p:spPr>
          <a:xfrm>
            <a:off x="4635610" y="1717483"/>
            <a:ext cx="3847879" cy="3046988"/>
          </a:xfrm>
          <a:prstGeom prst="rect">
            <a:avLst/>
          </a:prstGeom>
          <a:noFill/>
        </p:spPr>
        <p:txBody>
          <a:bodyPr wrap="square" rtlCol="0">
            <a:spAutoFit/>
          </a:bodyPr>
          <a:lstStyle/>
          <a:p>
            <a:pPr>
              <a:spcBef>
                <a:spcPct val="0"/>
              </a:spcBef>
            </a:pPr>
            <a:r>
              <a:rPr lang="en-GB" altLang="en-US" sz="1600" dirty="0"/>
              <a:t>‘</a:t>
            </a:r>
            <a:r>
              <a:rPr lang="en-GB" altLang="en-US" sz="1600" dirty="0" err="1"/>
              <a:t>Iron:Man</a:t>
            </a:r>
            <a:r>
              <a:rPr lang="en-GB" altLang="en-US" sz="1600" dirty="0"/>
              <a:t>’ is in Victoria Square in Birmingham city centre.</a:t>
            </a:r>
          </a:p>
          <a:p>
            <a:pPr>
              <a:spcBef>
                <a:spcPct val="0"/>
              </a:spcBef>
            </a:pPr>
            <a:endParaRPr lang="en-GB" altLang="en-US" sz="1600" dirty="0"/>
          </a:p>
          <a:p>
            <a:pPr>
              <a:spcBef>
                <a:spcPct val="0"/>
              </a:spcBef>
            </a:pPr>
            <a:r>
              <a:rPr lang="en-GB" altLang="en-US" sz="1600" dirty="0"/>
              <a:t>It is 6 metres tall but that doesn’t include the statue’s feet which are actually underground. ‘</a:t>
            </a:r>
            <a:r>
              <a:rPr lang="en-GB" altLang="en-US" sz="1600" dirty="0" err="1"/>
              <a:t>Iron:Man</a:t>
            </a:r>
            <a:r>
              <a:rPr lang="en-GB" altLang="en-US" sz="1600" dirty="0"/>
              <a:t>’ weighs 6 tonnes.</a:t>
            </a:r>
          </a:p>
          <a:p>
            <a:pPr>
              <a:spcBef>
                <a:spcPct val="0"/>
              </a:spcBef>
            </a:pPr>
            <a:endParaRPr lang="en-GB" altLang="en-US" sz="1600" dirty="0"/>
          </a:p>
          <a:p>
            <a:pPr>
              <a:spcBef>
                <a:spcPct val="0"/>
              </a:spcBef>
            </a:pPr>
            <a:r>
              <a:rPr lang="en-GB" altLang="en-US" sz="1600" dirty="0"/>
              <a:t>When the sculpture first arrived, some people didn’t like it especially as it looks like it is rusty. However, it is now a much loved part of Birmingham.</a:t>
            </a:r>
          </a:p>
        </p:txBody>
      </p:sp>
      <p:sp>
        <p:nvSpPr>
          <p:cNvPr id="12" name="Rectangle 11"/>
          <p:cNvSpPr/>
          <p:nvPr/>
        </p:nvSpPr>
        <p:spPr>
          <a:xfrm>
            <a:off x="743722" y="5104737"/>
            <a:ext cx="7644627" cy="988089"/>
          </a:xfrm>
          <a:prstGeom prst="rect">
            <a:avLst/>
          </a:prstGeom>
          <a:solidFill>
            <a:srgbClr val="18A0D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nSpc>
                <a:spcPct val="100000"/>
              </a:lnSpc>
              <a:spcBef>
                <a:spcPct val="0"/>
              </a:spcBef>
              <a:buFontTx/>
              <a:buNone/>
            </a:pPr>
            <a:r>
              <a:rPr lang="en-GB" altLang="en-US" sz="1600" b="1" dirty="0">
                <a:solidFill>
                  <a:schemeClr val="bg1"/>
                </a:solidFill>
              </a:rPr>
              <a:t>Did You Know?</a:t>
            </a:r>
          </a:p>
          <a:p>
            <a:pPr>
              <a:lnSpc>
                <a:spcPct val="100000"/>
              </a:lnSpc>
              <a:spcBef>
                <a:spcPct val="0"/>
              </a:spcBef>
              <a:buFontTx/>
              <a:buNone/>
            </a:pPr>
            <a:r>
              <a:rPr lang="en-GB" altLang="en-US" sz="1600" dirty="0">
                <a:solidFill>
                  <a:schemeClr val="bg1"/>
                </a:solidFill>
              </a:rPr>
              <a:t>It is rumoured that when Diana, Princess of Wales, reopened Victoria Square in 1994, some people wanted the statue hidden from her in case she didn’t like it!</a:t>
            </a:r>
          </a:p>
        </p:txBody>
      </p:sp>
    </p:spTree>
    <p:extLst>
      <p:ext uri="{BB962C8B-B14F-4D97-AF65-F5344CB8AC3E}">
        <p14:creationId xmlns:p14="http://schemas.microsoft.com/office/powerpoint/2010/main" val="8115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67</TotalTime>
  <Words>1009</Words>
  <Application>Microsoft Office PowerPoint</Application>
  <PresentationFormat>On-screen Show (4:3)</PresentationFormat>
  <Paragraphs>57</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Arial</vt:lpstr>
      <vt:lpstr>Twinkl</vt:lpstr>
      <vt:lpstr>Office Theme</vt:lpstr>
      <vt:lpstr>Talk About It</vt:lpstr>
      <vt:lpstr>PowerPoint Presentation</vt:lpstr>
      <vt:lpstr>Antony Gormley</vt:lpstr>
      <vt:lpstr>Antony Gormley</vt:lpstr>
      <vt:lpstr>Antony Gormley’s Sculpture</vt:lpstr>
      <vt:lpstr>The Angel of the North, 1998</vt:lpstr>
      <vt:lpstr>Exposure, 2010</vt:lpstr>
      <vt:lpstr>Another Place, 1997</vt:lpstr>
      <vt:lpstr>Iron:Man, 1993</vt:lpstr>
      <vt:lpstr>Other Work</vt:lpstr>
      <vt:lpstr>Try It Yourself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About It</dc:title>
  <dc:creator>Harvey Johnson</dc:creator>
  <cp:lastModifiedBy>Harvey Johnson</cp:lastModifiedBy>
  <cp:revision>10</cp:revision>
  <dcterms:created xsi:type="dcterms:W3CDTF">2019-07-09T07:27:41Z</dcterms:created>
  <dcterms:modified xsi:type="dcterms:W3CDTF">2019-07-17T13:45:00Z</dcterms:modified>
</cp:coreProperties>
</file>