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3" r:id="rId5"/>
    <p:sldId id="279" r:id="rId6"/>
    <p:sldId id="281" r:id="rId7"/>
    <p:sldId id="282" r:id="rId8"/>
    <p:sldId id="264" r:id="rId9"/>
    <p:sldId id="265" r:id="rId10"/>
    <p:sldId id="266" r:id="rId11"/>
    <p:sldId id="267" r:id="rId12"/>
    <p:sldId id="269" r:id="rId13"/>
    <p:sldId id="271" r:id="rId14"/>
    <p:sldId id="284" r:id="rId15"/>
    <p:sldId id="285" r:id="rId16"/>
    <p:sldId id="272" r:id="rId17"/>
    <p:sldId id="273" r:id="rId18"/>
    <p:sldId id="274" r:id="rId19"/>
    <p:sldId id="283"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3" d="100"/>
          <a:sy n="73"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3E63E-54ED-4397-8AAA-681EC540FCCE}" type="datetimeFigureOut">
              <a:rPr lang="en-GB" smtClean="0"/>
              <a:t>22/10/2020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71BBE-A08E-4DEC-9586-7FCF07262BDE}" type="slidenum">
              <a:rPr lang="en-GB" smtClean="0"/>
              <a:t>‹#›</a:t>
            </a:fld>
            <a:endParaRPr lang="en-GB"/>
          </a:p>
        </p:txBody>
      </p:sp>
    </p:spTree>
    <p:extLst>
      <p:ext uri="{BB962C8B-B14F-4D97-AF65-F5344CB8AC3E}">
        <p14:creationId xmlns:p14="http://schemas.microsoft.com/office/powerpoint/2010/main" val="131956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68D00D-0DF6-4F50-8C99-C24941179838}"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5C806-87A3-465B-BA9D-7997FA2ABA29}" type="slidenum">
              <a:rPr lang="en-GB" smtClean="0"/>
              <a:t>‹#›</a:t>
            </a:fld>
            <a:endParaRPr lang="en-GB"/>
          </a:p>
        </p:txBody>
      </p:sp>
    </p:spTree>
    <p:extLst>
      <p:ext uri="{BB962C8B-B14F-4D97-AF65-F5344CB8AC3E}">
        <p14:creationId xmlns:p14="http://schemas.microsoft.com/office/powerpoint/2010/main" val="60845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68D00D-0DF6-4F50-8C99-C24941179838}"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5C806-87A3-465B-BA9D-7997FA2ABA29}" type="slidenum">
              <a:rPr lang="en-GB" smtClean="0"/>
              <a:t>‹#›</a:t>
            </a:fld>
            <a:endParaRPr lang="en-GB"/>
          </a:p>
        </p:txBody>
      </p:sp>
    </p:spTree>
    <p:extLst>
      <p:ext uri="{BB962C8B-B14F-4D97-AF65-F5344CB8AC3E}">
        <p14:creationId xmlns:p14="http://schemas.microsoft.com/office/powerpoint/2010/main" val="135569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68D00D-0DF6-4F50-8C99-C24941179838}"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5C806-87A3-465B-BA9D-7997FA2ABA29}" type="slidenum">
              <a:rPr lang="en-GB" smtClean="0"/>
              <a:t>‹#›</a:t>
            </a:fld>
            <a:endParaRPr lang="en-GB"/>
          </a:p>
        </p:txBody>
      </p:sp>
    </p:spTree>
    <p:extLst>
      <p:ext uri="{BB962C8B-B14F-4D97-AF65-F5344CB8AC3E}">
        <p14:creationId xmlns:p14="http://schemas.microsoft.com/office/powerpoint/2010/main" val="252199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684703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92128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7588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1359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4722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68D00D-0DF6-4F50-8C99-C24941179838}"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5C806-87A3-465B-BA9D-7997FA2ABA29}" type="slidenum">
              <a:rPr lang="en-GB" smtClean="0"/>
              <a:t>‹#›</a:t>
            </a:fld>
            <a:endParaRPr lang="en-GB"/>
          </a:p>
        </p:txBody>
      </p:sp>
    </p:spTree>
    <p:extLst>
      <p:ext uri="{BB962C8B-B14F-4D97-AF65-F5344CB8AC3E}">
        <p14:creationId xmlns:p14="http://schemas.microsoft.com/office/powerpoint/2010/main" val="279482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68D00D-0DF6-4F50-8C99-C24941179838}"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5C806-87A3-465B-BA9D-7997FA2ABA29}" type="slidenum">
              <a:rPr lang="en-GB" smtClean="0"/>
              <a:t>‹#›</a:t>
            </a:fld>
            <a:endParaRPr lang="en-GB"/>
          </a:p>
        </p:txBody>
      </p:sp>
    </p:spTree>
    <p:extLst>
      <p:ext uri="{BB962C8B-B14F-4D97-AF65-F5344CB8AC3E}">
        <p14:creationId xmlns:p14="http://schemas.microsoft.com/office/powerpoint/2010/main" val="148590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68D00D-0DF6-4F50-8C99-C24941179838}"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05C806-87A3-465B-BA9D-7997FA2ABA29}" type="slidenum">
              <a:rPr lang="en-GB" smtClean="0"/>
              <a:t>‹#›</a:t>
            </a:fld>
            <a:endParaRPr lang="en-GB"/>
          </a:p>
        </p:txBody>
      </p:sp>
    </p:spTree>
    <p:extLst>
      <p:ext uri="{BB962C8B-B14F-4D97-AF65-F5344CB8AC3E}">
        <p14:creationId xmlns:p14="http://schemas.microsoft.com/office/powerpoint/2010/main" val="25863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68D00D-0DF6-4F50-8C99-C24941179838}" type="datetimeFigureOut">
              <a:rPr lang="en-GB" smtClean="0"/>
              <a:t>22/10/2020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05C806-87A3-465B-BA9D-7997FA2ABA29}" type="slidenum">
              <a:rPr lang="en-GB" smtClean="0"/>
              <a:t>‹#›</a:t>
            </a:fld>
            <a:endParaRPr lang="en-GB"/>
          </a:p>
        </p:txBody>
      </p:sp>
    </p:spTree>
    <p:extLst>
      <p:ext uri="{BB962C8B-B14F-4D97-AF65-F5344CB8AC3E}">
        <p14:creationId xmlns:p14="http://schemas.microsoft.com/office/powerpoint/2010/main" val="404263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68D00D-0DF6-4F50-8C99-C24941179838}" type="datetimeFigureOut">
              <a:rPr lang="en-GB" smtClean="0"/>
              <a:t>22/10/2020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05C806-87A3-465B-BA9D-7997FA2ABA29}" type="slidenum">
              <a:rPr lang="en-GB" smtClean="0"/>
              <a:t>‹#›</a:t>
            </a:fld>
            <a:endParaRPr lang="en-GB"/>
          </a:p>
        </p:txBody>
      </p:sp>
    </p:spTree>
    <p:extLst>
      <p:ext uri="{BB962C8B-B14F-4D97-AF65-F5344CB8AC3E}">
        <p14:creationId xmlns:p14="http://schemas.microsoft.com/office/powerpoint/2010/main" val="329282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8D00D-0DF6-4F50-8C99-C24941179838}" type="datetimeFigureOut">
              <a:rPr lang="en-GB" smtClean="0"/>
              <a:t>22/10/2020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05C806-87A3-465B-BA9D-7997FA2ABA29}" type="slidenum">
              <a:rPr lang="en-GB" smtClean="0"/>
              <a:t>‹#›</a:t>
            </a:fld>
            <a:endParaRPr lang="en-GB"/>
          </a:p>
        </p:txBody>
      </p:sp>
    </p:spTree>
    <p:extLst>
      <p:ext uri="{BB962C8B-B14F-4D97-AF65-F5344CB8AC3E}">
        <p14:creationId xmlns:p14="http://schemas.microsoft.com/office/powerpoint/2010/main" val="307410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68D00D-0DF6-4F50-8C99-C24941179838}"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05C806-87A3-465B-BA9D-7997FA2ABA29}" type="slidenum">
              <a:rPr lang="en-GB" smtClean="0"/>
              <a:t>‹#›</a:t>
            </a:fld>
            <a:endParaRPr lang="en-GB"/>
          </a:p>
        </p:txBody>
      </p:sp>
    </p:spTree>
    <p:extLst>
      <p:ext uri="{BB962C8B-B14F-4D97-AF65-F5344CB8AC3E}">
        <p14:creationId xmlns:p14="http://schemas.microsoft.com/office/powerpoint/2010/main" val="321514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68D00D-0DF6-4F50-8C99-C24941179838}"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05C806-87A3-465B-BA9D-7997FA2ABA29}" type="slidenum">
              <a:rPr lang="en-GB" smtClean="0"/>
              <a:t>‹#›</a:t>
            </a:fld>
            <a:endParaRPr lang="en-GB"/>
          </a:p>
        </p:txBody>
      </p:sp>
    </p:spTree>
    <p:extLst>
      <p:ext uri="{BB962C8B-B14F-4D97-AF65-F5344CB8AC3E}">
        <p14:creationId xmlns:p14="http://schemas.microsoft.com/office/powerpoint/2010/main" val="411965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8D00D-0DF6-4F50-8C99-C24941179838}" type="datetimeFigureOut">
              <a:rPr lang="en-GB" smtClean="0"/>
              <a:t>22/10/2020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5C806-87A3-465B-BA9D-7997FA2ABA29}" type="slidenum">
              <a:rPr lang="en-GB" smtClean="0"/>
              <a:t>‹#›</a:t>
            </a:fld>
            <a:endParaRPr lang="en-GB"/>
          </a:p>
        </p:txBody>
      </p:sp>
    </p:spTree>
    <p:extLst>
      <p:ext uri="{BB962C8B-B14F-4D97-AF65-F5344CB8AC3E}">
        <p14:creationId xmlns:p14="http://schemas.microsoft.com/office/powerpoint/2010/main" val="251459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kids.kiddle.co/Prehistory" TargetMode="Externa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8" name="Rounded Rectangle 7"/>
          <p:cNvSpPr/>
          <p:nvPr/>
        </p:nvSpPr>
        <p:spPr bwMode="auto">
          <a:xfrm>
            <a:off x="2232190" y="1521756"/>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dirty="0" smtClean="0">
                <a:solidFill>
                  <a:schemeClr val="tx1"/>
                </a:solidFill>
                <a:latin typeface="+mn-lt"/>
              </a:rPr>
              <a:t>Year 3 step into.…….. </a:t>
            </a:r>
          </a:p>
          <a:p>
            <a:pPr algn="ctr"/>
            <a:r>
              <a:rPr lang="en-US" sz="4800" dirty="0" smtClean="0">
                <a:solidFill>
                  <a:schemeClr val="tx1"/>
                </a:solidFill>
                <a:latin typeface="+mn-lt"/>
              </a:rPr>
              <a:t>The Stone Age.</a:t>
            </a:r>
          </a:p>
        </p:txBody>
      </p:sp>
    </p:spTree>
    <p:extLst>
      <p:ext uri="{BB962C8B-B14F-4D97-AF65-F5344CB8AC3E}">
        <p14:creationId xmlns:p14="http://schemas.microsoft.com/office/powerpoint/2010/main" val="22862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671144" y="118198"/>
            <a:ext cx="9143999" cy="6616389"/>
          </a:xfrm>
          <a:prstGeom prst="rect">
            <a:avLst/>
          </a:prstGeom>
        </p:spPr>
      </p:pic>
    </p:spTree>
    <p:extLst>
      <p:ext uri="{BB962C8B-B14F-4D97-AF65-F5344CB8AC3E}">
        <p14:creationId xmlns:p14="http://schemas.microsoft.com/office/powerpoint/2010/main" val="91269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81959" y="233976"/>
            <a:ext cx="9055816" cy="6624024"/>
          </a:xfrm>
          <a:prstGeom prst="rect">
            <a:avLst/>
          </a:prstGeom>
        </p:spPr>
      </p:pic>
    </p:spTree>
    <p:extLst>
      <p:ext uri="{BB962C8B-B14F-4D97-AF65-F5344CB8AC3E}">
        <p14:creationId xmlns:p14="http://schemas.microsoft.com/office/powerpoint/2010/main" val="3296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7225" y="1407740"/>
            <a:ext cx="7772708" cy="10491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Bef>
                <a:spcPct val="0"/>
              </a:spcBef>
              <a:buFontTx/>
              <a:buNone/>
            </a:pPr>
            <a:r>
              <a:rPr lang="en-GB" altLang="en-US" dirty="0">
                <a:solidFill>
                  <a:schemeClr val="tx1"/>
                </a:solidFill>
              </a:rPr>
              <a:t>During the Palaeolithic time period when the ice came, some early humans sheltered from the cold in caves. </a:t>
            </a:r>
            <a:r>
              <a:rPr lang="en-GB" altLang="en-US" dirty="0" smtClean="0">
                <a:solidFill>
                  <a:schemeClr val="tx1"/>
                </a:solidFill>
              </a:rPr>
              <a:t>Why </a:t>
            </a:r>
            <a:r>
              <a:rPr lang="en-GB" altLang="en-US" dirty="0">
                <a:solidFill>
                  <a:schemeClr val="tx1"/>
                </a:solidFill>
              </a:rPr>
              <a:t>build your own house when there's one already </a:t>
            </a:r>
            <a:r>
              <a:rPr lang="en-GB" altLang="en-US" dirty="0" smtClean="0">
                <a:solidFill>
                  <a:schemeClr val="tx1"/>
                </a:solidFill>
              </a:rPr>
              <a:t>available!</a:t>
            </a:r>
            <a:endParaRPr lang="en-GB" altLang="en-US" dirty="0">
              <a:solidFill>
                <a:schemeClr val="tx1"/>
              </a:solidFill>
            </a:endParaRPr>
          </a:p>
        </p:txBody>
      </p:sp>
      <p:sp>
        <p:nvSpPr>
          <p:cNvPr id="21" name="Title 20"/>
          <p:cNvSpPr>
            <a:spLocks noGrp="1"/>
          </p:cNvSpPr>
          <p:nvPr>
            <p:ph type="title"/>
          </p:nvPr>
        </p:nvSpPr>
        <p:spPr/>
        <p:txBody>
          <a:bodyPr/>
          <a:lstStyle/>
          <a:p>
            <a:pPr algn="ctr"/>
            <a:r>
              <a:rPr lang="en-GB" altLang="en-US" sz="3200" dirty="0">
                <a:latin typeface="+mn-lt"/>
              </a:rPr>
              <a:t>What type of houses did they live in?</a:t>
            </a:r>
          </a:p>
        </p:txBody>
      </p:sp>
      <p:pic>
        <p:nvPicPr>
          <p:cNvPr id="9"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4547" y="2611224"/>
            <a:ext cx="4973376" cy="365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6745" y="2758966"/>
            <a:ext cx="3309560" cy="2031325"/>
          </a:xfrm>
          <a:prstGeom prst="rect">
            <a:avLst/>
          </a:prstGeom>
          <a:noFill/>
        </p:spPr>
        <p:txBody>
          <a:bodyPr wrap="none" rtlCol="0">
            <a:spAutoFit/>
          </a:bodyPr>
          <a:lstStyle/>
          <a:p>
            <a:r>
              <a:rPr lang="en-GB" dirty="0" smtClean="0"/>
              <a:t>Vocabulary:</a:t>
            </a:r>
          </a:p>
          <a:p>
            <a:endParaRPr lang="en-GB" dirty="0"/>
          </a:p>
          <a:p>
            <a:r>
              <a:rPr lang="en-GB" dirty="0" err="1" smtClean="0"/>
              <a:t>Paleolithic</a:t>
            </a:r>
            <a:r>
              <a:rPr lang="en-GB" dirty="0" smtClean="0"/>
              <a:t> – </a:t>
            </a:r>
          </a:p>
          <a:p>
            <a:r>
              <a:rPr lang="en-GB" dirty="0"/>
              <a:t>The </a:t>
            </a:r>
            <a:r>
              <a:rPr lang="en-GB" b="1" dirty="0" err="1"/>
              <a:t>Paleolithic</a:t>
            </a:r>
            <a:r>
              <a:rPr lang="en-GB" dirty="0"/>
              <a:t>, (or </a:t>
            </a:r>
            <a:r>
              <a:rPr lang="en-GB" b="1" dirty="0"/>
              <a:t>Palaeolithic</a:t>
            </a:r>
            <a:r>
              <a:rPr lang="en-GB" dirty="0"/>
              <a:t>), </a:t>
            </a:r>
            <a:r>
              <a:rPr lang="en-GB" dirty="0" smtClean="0"/>
              <a:t/>
            </a:r>
            <a:br>
              <a:rPr lang="en-GB" dirty="0" smtClean="0"/>
            </a:br>
            <a:r>
              <a:rPr lang="en-GB" dirty="0" smtClean="0"/>
              <a:t>refers </a:t>
            </a:r>
            <a:r>
              <a:rPr lang="en-GB" dirty="0"/>
              <a:t>to the </a:t>
            </a:r>
            <a:r>
              <a:rPr lang="en-GB" dirty="0">
                <a:hlinkClick r:id="rId3" tooltip="Prehistory"/>
              </a:rPr>
              <a:t>prehistoric</a:t>
            </a:r>
            <a:r>
              <a:rPr lang="en-GB" dirty="0"/>
              <a:t> period </a:t>
            </a:r>
            <a:r>
              <a:rPr lang="en-GB" dirty="0" smtClean="0"/>
              <a:t/>
            </a:r>
            <a:br>
              <a:rPr lang="en-GB" dirty="0" smtClean="0"/>
            </a:br>
            <a:r>
              <a:rPr lang="en-GB" dirty="0" smtClean="0"/>
              <a:t>when </a:t>
            </a:r>
            <a:r>
              <a:rPr lang="en-GB" dirty="0"/>
              <a:t>stone tools were made </a:t>
            </a:r>
            <a:r>
              <a:rPr lang="en-GB" dirty="0" smtClean="0"/>
              <a:t/>
            </a:r>
            <a:br>
              <a:rPr lang="en-GB" dirty="0" smtClean="0"/>
            </a:br>
            <a:r>
              <a:rPr lang="en-GB" dirty="0" smtClean="0"/>
              <a:t>by </a:t>
            </a:r>
            <a:r>
              <a:rPr lang="en-GB" dirty="0"/>
              <a:t>humans.</a:t>
            </a:r>
          </a:p>
        </p:txBody>
      </p:sp>
    </p:spTree>
    <p:extLst>
      <p:ext uri="{BB962C8B-B14F-4D97-AF65-F5344CB8AC3E}">
        <p14:creationId xmlns:p14="http://schemas.microsoft.com/office/powerpoint/2010/main" val="166261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7225" y="1535094"/>
            <a:ext cx="3886508" cy="10491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Bef>
                <a:spcPct val="0"/>
              </a:spcBef>
              <a:buFontTx/>
              <a:buNone/>
            </a:pPr>
            <a:r>
              <a:rPr lang="en-GB" altLang="en-US" dirty="0">
                <a:solidFill>
                  <a:schemeClr val="tx1"/>
                </a:solidFill>
              </a:rPr>
              <a:t>People wore animal skins to keep them warm, sewn together using bone needles. </a:t>
            </a:r>
          </a:p>
        </p:txBody>
      </p:sp>
      <p:sp>
        <p:nvSpPr>
          <p:cNvPr id="21" name="Title 20"/>
          <p:cNvSpPr>
            <a:spLocks noGrp="1"/>
          </p:cNvSpPr>
          <p:nvPr>
            <p:ph type="title"/>
          </p:nvPr>
        </p:nvSpPr>
        <p:spPr/>
        <p:txBody>
          <a:bodyPr/>
          <a:lstStyle/>
          <a:p>
            <a:pPr algn="ctr"/>
            <a:r>
              <a:rPr lang="en-GB" altLang="en-US" sz="3200" dirty="0">
                <a:latin typeface="+mn-lt"/>
              </a:rPr>
              <a:t>What clothes did they wear?</a:t>
            </a:r>
          </a:p>
        </p:txBody>
      </p:sp>
      <p:sp>
        <p:nvSpPr>
          <p:cNvPr id="6" name="Rectangle 5"/>
          <p:cNvSpPr/>
          <p:nvPr/>
        </p:nvSpPr>
        <p:spPr>
          <a:xfrm>
            <a:off x="2277226" y="2721674"/>
            <a:ext cx="5173442" cy="188010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Bef>
                <a:spcPct val="0"/>
              </a:spcBef>
              <a:buFontTx/>
              <a:buNone/>
            </a:pPr>
            <a:r>
              <a:rPr lang="en-GB" altLang="en-US" dirty="0">
                <a:solidFill>
                  <a:schemeClr val="tx1"/>
                </a:solidFill>
              </a:rPr>
              <a:t>The fine bone needles that have been found were probably used for embroidery as well. The bodies of a boy and a girl buried around 28,000 years ago in Russia were found with thousands of ivory beads and fox teeth covering them, work that would have taken years to complete. </a:t>
            </a:r>
          </a:p>
        </p:txBody>
      </p:sp>
      <p:sp>
        <p:nvSpPr>
          <p:cNvPr id="7" name="Rectangle 6"/>
          <p:cNvSpPr/>
          <p:nvPr/>
        </p:nvSpPr>
        <p:spPr>
          <a:xfrm>
            <a:off x="2277225" y="4739249"/>
            <a:ext cx="5526925" cy="13261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Bef>
                <a:spcPct val="0"/>
              </a:spcBef>
              <a:buFontTx/>
              <a:buNone/>
            </a:pPr>
            <a:r>
              <a:rPr lang="en-GB" altLang="en-US" dirty="0">
                <a:solidFill>
                  <a:schemeClr val="tx1"/>
                </a:solidFill>
              </a:rPr>
              <a:t>We also know that people were weaving fabric back then (which could have been used for clothes) and dying spun plant fibres different colours, so maybe fashion started a lot earlier than you might think!</a:t>
            </a:r>
          </a:p>
        </p:txBody>
      </p:sp>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5017" y="1268699"/>
            <a:ext cx="10763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606" y="2058503"/>
            <a:ext cx="1874837"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6210" y="1535095"/>
            <a:ext cx="1266331" cy="101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4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90" y="1117872"/>
            <a:ext cx="10960100" cy="994306"/>
          </a:xfrm>
        </p:spPr>
        <p:txBody>
          <a:bodyPr/>
          <a:lstStyle/>
          <a:p>
            <a:r>
              <a:rPr lang="en-GB" altLang="en-US" sz="2800" dirty="0"/>
              <a:t>Today we are going to focus on ordering events from The Stone Age in chronological order. Let`s have a go with some things we may already know about. </a:t>
            </a:r>
            <a:r>
              <a:rPr lang="en-GB" altLang="en-US" sz="2800" dirty="0" smtClean="0"/>
              <a:t/>
            </a:r>
            <a:br>
              <a:rPr lang="en-GB" altLang="en-US" sz="2800" dirty="0" smtClean="0"/>
            </a:br>
            <a:r>
              <a:rPr lang="en-GB" altLang="en-US" sz="2800" dirty="0"/>
              <a:t/>
            </a:r>
            <a:br>
              <a:rPr lang="en-GB" altLang="en-US" sz="2800" dirty="0"/>
            </a:br>
            <a:r>
              <a:rPr lang="en-GB" altLang="en-US" sz="2800" dirty="0"/>
              <a:t>Can you put these events into </a:t>
            </a:r>
            <a:r>
              <a:rPr lang="en-GB" altLang="en-US" sz="2800" dirty="0">
                <a:solidFill>
                  <a:srgbClr val="FF0000"/>
                </a:solidFill>
              </a:rPr>
              <a:t>chronological</a:t>
            </a:r>
            <a:r>
              <a:rPr lang="en-GB" altLang="en-US" sz="2800" dirty="0"/>
              <a:t> order?</a:t>
            </a:r>
            <a:endParaRPr lang="en-GB" sz="2800" dirty="0"/>
          </a:p>
        </p:txBody>
      </p:sp>
      <p:sp>
        <p:nvSpPr>
          <p:cNvPr id="3" name="Rectangle 2"/>
          <p:cNvSpPr/>
          <p:nvPr/>
        </p:nvSpPr>
        <p:spPr>
          <a:xfrm>
            <a:off x="1255082" y="3458540"/>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smtClean="0">
                <a:solidFill>
                  <a:schemeClr val="tx1"/>
                </a:solidFill>
              </a:rPr>
              <a:t>Moana</a:t>
            </a:r>
          </a:p>
          <a:p>
            <a:pPr algn="ctr">
              <a:defRPr/>
            </a:pPr>
            <a:r>
              <a:rPr lang="en-GB" altLang="en-US" sz="2000" dirty="0">
                <a:solidFill>
                  <a:schemeClr val="tx1"/>
                </a:solidFill>
              </a:rPr>
              <a:t>c</a:t>
            </a:r>
            <a:r>
              <a:rPr lang="en-GB" altLang="en-US" sz="2000" dirty="0" smtClean="0">
                <a:solidFill>
                  <a:schemeClr val="tx1"/>
                </a:solidFill>
              </a:rPr>
              <a:t>ame out</a:t>
            </a:r>
            <a:endParaRPr lang="en-GB" altLang="en-US" sz="2000" dirty="0">
              <a:solidFill>
                <a:schemeClr val="tx1"/>
              </a:solidFill>
            </a:endParaRPr>
          </a:p>
          <a:p>
            <a:pPr algn="ctr">
              <a:defRPr/>
            </a:pPr>
            <a:endParaRPr lang="en-GB" dirty="0"/>
          </a:p>
        </p:txBody>
      </p:sp>
      <p:sp>
        <p:nvSpPr>
          <p:cNvPr id="4" name="Rectangle 3"/>
          <p:cNvSpPr/>
          <p:nvPr/>
        </p:nvSpPr>
        <p:spPr>
          <a:xfrm>
            <a:off x="3722861" y="3458540"/>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smtClean="0">
                <a:solidFill>
                  <a:schemeClr val="tx1"/>
                </a:solidFill>
              </a:rPr>
              <a:t>You started DJS.</a:t>
            </a:r>
            <a:endParaRPr lang="en-GB" altLang="en-US" sz="2000" dirty="0">
              <a:solidFill>
                <a:schemeClr val="tx1"/>
              </a:solidFill>
            </a:endParaRPr>
          </a:p>
          <a:p>
            <a:pPr algn="ctr">
              <a:defRPr/>
            </a:pPr>
            <a:endParaRPr lang="en-GB" dirty="0"/>
          </a:p>
        </p:txBody>
      </p:sp>
      <p:sp>
        <p:nvSpPr>
          <p:cNvPr id="5" name="Rectangle 4"/>
          <p:cNvSpPr/>
          <p:nvPr/>
        </p:nvSpPr>
        <p:spPr>
          <a:xfrm>
            <a:off x="6355893" y="3458540"/>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smtClean="0">
                <a:solidFill>
                  <a:schemeClr val="tx1"/>
                </a:solidFill>
              </a:rPr>
              <a:t>Children in Y3 were born.</a:t>
            </a:r>
            <a:endParaRPr lang="en-GB" dirty="0"/>
          </a:p>
        </p:txBody>
      </p:sp>
      <p:sp>
        <p:nvSpPr>
          <p:cNvPr id="6" name="Rectangle 5"/>
          <p:cNvSpPr/>
          <p:nvPr/>
        </p:nvSpPr>
        <p:spPr>
          <a:xfrm>
            <a:off x="8865903" y="3458539"/>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smtClean="0">
                <a:solidFill>
                  <a:schemeClr val="tx1"/>
                </a:solidFill>
              </a:rPr>
              <a:t>Your teacher was born. </a:t>
            </a:r>
            <a:endParaRPr lang="en-GB" dirty="0"/>
          </a:p>
        </p:txBody>
      </p:sp>
    </p:spTree>
    <p:extLst>
      <p:ext uri="{BB962C8B-B14F-4D97-AF65-F5344CB8AC3E}">
        <p14:creationId xmlns:p14="http://schemas.microsoft.com/office/powerpoint/2010/main" val="39246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ANSWERS</a:t>
            </a:r>
            <a:endParaRPr lang="en-GB" dirty="0"/>
          </a:p>
        </p:txBody>
      </p:sp>
      <p:sp>
        <p:nvSpPr>
          <p:cNvPr id="3" name="Rectangle 2"/>
          <p:cNvSpPr/>
          <p:nvPr/>
        </p:nvSpPr>
        <p:spPr>
          <a:xfrm>
            <a:off x="1032911" y="2687359"/>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smtClean="0">
                <a:solidFill>
                  <a:schemeClr val="tx1"/>
                </a:solidFill>
              </a:rPr>
              <a:t>Your teacher was born. </a:t>
            </a:r>
            <a:endParaRPr lang="en-GB" dirty="0"/>
          </a:p>
        </p:txBody>
      </p:sp>
      <p:sp>
        <p:nvSpPr>
          <p:cNvPr id="4" name="Rectangle 3"/>
          <p:cNvSpPr/>
          <p:nvPr/>
        </p:nvSpPr>
        <p:spPr>
          <a:xfrm>
            <a:off x="3711845" y="2687359"/>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smtClean="0">
                <a:solidFill>
                  <a:schemeClr val="tx1"/>
                </a:solidFill>
              </a:rPr>
              <a:t>Children in Y3 were born.</a:t>
            </a:r>
            <a:endParaRPr lang="en-GB" dirty="0"/>
          </a:p>
        </p:txBody>
      </p:sp>
      <p:sp>
        <p:nvSpPr>
          <p:cNvPr id="5" name="Rectangle 4"/>
          <p:cNvSpPr/>
          <p:nvPr/>
        </p:nvSpPr>
        <p:spPr>
          <a:xfrm>
            <a:off x="6390779" y="2687359"/>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smtClean="0">
                <a:solidFill>
                  <a:schemeClr val="tx1"/>
                </a:solidFill>
              </a:rPr>
              <a:t>Moana</a:t>
            </a:r>
          </a:p>
          <a:p>
            <a:pPr algn="ctr">
              <a:defRPr/>
            </a:pPr>
            <a:r>
              <a:rPr lang="en-GB" altLang="en-US" sz="2000" dirty="0">
                <a:solidFill>
                  <a:schemeClr val="tx1"/>
                </a:solidFill>
              </a:rPr>
              <a:t>c</a:t>
            </a:r>
            <a:r>
              <a:rPr lang="en-GB" altLang="en-US" sz="2000" dirty="0" smtClean="0">
                <a:solidFill>
                  <a:schemeClr val="tx1"/>
                </a:solidFill>
              </a:rPr>
              <a:t>ame out</a:t>
            </a:r>
            <a:endParaRPr lang="en-GB" altLang="en-US" sz="2000" dirty="0">
              <a:solidFill>
                <a:schemeClr val="tx1"/>
              </a:solidFill>
            </a:endParaRPr>
          </a:p>
          <a:p>
            <a:pPr algn="ctr">
              <a:defRPr/>
            </a:pPr>
            <a:endParaRPr lang="en-GB" dirty="0"/>
          </a:p>
        </p:txBody>
      </p:sp>
      <p:sp>
        <p:nvSpPr>
          <p:cNvPr id="6" name="Rectangle 5"/>
          <p:cNvSpPr/>
          <p:nvPr/>
        </p:nvSpPr>
        <p:spPr>
          <a:xfrm>
            <a:off x="8988924" y="2687358"/>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smtClean="0">
                <a:solidFill>
                  <a:schemeClr val="tx1"/>
                </a:solidFill>
              </a:rPr>
              <a:t>You started DJS.</a:t>
            </a:r>
            <a:endParaRPr lang="en-GB" altLang="en-US" sz="2000" dirty="0">
              <a:solidFill>
                <a:schemeClr val="tx1"/>
              </a:solidFill>
            </a:endParaRPr>
          </a:p>
          <a:p>
            <a:pPr algn="ctr">
              <a:defRPr/>
            </a:pPr>
            <a:endParaRPr lang="en-GB" dirty="0"/>
          </a:p>
        </p:txBody>
      </p:sp>
      <p:cxnSp>
        <p:nvCxnSpPr>
          <p:cNvPr id="8" name="Straight Arrow Connector 7"/>
          <p:cNvCxnSpPr/>
          <p:nvPr/>
        </p:nvCxnSpPr>
        <p:spPr>
          <a:xfrm>
            <a:off x="1806766" y="1894901"/>
            <a:ext cx="8031297" cy="11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6265" y="1916935"/>
            <a:ext cx="1034322" cy="369332"/>
          </a:xfrm>
          <a:prstGeom prst="rect">
            <a:avLst/>
          </a:prstGeom>
          <a:noFill/>
        </p:spPr>
        <p:txBody>
          <a:bodyPr wrap="none" rtlCol="0">
            <a:spAutoFit/>
          </a:bodyPr>
          <a:lstStyle/>
          <a:p>
            <a:r>
              <a:rPr lang="en-GB" dirty="0" smtClean="0"/>
              <a:t>EARLIEST</a:t>
            </a:r>
            <a:endParaRPr lang="en-GB" dirty="0"/>
          </a:p>
        </p:txBody>
      </p:sp>
      <p:sp>
        <p:nvSpPr>
          <p:cNvPr id="10" name="TextBox 9"/>
          <p:cNvSpPr txBox="1"/>
          <p:nvPr/>
        </p:nvSpPr>
        <p:spPr>
          <a:xfrm>
            <a:off x="9582839" y="1958286"/>
            <a:ext cx="836063" cy="369332"/>
          </a:xfrm>
          <a:prstGeom prst="rect">
            <a:avLst/>
          </a:prstGeom>
          <a:noFill/>
        </p:spPr>
        <p:txBody>
          <a:bodyPr wrap="none" rtlCol="0">
            <a:spAutoFit/>
          </a:bodyPr>
          <a:lstStyle/>
          <a:p>
            <a:r>
              <a:rPr lang="en-GB" dirty="0" smtClean="0"/>
              <a:t>LATEST</a:t>
            </a:r>
            <a:endParaRPr lang="en-GB" dirty="0"/>
          </a:p>
        </p:txBody>
      </p:sp>
    </p:spTree>
    <p:extLst>
      <p:ext uri="{BB962C8B-B14F-4D97-AF65-F5344CB8AC3E}">
        <p14:creationId xmlns:p14="http://schemas.microsoft.com/office/powerpoint/2010/main" val="42840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1981199" y="1695299"/>
            <a:ext cx="8220075" cy="994306"/>
          </a:xfrm>
        </p:spPr>
        <p:txBody>
          <a:bodyPr/>
          <a:lstStyle/>
          <a:p>
            <a:pPr algn="ctr"/>
            <a:r>
              <a:rPr lang="en-GB" altLang="en-US" sz="3600" dirty="0" smtClean="0">
                <a:latin typeface="+mn-lt"/>
              </a:rPr>
              <a:t>What about these?</a:t>
            </a:r>
            <a:endParaRPr lang="en-GB" altLang="en-US" sz="3600" dirty="0">
              <a:latin typeface="+mn-lt"/>
            </a:endParaRPr>
          </a:p>
        </p:txBody>
      </p:sp>
      <p:sp>
        <p:nvSpPr>
          <p:cNvPr id="4" name="Rectangle 3"/>
          <p:cNvSpPr/>
          <p:nvPr/>
        </p:nvSpPr>
        <p:spPr>
          <a:xfrm>
            <a:off x="1981199" y="3028882"/>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a:solidFill>
                  <a:schemeClr val="tx1"/>
                </a:solidFill>
              </a:rPr>
              <a:t>Romans invade Britain</a:t>
            </a:r>
          </a:p>
          <a:p>
            <a:pPr algn="ctr">
              <a:defRPr/>
            </a:pPr>
            <a:endParaRPr lang="en-GB" dirty="0"/>
          </a:p>
        </p:txBody>
      </p:sp>
      <p:sp>
        <p:nvSpPr>
          <p:cNvPr id="5" name="Rectangle 4"/>
          <p:cNvSpPr/>
          <p:nvPr/>
        </p:nvSpPr>
        <p:spPr>
          <a:xfrm>
            <a:off x="4244976" y="3028881"/>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a:solidFill>
                  <a:schemeClr val="tx1"/>
                </a:solidFill>
              </a:rPr>
              <a:t>Usain Bolt wins 100m gold at the Olympics</a:t>
            </a:r>
          </a:p>
          <a:p>
            <a:pPr algn="ctr">
              <a:defRPr/>
            </a:pPr>
            <a:endParaRPr lang="en-GB" dirty="0"/>
          </a:p>
        </p:txBody>
      </p:sp>
      <p:sp>
        <p:nvSpPr>
          <p:cNvPr id="7" name="Rectangle 6"/>
          <p:cNvSpPr/>
          <p:nvPr/>
        </p:nvSpPr>
        <p:spPr>
          <a:xfrm>
            <a:off x="6438901" y="3028881"/>
            <a:ext cx="1736725" cy="2305050"/>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a:solidFill>
                  <a:schemeClr val="tx1"/>
                </a:solidFill>
              </a:rPr>
              <a:t>Dinosaurs lived on earth</a:t>
            </a:r>
          </a:p>
          <a:p>
            <a:pPr algn="ctr">
              <a:defRPr/>
            </a:pPr>
            <a:endParaRPr lang="en-GB" dirty="0"/>
          </a:p>
        </p:txBody>
      </p:sp>
      <p:sp>
        <p:nvSpPr>
          <p:cNvPr id="8" name="Rectangle 7"/>
          <p:cNvSpPr/>
          <p:nvPr/>
        </p:nvSpPr>
        <p:spPr>
          <a:xfrm>
            <a:off x="8702678" y="3028881"/>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2000" dirty="0">
              <a:solidFill>
                <a:schemeClr val="tx1"/>
              </a:solidFill>
            </a:endParaRPr>
          </a:p>
          <a:p>
            <a:pPr algn="ctr">
              <a:defRPr/>
            </a:pPr>
            <a:r>
              <a:rPr lang="en-GB" altLang="en-US" sz="2000" dirty="0">
                <a:solidFill>
                  <a:schemeClr val="tx1"/>
                </a:solidFill>
              </a:rPr>
              <a:t>Queen Elizabeth II is born</a:t>
            </a:r>
          </a:p>
          <a:p>
            <a:pPr algn="ctr">
              <a:defRPr/>
            </a:pPr>
            <a:endParaRPr lang="en-GB" dirty="0"/>
          </a:p>
        </p:txBody>
      </p:sp>
    </p:spTree>
    <p:extLst>
      <p:ext uri="{BB962C8B-B14F-4D97-AF65-F5344CB8AC3E}">
        <p14:creationId xmlns:p14="http://schemas.microsoft.com/office/powerpoint/2010/main" val="7979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1981199" y="1695299"/>
            <a:ext cx="8220075" cy="994306"/>
          </a:xfrm>
        </p:spPr>
        <p:txBody>
          <a:bodyPr/>
          <a:lstStyle/>
          <a:p>
            <a:pPr algn="ctr"/>
            <a:r>
              <a:rPr lang="en-GB" altLang="en-US" sz="3600" dirty="0">
                <a:latin typeface="+mn-lt"/>
              </a:rPr>
              <a:t>Can you put these events into </a:t>
            </a:r>
            <a:r>
              <a:rPr lang="en-GB" altLang="en-US" sz="3600" dirty="0">
                <a:solidFill>
                  <a:srgbClr val="FF0000"/>
                </a:solidFill>
                <a:latin typeface="+mn-lt"/>
              </a:rPr>
              <a:t>chronological</a:t>
            </a:r>
            <a:r>
              <a:rPr lang="en-GB" altLang="en-US" sz="3600" dirty="0">
                <a:latin typeface="+mn-lt"/>
              </a:rPr>
              <a:t> order?</a:t>
            </a:r>
          </a:p>
        </p:txBody>
      </p:sp>
      <p:sp>
        <p:nvSpPr>
          <p:cNvPr id="9" name="Rectangle 8"/>
          <p:cNvSpPr/>
          <p:nvPr/>
        </p:nvSpPr>
        <p:spPr>
          <a:xfrm>
            <a:off x="4247622" y="3789363"/>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a:solidFill>
                  <a:schemeClr val="tx1"/>
                </a:solidFill>
              </a:rPr>
              <a:t>Romans invade Britain</a:t>
            </a:r>
          </a:p>
          <a:p>
            <a:pPr algn="ctr">
              <a:defRPr/>
            </a:pPr>
            <a:endParaRPr lang="en-GB" dirty="0"/>
          </a:p>
        </p:txBody>
      </p:sp>
      <p:sp>
        <p:nvSpPr>
          <p:cNvPr id="10" name="Rectangle 9"/>
          <p:cNvSpPr/>
          <p:nvPr/>
        </p:nvSpPr>
        <p:spPr>
          <a:xfrm>
            <a:off x="8183564" y="3789363"/>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a:solidFill>
                  <a:schemeClr val="tx1"/>
                </a:solidFill>
              </a:rPr>
              <a:t>Usain Bolt wins 100m gold at the Olympics</a:t>
            </a:r>
          </a:p>
          <a:p>
            <a:pPr algn="ctr">
              <a:defRPr/>
            </a:pPr>
            <a:endParaRPr lang="en-GB" dirty="0"/>
          </a:p>
        </p:txBody>
      </p:sp>
      <p:sp>
        <p:nvSpPr>
          <p:cNvPr id="11" name="Rectangle 10"/>
          <p:cNvSpPr/>
          <p:nvPr/>
        </p:nvSpPr>
        <p:spPr>
          <a:xfrm>
            <a:off x="2279651" y="3789363"/>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a:solidFill>
                  <a:schemeClr val="tx1"/>
                </a:solidFill>
              </a:rPr>
              <a:t>Dinosaurs lived on earth</a:t>
            </a:r>
          </a:p>
          <a:p>
            <a:pPr algn="ctr">
              <a:defRPr/>
            </a:pPr>
            <a:endParaRPr lang="en-GB" dirty="0"/>
          </a:p>
        </p:txBody>
      </p:sp>
      <p:sp>
        <p:nvSpPr>
          <p:cNvPr id="12" name="Rectangle 11"/>
          <p:cNvSpPr/>
          <p:nvPr/>
        </p:nvSpPr>
        <p:spPr>
          <a:xfrm>
            <a:off x="6215593" y="3789363"/>
            <a:ext cx="1736725" cy="2303463"/>
          </a:xfrm>
          <a:prstGeom prst="rect">
            <a:avLst/>
          </a:prstGeom>
          <a:solidFill>
            <a:srgbClr val="E0C8A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2000" dirty="0">
              <a:solidFill>
                <a:schemeClr val="tx1"/>
              </a:solidFill>
            </a:endParaRPr>
          </a:p>
          <a:p>
            <a:pPr algn="ctr">
              <a:defRPr/>
            </a:pPr>
            <a:r>
              <a:rPr lang="en-GB" altLang="en-US" sz="2000" dirty="0">
                <a:solidFill>
                  <a:schemeClr val="tx1"/>
                </a:solidFill>
              </a:rPr>
              <a:t>Queen Elizabeth II is born</a:t>
            </a:r>
          </a:p>
          <a:p>
            <a:pPr algn="ctr">
              <a:defRPr/>
            </a:pPr>
            <a:endParaRPr lang="en-GB" dirty="0"/>
          </a:p>
        </p:txBody>
      </p:sp>
      <p:sp>
        <p:nvSpPr>
          <p:cNvPr id="13" name="Rectangle 21"/>
          <p:cNvSpPr>
            <a:spLocks noChangeArrowheads="1"/>
          </p:cNvSpPr>
          <p:nvPr/>
        </p:nvSpPr>
        <p:spPr bwMode="auto">
          <a:xfrm>
            <a:off x="3486151" y="2945934"/>
            <a:ext cx="5135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dirty="0">
                <a:solidFill>
                  <a:srgbClr val="FF0000"/>
                </a:solidFill>
                <a:latin typeface="+mn-lt"/>
              </a:rPr>
              <a:t>Answer</a:t>
            </a:r>
            <a:endParaRPr lang="en-GB" altLang="en-US" sz="1800" dirty="0">
              <a:latin typeface="+mn-lt"/>
            </a:endParaRPr>
          </a:p>
        </p:txBody>
      </p:sp>
    </p:spTree>
    <p:extLst>
      <p:ext uri="{BB962C8B-B14F-4D97-AF65-F5344CB8AC3E}">
        <p14:creationId xmlns:p14="http://schemas.microsoft.com/office/powerpoint/2010/main" val="293587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2870432" y="713055"/>
            <a:ext cx="6438552"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800" dirty="0">
                <a:latin typeface="+mn-lt"/>
              </a:rPr>
              <a:t>The earth is around 4,500,000,000 (4.5 billion) years old. We can't possibly know exactly how old, so we wouldn't know when to start counting from. </a:t>
            </a:r>
          </a:p>
        </p:txBody>
      </p:sp>
      <p:pic>
        <p:nvPicPr>
          <p:cNvPr id="3" name="Picture 2"/>
          <p:cNvPicPr>
            <a:picLocks noChangeAspect="1"/>
          </p:cNvPicPr>
          <p:nvPr/>
        </p:nvPicPr>
        <p:blipFill>
          <a:blip r:embed="rId2"/>
          <a:stretch>
            <a:fillRect/>
          </a:stretch>
        </p:blipFill>
        <p:spPr>
          <a:xfrm>
            <a:off x="2303520" y="1934560"/>
            <a:ext cx="7572375" cy="3619500"/>
          </a:xfrm>
          <a:prstGeom prst="rect">
            <a:avLst/>
          </a:prstGeom>
        </p:spPr>
      </p:pic>
    </p:spTree>
    <p:extLst>
      <p:ext uri="{BB962C8B-B14F-4D97-AF65-F5344CB8AC3E}">
        <p14:creationId xmlns:p14="http://schemas.microsoft.com/office/powerpoint/2010/main" val="2614247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6779" y="0"/>
            <a:ext cx="11011452" cy="4770304"/>
          </a:xfrm>
          <a:prstGeom prst="rect">
            <a:avLst/>
          </a:prstGeom>
        </p:spPr>
      </p:pic>
      <p:sp>
        <p:nvSpPr>
          <p:cNvPr id="4" name="Rectangle 3"/>
          <p:cNvSpPr/>
          <p:nvPr/>
        </p:nvSpPr>
        <p:spPr>
          <a:xfrm>
            <a:off x="1031913" y="4526903"/>
            <a:ext cx="6096000" cy="1508362"/>
          </a:xfrm>
          <a:prstGeom prst="rect">
            <a:avLst/>
          </a:prstGeom>
        </p:spPr>
        <p:txBody>
          <a:bodyPr>
            <a:spAutoFit/>
          </a:bodyPr>
          <a:lstStyle/>
          <a:p>
            <a:pPr marL="342900" lvl="0" indent="-342900">
              <a:lnSpc>
                <a:spcPct val="107000"/>
              </a:lnSpc>
              <a:spcAft>
                <a:spcPts val="0"/>
              </a:spcAft>
              <a:buFont typeface="+mj-lt"/>
              <a:buAutoNum type="arabicPeriod"/>
            </a:pPr>
            <a:r>
              <a:rPr lang="en-GB" sz="1400" dirty="0">
                <a:latin typeface="Comic Sans MS" panose="030F0702030302020204" pitchFamily="66" charset="0"/>
                <a:ea typeface="Calibri" panose="020F0502020204030204" pitchFamily="34" charset="0"/>
                <a:cs typeface="Times New Roman" panose="02020603050405020304" pitchFamily="18" charset="0"/>
              </a:rPr>
              <a:t>In what year was Jesus born?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400" dirty="0">
                <a:latin typeface="Comic Sans MS" panose="030F0702030302020204" pitchFamily="66" charset="0"/>
                <a:ea typeface="Calibri" panose="020F0502020204030204" pitchFamily="34" charset="0"/>
                <a:cs typeface="Times New Roman" panose="02020603050405020304" pitchFamily="18" charset="0"/>
              </a:rPr>
              <a:t>What does BC mean?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400" dirty="0">
                <a:latin typeface="Comic Sans MS" panose="030F0702030302020204" pitchFamily="66" charset="0"/>
                <a:ea typeface="Calibri" panose="020F0502020204030204" pitchFamily="34" charset="0"/>
                <a:cs typeface="Times New Roman" panose="02020603050405020304" pitchFamily="18" charset="0"/>
              </a:rPr>
              <a:t>What happened in 3500 BC?</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400" dirty="0">
                <a:latin typeface="Comic Sans MS" panose="030F0702030302020204" pitchFamily="66" charset="0"/>
                <a:ea typeface="Calibri" panose="020F0502020204030204" pitchFamily="34" charset="0"/>
                <a:cs typeface="Times New Roman" panose="02020603050405020304" pitchFamily="18" charset="0"/>
              </a:rPr>
              <a:t>When did people first start making cave paintings?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400" dirty="0">
                <a:latin typeface="Comic Sans MS" panose="030F0702030302020204" pitchFamily="66" charset="0"/>
                <a:ea typeface="Calibri" panose="020F0502020204030204" pitchFamily="34" charset="0"/>
                <a:cs typeface="Times New Roman" panose="02020603050405020304" pitchFamily="18" charset="0"/>
              </a:rPr>
              <a:t>In what year did woolly mammoths become extinct in Britain?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400" dirty="0">
                <a:latin typeface="Comic Sans MS" panose="030F0702030302020204" pitchFamily="66" charset="0"/>
                <a:ea typeface="Calibri" panose="020F0502020204030204" pitchFamily="34" charset="0"/>
                <a:cs typeface="Times New Roman" panose="02020603050405020304" pitchFamily="18" charset="0"/>
              </a:rPr>
              <a:t>Which event happened after Jesus was born? (AD).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7271133" y="4869455"/>
            <a:ext cx="3616952" cy="923330"/>
          </a:xfrm>
          <a:prstGeom prst="rect">
            <a:avLst/>
          </a:prstGeom>
          <a:noFill/>
        </p:spPr>
        <p:txBody>
          <a:bodyPr wrap="none" rtlCol="0">
            <a:spAutoFit/>
          </a:bodyPr>
          <a:lstStyle/>
          <a:p>
            <a:r>
              <a:rPr lang="en-GB" dirty="0"/>
              <a:t>H</a:t>
            </a:r>
            <a:r>
              <a:rPr lang="en-GB" dirty="0" smtClean="0"/>
              <a:t>ave a go at answering</a:t>
            </a:r>
            <a:br>
              <a:rPr lang="en-GB" dirty="0" smtClean="0"/>
            </a:br>
            <a:r>
              <a:rPr lang="en-GB" dirty="0" smtClean="0"/>
              <a:t>the questions. </a:t>
            </a:r>
            <a:br>
              <a:rPr lang="en-GB" dirty="0" smtClean="0"/>
            </a:br>
            <a:r>
              <a:rPr lang="en-GB" dirty="0" smtClean="0"/>
              <a:t>Try and answer using full sentences.</a:t>
            </a:r>
            <a:endParaRPr lang="en-GB" dirty="0" smtClean="0"/>
          </a:p>
        </p:txBody>
      </p:sp>
    </p:spTree>
    <p:extLst>
      <p:ext uri="{BB962C8B-B14F-4D97-AF65-F5344CB8AC3E}">
        <p14:creationId xmlns:p14="http://schemas.microsoft.com/office/powerpoint/2010/main" val="554639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ounded Rectangle 4"/>
          <p:cNvSpPr/>
          <p:nvPr/>
        </p:nvSpPr>
        <p:spPr bwMode="auto">
          <a:xfrm>
            <a:off x="2027238" y="654653"/>
            <a:ext cx="8137524" cy="240065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smtClean="0">
                <a:latin typeface="+mn-lt"/>
              </a:rPr>
              <a:t>Learning Objective:</a:t>
            </a:r>
            <a:endParaRPr lang="en-US" sz="1400" dirty="0" smtClean="0">
              <a:latin typeface="+mn-lt"/>
            </a:endParaRPr>
          </a:p>
        </p:txBody>
      </p:sp>
      <p:sp>
        <p:nvSpPr>
          <p:cNvPr id="7" name="Rectangle 6"/>
          <p:cNvSpPr/>
          <p:nvPr/>
        </p:nvSpPr>
        <p:spPr>
          <a:xfrm>
            <a:off x="2518487" y="654653"/>
            <a:ext cx="7646275" cy="2400657"/>
          </a:xfrm>
          <a:prstGeom prst="rect">
            <a:avLst/>
          </a:prstGeom>
        </p:spPr>
        <p:txBody>
          <a:bodyPr wrap="square">
            <a:spAutoFit/>
          </a:bodyPr>
          <a:lstStyle/>
          <a:p>
            <a:pPr algn="ctr"/>
            <a:r>
              <a:rPr lang="en-GB" sz="3200" b="1" dirty="0" smtClean="0"/>
              <a:t>Learning Objective :</a:t>
            </a:r>
          </a:p>
          <a:p>
            <a:endParaRPr lang="en-GB" dirty="0"/>
          </a:p>
          <a:p>
            <a:r>
              <a:rPr lang="en-GB" sz="2000" dirty="0" smtClean="0"/>
              <a:t>To arrange events from the past in </a:t>
            </a:r>
            <a:r>
              <a:rPr lang="en-GB" sz="2000" b="1" dirty="0" smtClean="0">
                <a:solidFill>
                  <a:srgbClr val="FF0000"/>
                </a:solidFill>
              </a:rPr>
              <a:t>chronological order</a:t>
            </a:r>
            <a:r>
              <a:rPr lang="en-GB" sz="2000" dirty="0" smtClean="0"/>
              <a:t>.</a:t>
            </a:r>
          </a:p>
          <a:p>
            <a:endParaRPr lang="en-GB" sz="2000" dirty="0">
              <a:latin typeface="Twinkl" pitchFamily="50" charset="0"/>
            </a:endParaRPr>
          </a:p>
          <a:p>
            <a:r>
              <a:rPr lang="en-GB" sz="2000" dirty="0" smtClean="0">
                <a:latin typeface="Arial" panose="020B0604020202020204" pitchFamily="34" charset="0"/>
                <a:cs typeface="Arial" panose="020B0604020202020204" pitchFamily="34" charset="0"/>
              </a:rPr>
              <a:t>Vocabulary clarification </a:t>
            </a:r>
            <a:r>
              <a:rPr lang="en-GB" sz="2000" dirty="0" smtClean="0"/>
              <a:t>– What does chronological order mean?</a:t>
            </a:r>
          </a:p>
          <a:p>
            <a:r>
              <a:rPr lang="en-GB" sz="2000" dirty="0" smtClean="0"/>
              <a:t> </a:t>
            </a:r>
          </a:p>
          <a:p>
            <a:r>
              <a:rPr lang="en-GB" sz="2000" dirty="0">
                <a:latin typeface="Twinkl" pitchFamily="50" charset="0"/>
              </a:rPr>
              <a:t>	</a:t>
            </a:r>
          </a:p>
        </p:txBody>
      </p:sp>
    </p:spTree>
    <p:extLst>
      <p:ext uri="{BB962C8B-B14F-4D97-AF65-F5344CB8AC3E}">
        <p14:creationId xmlns:p14="http://schemas.microsoft.com/office/powerpoint/2010/main" val="293571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TASK</a:t>
            </a:r>
            <a:endParaRPr lang="en-GB" dirty="0"/>
          </a:p>
        </p:txBody>
      </p:sp>
      <p:sp>
        <p:nvSpPr>
          <p:cNvPr id="3" name="TextBox 2"/>
          <p:cNvSpPr txBox="1"/>
          <p:nvPr/>
        </p:nvSpPr>
        <p:spPr>
          <a:xfrm>
            <a:off x="1985305" y="2269475"/>
            <a:ext cx="8766374" cy="1815882"/>
          </a:xfrm>
          <a:prstGeom prst="rect">
            <a:avLst/>
          </a:prstGeom>
          <a:noFill/>
        </p:spPr>
        <p:txBody>
          <a:bodyPr wrap="none" rtlCol="0">
            <a:spAutoFit/>
          </a:bodyPr>
          <a:lstStyle/>
          <a:p>
            <a:pPr marL="342900" indent="-342900">
              <a:buAutoNum type="arabicPeriod"/>
            </a:pPr>
            <a:r>
              <a:rPr lang="en-GB" sz="2800" dirty="0" smtClean="0"/>
              <a:t>Put the Stone Age events into chronological order.</a:t>
            </a:r>
          </a:p>
          <a:p>
            <a:pPr marL="342900" indent="-342900">
              <a:buAutoNum type="arabicPeriod"/>
            </a:pPr>
            <a:r>
              <a:rPr lang="en-GB" sz="2800" dirty="0" smtClean="0"/>
              <a:t>Stick them into your book.</a:t>
            </a:r>
          </a:p>
          <a:p>
            <a:endParaRPr lang="en-GB" sz="2800" dirty="0" smtClean="0"/>
          </a:p>
          <a:p>
            <a:r>
              <a:rPr lang="en-GB" sz="2800" dirty="0" smtClean="0">
                <a:solidFill>
                  <a:srgbClr val="7030A0"/>
                </a:solidFill>
              </a:rPr>
              <a:t>Challenge – Work out the time difference between events. </a:t>
            </a:r>
            <a:endParaRPr lang="en-GB" sz="2800" dirty="0">
              <a:solidFill>
                <a:srgbClr val="7030A0"/>
              </a:solidFill>
            </a:endParaRPr>
          </a:p>
        </p:txBody>
      </p:sp>
    </p:spTree>
    <p:extLst>
      <p:ext uri="{BB962C8B-B14F-4D97-AF65-F5344CB8AC3E}">
        <p14:creationId xmlns:p14="http://schemas.microsoft.com/office/powerpoint/2010/main" val="1769976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8" name="Rounded Rectangle 7"/>
          <p:cNvSpPr/>
          <p:nvPr/>
        </p:nvSpPr>
        <p:spPr bwMode="auto">
          <a:xfrm>
            <a:off x="2011472" y="717715"/>
            <a:ext cx="8137524" cy="453220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GB" sz="4400" dirty="0">
                <a:solidFill>
                  <a:prstClr val="black"/>
                </a:solidFill>
              </a:rPr>
              <a:t>Vocabulary we may come across</a:t>
            </a:r>
            <a:r>
              <a:rPr lang="en-GB" sz="4400" dirty="0" smtClean="0">
                <a:solidFill>
                  <a:prstClr val="black"/>
                </a:solidFill>
              </a:rPr>
              <a:t>:</a:t>
            </a:r>
          </a:p>
          <a:p>
            <a:pPr lvl="0"/>
            <a:r>
              <a:rPr lang="en-GB" sz="4400" dirty="0" smtClean="0">
                <a:solidFill>
                  <a:prstClr val="black"/>
                </a:solidFill>
              </a:rPr>
              <a:t>Pre-historic </a:t>
            </a:r>
          </a:p>
          <a:p>
            <a:pPr lvl="0"/>
            <a:endParaRPr lang="en-GB" sz="4400" dirty="0" smtClean="0">
              <a:solidFill>
                <a:prstClr val="black"/>
              </a:solidFill>
            </a:endParaRPr>
          </a:p>
          <a:p>
            <a:pPr lvl="0"/>
            <a:endParaRPr lang="en-GB" sz="4400" dirty="0">
              <a:solidFill>
                <a:prstClr val="black"/>
              </a:solidFill>
            </a:endParaRPr>
          </a:p>
          <a:p>
            <a:pPr lvl="0"/>
            <a:endParaRPr lang="en-GB" sz="4400" dirty="0" smtClean="0">
              <a:solidFill>
                <a:prstClr val="black"/>
              </a:solidFill>
            </a:endParaRPr>
          </a:p>
          <a:p>
            <a:pPr lvl="0"/>
            <a:endParaRPr lang="en-GB" sz="4400" dirty="0">
              <a:solidFill>
                <a:prstClr val="black"/>
              </a:solidFill>
            </a:endParaRPr>
          </a:p>
          <a:p>
            <a:endParaRPr lang="en-US" sz="1400" dirty="0" smtClean="0">
              <a:latin typeface="+mn-lt"/>
            </a:endParaRPr>
          </a:p>
        </p:txBody>
      </p:sp>
      <p:sp>
        <p:nvSpPr>
          <p:cNvPr id="9" name="Rectangle 8"/>
          <p:cNvSpPr/>
          <p:nvPr/>
        </p:nvSpPr>
        <p:spPr>
          <a:xfrm>
            <a:off x="2229930" y="2488708"/>
            <a:ext cx="4539219" cy="495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Prehistoric comes from ‘pre-history’.</a:t>
            </a:r>
          </a:p>
        </p:txBody>
      </p:sp>
      <p:sp>
        <p:nvSpPr>
          <p:cNvPr id="10" name="Rectangle 9"/>
          <p:cNvSpPr/>
          <p:nvPr/>
        </p:nvSpPr>
        <p:spPr>
          <a:xfrm>
            <a:off x="2229929" y="3042946"/>
            <a:ext cx="4539219" cy="77210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It means a time before written records existed. </a:t>
            </a:r>
          </a:p>
        </p:txBody>
      </p:sp>
      <p:sp>
        <p:nvSpPr>
          <p:cNvPr id="11" name="Rectangle 10"/>
          <p:cNvSpPr/>
          <p:nvPr/>
        </p:nvSpPr>
        <p:spPr>
          <a:xfrm>
            <a:off x="2229929" y="3874183"/>
            <a:ext cx="4539219" cy="10491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There is no recorded history of this time that we can read, just clues left behind that archaeologists have to interpret. </a:t>
            </a:r>
          </a:p>
        </p:txBody>
      </p:sp>
      <p:pic>
        <p:nvPicPr>
          <p:cNvPr id="1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776" y="1998278"/>
            <a:ext cx="1906591" cy="2861441"/>
          </a:xfrm>
          <a:prstGeom prst="roundRect">
            <a:avLst>
              <a:gd name="adj" fmla="val 0"/>
            </a:avLst>
          </a:prstGeom>
          <a:solidFill>
            <a:srgbClr val="FFFFFF">
              <a:shade val="85000"/>
            </a:srgbClr>
          </a:solidFill>
          <a:ln w="28575">
            <a:solidFill>
              <a:schemeClr val="accent2">
                <a:lumMod val="75000"/>
              </a:schemeClr>
            </a:solidFill>
            <a:miter lim="800000"/>
            <a:headEnd/>
            <a:tailEnd/>
          </a:ln>
          <a:effectLst/>
          <a:extLst/>
        </p:spPr>
      </p:pic>
    </p:spTree>
    <p:extLst>
      <p:ext uri="{BB962C8B-B14F-4D97-AF65-F5344CB8AC3E}">
        <p14:creationId xmlns:p14="http://schemas.microsoft.com/office/powerpoint/2010/main" val="249768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851339" y="346841"/>
            <a:ext cx="9965548" cy="517684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dirty="0" smtClean="0">
                <a:latin typeface="+mn-lt"/>
              </a:rPr>
              <a:t>Learning Objective:</a:t>
            </a:r>
          </a:p>
        </p:txBody>
      </p:sp>
      <p:sp>
        <p:nvSpPr>
          <p:cNvPr id="8" name="Rectangle 7"/>
          <p:cNvSpPr/>
          <p:nvPr/>
        </p:nvSpPr>
        <p:spPr>
          <a:xfrm>
            <a:off x="920627" y="779128"/>
            <a:ext cx="3714435" cy="4401205"/>
          </a:xfrm>
          <a:prstGeom prst="rect">
            <a:avLst/>
          </a:prstGeom>
        </p:spPr>
        <p:txBody>
          <a:bodyPr wrap="square">
            <a:spAutoFit/>
          </a:bodyPr>
          <a:lstStyle/>
          <a:p>
            <a:r>
              <a:rPr lang="en-GB" sz="2800" dirty="0"/>
              <a:t>The stone age is the first period of human history. It is called the stone age because stone was used to make tools and other objects during this time period. The first humans existed </a:t>
            </a:r>
            <a:r>
              <a:rPr lang="en-GB" sz="2800" dirty="0" smtClean="0"/>
              <a:t>about 2.6 </a:t>
            </a:r>
            <a:r>
              <a:rPr lang="en-GB" sz="2800" dirty="0"/>
              <a:t>million years ago. </a:t>
            </a:r>
          </a:p>
        </p:txBody>
      </p:sp>
      <p:pic>
        <p:nvPicPr>
          <p:cNvPr id="9" name="Picture 2" descr="http://img.ehowcdn.com/article-new-thumbnail/ehow/images/a07/rg/p2/tools-used-stone-age-800x800.jpg"/>
          <p:cNvPicPr>
            <a:picLocks noChangeAspect="1" noChangeArrowheads="1"/>
          </p:cNvPicPr>
          <p:nvPr/>
        </p:nvPicPr>
        <p:blipFill>
          <a:blip r:embed="rId2" cstate="print"/>
          <a:srcRect/>
          <a:stretch>
            <a:fillRect/>
          </a:stretch>
        </p:blipFill>
        <p:spPr bwMode="auto">
          <a:xfrm>
            <a:off x="6889531" y="545068"/>
            <a:ext cx="2364827" cy="15456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4" descr="http://www.youthwork-practice.com/adventure-camps-events-programs/camps/stone-age/stone-axe.jpg"/>
          <p:cNvPicPr>
            <a:picLocks noChangeAspect="1" noChangeArrowheads="1"/>
          </p:cNvPicPr>
          <p:nvPr/>
        </p:nvPicPr>
        <p:blipFill>
          <a:blip r:embed="rId3" cstate="print"/>
          <a:srcRect/>
          <a:stretch>
            <a:fillRect/>
          </a:stretch>
        </p:blipFill>
        <p:spPr bwMode="auto">
          <a:xfrm>
            <a:off x="5099887" y="2516283"/>
            <a:ext cx="1978413" cy="25818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TextBox 10"/>
          <p:cNvSpPr txBox="1"/>
          <p:nvPr/>
        </p:nvSpPr>
        <p:spPr>
          <a:xfrm>
            <a:off x="5391807" y="1466193"/>
            <a:ext cx="1007007" cy="369332"/>
          </a:xfrm>
          <a:prstGeom prst="rect">
            <a:avLst/>
          </a:prstGeom>
          <a:noFill/>
        </p:spPr>
        <p:txBody>
          <a:bodyPr wrap="none" rtlCol="0">
            <a:spAutoFit/>
          </a:bodyPr>
          <a:lstStyle/>
          <a:p>
            <a:r>
              <a:rPr lang="en-GB" dirty="0" smtClean="0"/>
              <a:t>Harpoon</a:t>
            </a:r>
            <a:endParaRPr lang="en-GB" dirty="0"/>
          </a:p>
        </p:txBody>
      </p:sp>
      <p:sp>
        <p:nvSpPr>
          <p:cNvPr id="12" name="TextBox 11"/>
          <p:cNvSpPr txBox="1"/>
          <p:nvPr/>
        </p:nvSpPr>
        <p:spPr>
          <a:xfrm>
            <a:off x="7457090" y="4749446"/>
            <a:ext cx="526426" cy="369332"/>
          </a:xfrm>
          <a:prstGeom prst="rect">
            <a:avLst/>
          </a:prstGeom>
          <a:noFill/>
        </p:spPr>
        <p:txBody>
          <a:bodyPr wrap="none" rtlCol="0">
            <a:spAutoFit/>
          </a:bodyPr>
          <a:lstStyle/>
          <a:p>
            <a:r>
              <a:rPr lang="en-GB" dirty="0" smtClean="0"/>
              <a:t>Axe</a:t>
            </a:r>
            <a:endParaRPr lang="en-GB" dirty="0"/>
          </a:p>
        </p:txBody>
      </p:sp>
      <p:pic>
        <p:nvPicPr>
          <p:cNvPr id="2" name="Picture 1"/>
          <p:cNvPicPr>
            <a:picLocks noChangeAspect="1"/>
          </p:cNvPicPr>
          <p:nvPr/>
        </p:nvPicPr>
        <p:blipFill>
          <a:blip r:embed="rId4"/>
          <a:stretch>
            <a:fillRect/>
          </a:stretch>
        </p:blipFill>
        <p:spPr>
          <a:xfrm>
            <a:off x="8242706" y="2516283"/>
            <a:ext cx="2228571" cy="2047619"/>
          </a:xfrm>
          <a:prstGeom prst="rect">
            <a:avLst/>
          </a:prstGeom>
        </p:spPr>
      </p:pic>
      <p:sp>
        <p:nvSpPr>
          <p:cNvPr id="3" name="Flowchart: Summing Junction 2"/>
          <p:cNvSpPr/>
          <p:nvPr/>
        </p:nvSpPr>
        <p:spPr>
          <a:xfrm>
            <a:off x="8071944" y="2288933"/>
            <a:ext cx="2744943" cy="29160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9639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ounded Rectangle 3"/>
          <p:cNvSpPr/>
          <p:nvPr/>
        </p:nvSpPr>
        <p:spPr bwMode="auto">
          <a:xfrm>
            <a:off x="838200" y="365126"/>
            <a:ext cx="9965548" cy="6335220"/>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dirty="0" smtClean="0">
                <a:latin typeface="+mn-lt"/>
              </a:rPr>
              <a:t>Learning Objective:</a:t>
            </a:r>
          </a:p>
        </p:txBody>
      </p:sp>
      <p:pic>
        <p:nvPicPr>
          <p:cNvPr id="5" name="Picture 2" descr="http://1.bp.blogspot.com/-aXhHE77B6qk/TyiklLHsMfI/AAAAAAAAACQ/l1YVo1_5ZrE/s1600/jan12stoneage.jpg"/>
          <p:cNvPicPr>
            <a:picLocks noChangeAspect="1" noChangeArrowheads="1"/>
          </p:cNvPicPr>
          <p:nvPr/>
        </p:nvPicPr>
        <p:blipFill>
          <a:blip r:embed="rId2" cstate="print"/>
          <a:srcRect/>
          <a:stretch>
            <a:fillRect/>
          </a:stretch>
        </p:blipFill>
        <p:spPr bwMode="auto">
          <a:xfrm>
            <a:off x="961803" y="1118707"/>
            <a:ext cx="5008073" cy="2664296"/>
          </a:xfrm>
          <a:prstGeom prst="rect">
            <a:avLst/>
          </a:prstGeom>
          <a:noFill/>
        </p:spPr>
      </p:pic>
      <p:pic>
        <p:nvPicPr>
          <p:cNvPr id="6" name="Picture 4" descr="http://img2.nmni.com/Images/UM-What-s-On/Collections/Archaeology/stoneage_reconst_rec300web.aspx"/>
          <p:cNvPicPr>
            <a:picLocks noChangeAspect="1" noChangeArrowheads="1"/>
          </p:cNvPicPr>
          <p:nvPr/>
        </p:nvPicPr>
        <p:blipFill>
          <a:blip r:embed="rId3" cstate="print"/>
          <a:srcRect/>
          <a:stretch>
            <a:fillRect/>
          </a:stretch>
        </p:blipFill>
        <p:spPr bwMode="auto">
          <a:xfrm>
            <a:off x="6624602" y="981563"/>
            <a:ext cx="3347864" cy="2901483"/>
          </a:xfrm>
          <a:prstGeom prst="rect">
            <a:avLst/>
          </a:prstGeom>
          <a:noFill/>
        </p:spPr>
      </p:pic>
      <p:pic>
        <p:nvPicPr>
          <p:cNvPr id="7" name="Picture 6" descr="http://upload.wikimedia.org/wikipedia/commons/f/fa/%D0%9A%D0%B0%D0%BC%D0%B5%D0%BD%D0%BD%D1%8B%D0%B9_%D0%B2%D0%B5%D0%BA_(1).jpg"/>
          <p:cNvPicPr>
            <a:picLocks noChangeAspect="1" noChangeArrowheads="1"/>
          </p:cNvPicPr>
          <p:nvPr/>
        </p:nvPicPr>
        <p:blipFill>
          <a:blip r:embed="rId4" cstate="print"/>
          <a:srcRect/>
          <a:stretch>
            <a:fillRect/>
          </a:stretch>
        </p:blipFill>
        <p:spPr bwMode="auto">
          <a:xfrm>
            <a:off x="1661896" y="3883046"/>
            <a:ext cx="4104456" cy="2659687"/>
          </a:xfrm>
          <a:prstGeom prst="rect">
            <a:avLst/>
          </a:prstGeom>
          <a:noFill/>
        </p:spPr>
      </p:pic>
      <p:pic>
        <p:nvPicPr>
          <p:cNvPr id="8" name="Picture 8" descr="http://blogs.sundaymercury.net/weirdscience/stoneage.jpg"/>
          <p:cNvPicPr>
            <a:picLocks noChangeAspect="1" noChangeArrowheads="1"/>
          </p:cNvPicPr>
          <p:nvPr/>
        </p:nvPicPr>
        <p:blipFill>
          <a:blip r:embed="rId5" cstate="print"/>
          <a:srcRect/>
          <a:stretch>
            <a:fillRect/>
          </a:stretch>
        </p:blipFill>
        <p:spPr bwMode="auto">
          <a:xfrm>
            <a:off x="6382325" y="4001294"/>
            <a:ext cx="3600400" cy="2400266"/>
          </a:xfrm>
          <a:prstGeom prst="rect">
            <a:avLst/>
          </a:prstGeom>
          <a:noFill/>
        </p:spPr>
      </p:pic>
      <p:sp>
        <p:nvSpPr>
          <p:cNvPr id="9" name="TextBox 8"/>
          <p:cNvSpPr txBox="1"/>
          <p:nvPr/>
        </p:nvSpPr>
        <p:spPr>
          <a:xfrm flipH="1">
            <a:off x="3144350" y="427904"/>
            <a:ext cx="8484476" cy="584775"/>
          </a:xfrm>
          <a:prstGeom prst="rect">
            <a:avLst/>
          </a:prstGeom>
          <a:noFill/>
        </p:spPr>
        <p:txBody>
          <a:bodyPr wrap="square" rtlCol="0">
            <a:spAutoFit/>
          </a:bodyPr>
          <a:lstStyle/>
          <a:p>
            <a:r>
              <a:rPr lang="en-GB" sz="3200" dirty="0" smtClean="0"/>
              <a:t>What was it like in The Stone Age?</a:t>
            </a:r>
            <a:endParaRPr lang="en-GB" sz="3200" dirty="0"/>
          </a:p>
        </p:txBody>
      </p:sp>
    </p:spTree>
    <p:extLst>
      <p:ext uri="{BB962C8B-B14F-4D97-AF65-F5344CB8AC3E}">
        <p14:creationId xmlns:p14="http://schemas.microsoft.com/office/powerpoint/2010/main" val="310291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ounded Rectangle 3"/>
          <p:cNvSpPr/>
          <p:nvPr/>
        </p:nvSpPr>
        <p:spPr bwMode="auto">
          <a:xfrm>
            <a:off x="838200" y="365126"/>
            <a:ext cx="9965548" cy="6335220"/>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dirty="0" smtClean="0">
                <a:latin typeface="+mn-lt"/>
              </a:rPr>
              <a:t>Learning Objective:</a:t>
            </a:r>
          </a:p>
        </p:txBody>
      </p:sp>
      <p:sp>
        <p:nvSpPr>
          <p:cNvPr id="9" name="TextBox 8"/>
          <p:cNvSpPr txBox="1"/>
          <p:nvPr/>
        </p:nvSpPr>
        <p:spPr>
          <a:xfrm flipH="1">
            <a:off x="2166888" y="681038"/>
            <a:ext cx="8484476" cy="584775"/>
          </a:xfrm>
          <a:prstGeom prst="rect">
            <a:avLst/>
          </a:prstGeom>
          <a:noFill/>
        </p:spPr>
        <p:txBody>
          <a:bodyPr wrap="square" rtlCol="0">
            <a:spAutoFit/>
          </a:bodyPr>
          <a:lstStyle/>
          <a:p>
            <a:r>
              <a:rPr lang="en-GB" sz="3200" dirty="0" smtClean="0"/>
              <a:t>How do we know about The Stone Age?</a:t>
            </a:r>
            <a:endParaRPr lang="en-GB" sz="3200" dirty="0"/>
          </a:p>
        </p:txBody>
      </p:sp>
      <p:sp>
        <p:nvSpPr>
          <p:cNvPr id="10" name="Rectangle 9"/>
          <p:cNvSpPr/>
          <p:nvPr/>
        </p:nvSpPr>
        <p:spPr>
          <a:xfrm>
            <a:off x="1061545" y="1491511"/>
            <a:ext cx="3873062" cy="3970318"/>
          </a:xfrm>
          <a:prstGeom prst="rect">
            <a:avLst/>
          </a:prstGeom>
        </p:spPr>
        <p:txBody>
          <a:bodyPr wrap="square">
            <a:spAutoFit/>
          </a:bodyPr>
          <a:lstStyle/>
          <a:p>
            <a:r>
              <a:rPr lang="en-GB" dirty="0"/>
              <a:t>Archaeologists are like detectives, they have discovered what the first hunter-gathers lived like by digging up skeletons and weapons. They have used these as clues to try to understand the how these lived in 120,000BC. </a:t>
            </a:r>
            <a:r>
              <a:rPr lang="en-GB" dirty="0" smtClean="0"/>
              <a:t>Neanderthals. </a:t>
            </a:r>
            <a:endParaRPr lang="en-GB" dirty="0"/>
          </a:p>
          <a:p>
            <a:endParaRPr lang="en-GB" dirty="0"/>
          </a:p>
          <a:p>
            <a:r>
              <a:rPr lang="en-GB" dirty="0"/>
              <a:t>Archaeologists have discovered cave </a:t>
            </a:r>
          </a:p>
          <a:p>
            <a:r>
              <a:rPr lang="en-GB" dirty="0"/>
              <a:t>Paintings which show how the Neanderthals might have lived and communicated in the Stone Age. The painting of a Bison was found in the caves at Altamira in Spain.  </a:t>
            </a:r>
          </a:p>
        </p:txBody>
      </p:sp>
      <p:pic>
        <p:nvPicPr>
          <p:cNvPr id="11" name="Picture 10"/>
          <p:cNvPicPr>
            <a:picLocks noChangeAspect="1"/>
          </p:cNvPicPr>
          <p:nvPr/>
        </p:nvPicPr>
        <p:blipFill>
          <a:blip r:embed="rId2"/>
          <a:stretch>
            <a:fillRect/>
          </a:stretch>
        </p:blipFill>
        <p:spPr>
          <a:xfrm>
            <a:off x="6675545" y="1246711"/>
            <a:ext cx="3381375" cy="2038350"/>
          </a:xfrm>
          <a:prstGeom prst="rect">
            <a:avLst/>
          </a:prstGeom>
        </p:spPr>
      </p:pic>
      <p:sp>
        <p:nvSpPr>
          <p:cNvPr id="12" name="TextBox 11"/>
          <p:cNvSpPr txBox="1"/>
          <p:nvPr/>
        </p:nvSpPr>
        <p:spPr>
          <a:xfrm>
            <a:off x="5157952" y="2389054"/>
            <a:ext cx="1508746" cy="369332"/>
          </a:xfrm>
          <a:prstGeom prst="rect">
            <a:avLst/>
          </a:prstGeom>
          <a:noFill/>
        </p:spPr>
        <p:txBody>
          <a:bodyPr wrap="none" rtlCol="0">
            <a:spAutoFit/>
          </a:bodyPr>
          <a:lstStyle/>
          <a:p>
            <a:r>
              <a:rPr lang="en-GB" dirty="0" smtClean="0"/>
              <a:t>Neanderthals.</a:t>
            </a:r>
            <a:endParaRPr lang="en-GB" dirty="0"/>
          </a:p>
        </p:txBody>
      </p:sp>
      <p:pic>
        <p:nvPicPr>
          <p:cNvPr id="13" name="Picture 2" descr="http://static1.demotix.com/sites/default/files/imagecache/a_scale_large/600-4/photos/1302514237-the-stone-age-transsexual--prague_655454.jpg"/>
          <p:cNvPicPr>
            <a:picLocks noChangeAspect="1" noChangeArrowheads="1"/>
          </p:cNvPicPr>
          <p:nvPr/>
        </p:nvPicPr>
        <p:blipFill>
          <a:blip r:embed="rId3" cstate="print"/>
          <a:srcRect/>
          <a:stretch>
            <a:fillRect/>
          </a:stretch>
        </p:blipFill>
        <p:spPr bwMode="auto">
          <a:xfrm>
            <a:off x="5652968" y="3691147"/>
            <a:ext cx="4380868" cy="2918754"/>
          </a:xfrm>
          <a:prstGeom prst="rect">
            <a:avLst/>
          </a:prstGeom>
          <a:ln w="88900" cap="sq" cmpd="thickThin">
            <a:solidFill>
              <a:srgbClr val="000000"/>
            </a:solidFill>
            <a:prstDash val="solid"/>
            <a:miter lim="800000"/>
          </a:ln>
          <a:effectLst>
            <a:innerShdw blurRad="76200">
              <a:srgbClr val="000000"/>
            </a:innerShdw>
          </a:effectLst>
        </p:spPr>
      </p:pic>
      <p:cxnSp>
        <p:nvCxnSpPr>
          <p:cNvPr id="15" name="Straight Arrow Connector 14"/>
          <p:cNvCxnSpPr/>
          <p:nvPr/>
        </p:nvCxnSpPr>
        <p:spPr>
          <a:xfrm>
            <a:off x="5376041" y="2979683"/>
            <a:ext cx="1033085" cy="0"/>
          </a:xfrm>
          <a:prstGeom prst="straightConnector1">
            <a:avLst/>
          </a:prstGeom>
          <a:ln w="41275">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4684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Rounded Rectangle 3"/>
          <p:cNvSpPr/>
          <p:nvPr/>
        </p:nvSpPr>
        <p:spPr bwMode="auto">
          <a:xfrm>
            <a:off x="838200" y="365126"/>
            <a:ext cx="9965548" cy="6335220"/>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lvl="0" indent="-228600" algn="ctr">
              <a:lnSpc>
                <a:spcPct val="90000"/>
              </a:lnSpc>
              <a:spcBef>
                <a:spcPts val="1000"/>
              </a:spcBef>
            </a:pPr>
            <a:r>
              <a:rPr lang="en-US" sz="1400" dirty="0" smtClean="0">
                <a:latin typeface="+mn-lt"/>
              </a:rPr>
              <a:t>Learning Ob</a:t>
            </a:r>
            <a:r>
              <a:rPr lang="en-GB" sz="2800" dirty="0">
                <a:solidFill>
                  <a:prstClr val="black"/>
                </a:solidFill>
              </a:rPr>
              <a:t>The stone age is the longest period of human history (it </a:t>
            </a:r>
            <a:r>
              <a:rPr lang="en-GB" sz="2800" dirty="0" smtClean="0">
                <a:solidFill>
                  <a:prstClr val="black"/>
                </a:solidFill>
              </a:rPr>
              <a:t>is </a:t>
            </a:r>
            <a:r>
              <a:rPr lang="en-GB" sz="2800" dirty="0">
                <a:solidFill>
                  <a:prstClr val="black"/>
                </a:solidFill>
              </a:rPr>
              <a:t>be split into three stages). </a:t>
            </a:r>
          </a:p>
          <a:p>
            <a:pPr marL="228600" lvl="0" indent="-228600" algn="ctr">
              <a:lnSpc>
                <a:spcPct val="90000"/>
              </a:lnSpc>
              <a:spcBef>
                <a:spcPts val="1000"/>
              </a:spcBef>
            </a:pPr>
            <a:endParaRPr lang="en-GB" sz="2800" dirty="0">
              <a:solidFill>
                <a:prstClr val="black"/>
              </a:solidFill>
            </a:endParaRPr>
          </a:p>
          <a:p>
            <a:pPr marL="228600" lvl="0" indent="-228600" algn="ctr">
              <a:lnSpc>
                <a:spcPct val="90000"/>
              </a:lnSpc>
              <a:spcBef>
                <a:spcPts val="1000"/>
              </a:spcBef>
            </a:pPr>
            <a:r>
              <a:rPr lang="en-GB" sz="2800" b="1" u="sng" dirty="0">
                <a:solidFill>
                  <a:prstClr val="black"/>
                </a:solidFill>
              </a:rPr>
              <a:t>Palaeolithic period </a:t>
            </a:r>
            <a:r>
              <a:rPr lang="en-GB" sz="2800" b="1" u="sng" dirty="0" smtClean="0">
                <a:solidFill>
                  <a:prstClr val="black"/>
                </a:solidFill>
              </a:rPr>
              <a:t>(About 2.6 million </a:t>
            </a:r>
            <a:r>
              <a:rPr lang="en-GB" sz="2800" b="1" u="sng" dirty="0">
                <a:solidFill>
                  <a:prstClr val="black"/>
                </a:solidFill>
              </a:rPr>
              <a:t>years ago)</a:t>
            </a:r>
          </a:p>
          <a:p>
            <a:pPr marL="228600" lvl="0" indent="-228600" algn="ctr">
              <a:lnSpc>
                <a:spcPct val="90000"/>
              </a:lnSpc>
              <a:spcBef>
                <a:spcPts val="1000"/>
              </a:spcBef>
            </a:pPr>
            <a:r>
              <a:rPr lang="en-GB" sz="2000" b="1" u="sng" dirty="0">
                <a:solidFill>
                  <a:prstClr val="black"/>
                </a:solidFill>
              </a:rPr>
              <a:t>First stone tools invented</a:t>
            </a:r>
          </a:p>
          <a:p>
            <a:pPr marL="228600" lvl="0" indent="-228600" algn="ctr">
              <a:lnSpc>
                <a:spcPct val="90000"/>
              </a:lnSpc>
              <a:spcBef>
                <a:spcPts val="1000"/>
              </a:spcBef>
            </a:pPr>
            <a:r>
              <a:rPr lang="en-GB" sz="2800" b="1" u="sng" dirty="0">
                <a:solidFill>
                  <a:prstClr val="black"/>
                </a:solidFill>
              </a:rPr>
              <a:t>Mesolithic period (10,000BC)</a:t>
            </a:r>
          </a:p>
          <a:p>
            <a:pPr marL="228600" lvl="0" indent="-228600" algn="ctr">
              <a:lnSpc>
                <a:spcPct val="90000"/>
              </a:lnSpc>
              <a:spcBef>
                <a:spcPts val="1000"/>
              </a:spcBef>
            </a:pPr>
            <a:r>
              <a:rPr lang="en-GB" sz="2000" b="1" u="sng" dirty="0">
                <a:solidFill>
                  <a:prstClr val="black"/>
                </a:solidFill>
              </a:rPr>
              <a:t>Tools, bow and arrows to hunt deer. </a:t>
            </a:r>
          </a:p>
          <a:p>
            <a:pPr marL="228600" lvl="0" indent="-228600" algn="ctr">
              <a:lnSpc>
                <a:spcPct val="90000"/>
              </a:lnSpc>
              <a:spcBef>
                <a:spcPts val="1000"/>
              </a:spcBef>
            </a:pPr>
            <a:r>
              <a:rPr lang="en-GB" sz="2800" b="1" u="sng" dirty="0">
                <a:solidFill>
                  <a:prstClr val="black"/>
                </a:solidFill>
              </a:rPr>
              <a:t>Neolithic period (8000BC)</a:t>
            </a:r>
          </a:p>
          <a:p>
            <a:pPr marL="228600" lvl="0" indent="-228600" algn="ctr">
              <a:lnSpc>
                <a:spcPct val="90000"/>
              </a:lnSpc>
              <a:spcBef>
                <a:spcPts val="1000"/>
              </a:spcBef>
            </a:pPr>
            <a:r>
              <a:rPr lang="en-GB" sz="2000" b="1" u="sng" dirty="0">
                <a:solidFill>
                  <a:prstClr val="black"/>
                </a:solidFill>
              </a:rPr>
              <a:t>The start of farming</a:t>
            </a:r>
          </a:p>
          <a:p>
            <a:r>
              <a:rPr lang="en-US" sz="1400" dirty="0" smtClean="0">
                <a:latin typeface="+mn-lt"/>
              </a:rPr>
              <a:t>:</a:t>
            </a:r>
          </a:p>
        </p:txBody>
      </p:sp>
    </p:spTree>
    <p:extLst>
      <p:ext uri="{BB962C8B-B14F-4D97-AF65-F5344CB8AC3E}">
        <p14:creationId xmlns:p14="http://schemas.microsoft.com/office/powerpoint/2010/main" val="104262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8372" y="476550"/>
            <a:ext cx="8056180" cy="5896659"/>
          </a:xfrm>
          <a:prstGeom prst="rect">
            <a:avLst/>
          </a:prstGeom>
        </p:spPr>
      </p:pic>
      <p:pic>
        <p:nvPicPr>
          <p:cNvPr id="5" name="Picture 4"/>
          <p:cNvPicPr>
            <a:picLocks noChangeAspect="1"/>
          </p:cNvPicPr>
          <p:nvPr/>
        </p:nvPicPr>
        <p:blipFill>
          <a:blip r:embed="rId3"/>
          <a:stretch>
            <a:fillRect/>
          </a:stretch>
        </p:blipFill>
        <p:spPr>
          <a:xfrm>
            <a:off x="8434552" y="476550"/>
            <a:ext cx="3272216" cy="5896659"/>
          </a:xfrm>
          <a:prstGeom prst="rect">
            <a:avLst/>
          </a:prstGeom>
        </p:spPr>
      </p:pic>
    </p:spTree>
    <p:extLst>
      <p:ext uri="{BB962C8B-B14F-4D97-AF65-F5344CB8AC3E}">
        <p14:creationId xmlns:p14="http://schemas.microsoft.com/office/powerpoint/2010/main" val="234514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60332" y="336617"/>
            <a:ext cx="8119240" cy="5927705"/>
          </a:xfrm>
          <a:prstGeom prst="rect">
            <a:avLst/>
          </a:prstGeom>
        </p:spPr>
      </p:pic>
    </p:spTree>
    <p:extLst>
      <p:ext uri="{BB962C8B-B14F-4D97-AF65-F5344CB8AC3E}">
        <p14:creationId xmlns:p14="http://schemas.microsoft.com/office/powerpoint/2010/main" val="714410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736</Words>
  <Application>Microsoft Office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Comic Sans MS</vt:lpstr>
      <vt:lpstr>Times New Roman</vt:lpstr>
      <vt:lpstr>Twinkl</vt:lpstr>
      <vt:lpstr>Twinkl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type of houses did they live in?</vt:lpstr>
      <vt:lpstr>What clothes did they wear?</vt:lpstr>
      <vt:lpstr>Today we are going to focus on ordering events from The Stone Age in chronological order. Let`s have a go with some things we may already know about.   Can you put these events into chronological order?</vt:lpstr>
      <vt:lpstr>    ANSWERS</vt:lpstr>
      <vt:lpstr>What about these?</vt:lpstr>
      <vt:lpstr>Can you put these events into chronological order?</vt:lpstr>
      <vt:lpstr>The earth is around 4,500,000,000 (4.5 billion) years old. We can't possibly know exactly how old, so we wouldn't know when to start counting from. </vt:lpstr>
      <vt:lpstr>PowerPoint Presentation</vt:lpstr>
      <vt:lpstr>     TASK</vt:lpstr>
    </vt:vector>
  </TitlesOfParts>
  <Company>Sheffield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Emma Waggott</cp:lastModifiedBy>
  <cp:revision>22</cp:revision>
  <dcterms:created xsi:type="dcterms:W3CDTF">2020-09-15T15:27:17Z</dcterms:created>
  <dcterms:modified xsi:type="dcterms:W3CDTF">2020-10-22T19:46:04Z</dcterms:modified>
</cp:coreProperties>
</file>