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83" r:id="rId3"/>
    <p:sldId id="272" r:id="rId4"/>
    <p:sldId id="273" r:id="rId5"/>
    <p:sldId id="274" r:id="rId6"/>
    <p:sldId id="275" r:id="rId7"/>
    <p:sldId id="276" r:id="rId8"/>
    <p:sldId id="278" r:id="rId9"/>
    <p:sldId id="279" r:id="rId10"/>
    <p:sldId id="280" r:id="rId11"/>
    <p:sldId id="281" r:id="rId12"/>
    <p:sldId id="282" r:id="rId13"/>
    <p:sldId id="277"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Sassoon Infant Rg" panose="02000503030000020003" charset="0"/>
      <p:regular r:id="rId22"/>
      <p:bold r:id="rId23"/>
    </p:embeddedFont>
    <p:embeddedFont>
      <p:font typeface="Twinkl SemiBold" charset="0"/>
      <p:bold r:id="rId24"/>
    </p:embeddedFont>
    <p:embeddedFont>
      <p:font typeface="Twinkl"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36E"/>
    <a:srgbClr val="DE1E5A"/>
    <a:srgbClr val="18A0DB"/>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636" autoAdjust="0"/>
  </p:normalViewPr>
  <p:slideViewPr>
    <p:cSldViewPr snapToGrid="0" showGuides="1">
      <p:cViewPr varScale="1">
        <p:scale>
          <a:sx n="65" d="100"/>
          <a:sy n="65" d="100"/>
        </p:scale>
        <p:origin x="654" y="66"/>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23/09/2020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1</a:t>
            </a:fld>
            <a:endParaRPr lang="en-GB"/>
          </a:p>
        </p:txBody>
      </p:sp>
    </p:spTree>
    <p:extLst>
      <p:ext uri="{BB962C8B-B14F-4D97-AF65-F5344CB8AC3E}">
        <p14:creationId xmlns:p14="http://schemas.microsoft.com/office/powerpoint/2010/main" val="355629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7401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11</a:t>
            </a:fld>
            <a:endParaRPr lang="en-GB"/>
          </a:p>
        </p:txBody>
      </p:sp>
    </p:spTree>
    <p:extLst>
      <p:ext uri="{BB962C8B-B14F-4D97-AF65-F5344CB8AC3E}">
        <p14:creationId xmlns:p14="http://schemas.microsoft.com/office/powerpoint/2010/main" val="370896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2447482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1414705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154001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2</a:t>
            </a:fld>
            <a:endParaRPr lang="en-GB"/>
          </a:p>
        </p:txBody>
      </p:sp>
    </p:spTree>
    <p:extLst>
      <p:ext uri="{BB962C8B-B14F-4D97-AF65-F5344CB8AC3E}">
        <p14:creationId xmlns:p14="http://schemas.microsoft.com/office/powerpoint/2010/main" val="304034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3</a:t>
            </a:fld>
            <a:endParaRPr lang="en-GB"/>
          </a:p>
        </p:txBody>
      </p:sp>
    </p:spTree>
    <p:extLst>
      <p:ext uri="{BB962C8B-B14F-4D97-AF65-F5344CB8AC3E}">
        <p14:creationId xmlns:p14="http://schemas.microsoft.com/office/powerpoint/2010/main" val="306644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4</a:t>
            </a:fld>
            <a:endParaRPr lang="en-GB"/>
          </a:p>
        </p:txBody>
      </p:sp>
    </p:spTree>
    <p:extLst>
      <p:ext uri="{BB962C8B-B14F-4D97-AF65-F5344CB8AC3E}">
        <p14:creationId xmlns:p14="http://schemas.microsoft.com/office/powerpoint/2010/main" val="366256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5</a:t>
            </a:fld>
            <a:endParaRPr lang="en-GB"/>
          </a:p>
        </p:txBody>
      </p:sp>
    </p:spTree>
    <p:extLst>
      <p:ext uri="{BB962C8B-B14F-4D97-AF65-F5344CB8AC3E}">
        <p14:creationId xmlns:p14="http://schemas.microsoft.com/office/powerpoint/2010/main" val="801373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6</a:t>
            </a:fld>
            <a:endParaRPr lang="en-GB"/>
          </a:p>
        </p:txBody>
      </p:sp>
    </p:spTree>
    <p:extLst>
      <p:ext uri="{BB962C8B-B14F-4D97-AF65-F5344CB8AC3E}">
        <p14:creationId xmlns:p14="http://schemas.microsoft.com/office/powerpoint/2010/main" val="290494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7</a:t>
            </a:fld>
            <a:endParaRPr lang="en-GB"/>
          </a:p>
        </p:txBody>
      </p:sp>
    </p:spTree>
    <p:extLst>
      <p:ext uri="{BB962C8B-B14F-4D97-AF65-F5344CB8AC3E}">
        <p14:creationId xmlns:p14="http://schemas.microsoft.com/office/powerpoint/2010/main" val="3724764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316564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 Please check the content in this link, including any comments, is suitable for your educational environment before showing. Twinkl accepts no responsibility for the content of third-party websites.</a:t>
            </a:r>
            <a:endParaRPr lang="en-US" dirty="0"/>
          </a:p>
        </p:txBody>
      </p:sp>
      <p:sp>
        <p:nvSpPr>
          <p:cNvPr id="4" name="Slide Number Placeholder 3"/>
          <p:cNvSpPr>
            <a:spLocks noGrp="1"/>
          </p:cNvSpPr>
          <p:nvPr>
            <p:ph type="sldNum" sz="quarter" idx="5"/>
          </p:nvPr>
        </p:nvSpPr>
        <p:spPr/>
        <p:txBody>
          <a:bodyPr/>
          <a:lstStyle/>
          <a:p>
            <a:fld id="{FA521341-850D-40E1-BB3D-87946DC9B06D}" type="slidenum">
              <a:rPr lang="en-GB" smtClean="0"/>
              <a:t>9</a:t>
            </a:fld>
            <a:endParaRPr lang="en-GB"/>
          </a:p>
        </p:txBody>
      </p:sp>
    </p:spTree>
    <p:extLst>
      <p:ext uri="{BB962C8B-B14F-4D97-AF65-F5344CB8AC3E}">
        <p14:creationId xmlns:p14="http://schemas.microsoft.com/office/powerpoint/2010/main" val="2907868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hyperlink" Target="https://www.youtube.com/watch?v=nd9xha3vk58" TargetMode="Externa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hyperlink" Target="https://www.youtube.com/watch?v=NmVEU03Nvb8"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hyperlink" Target="https://www.youtube.com/watch?v=poCw2CCrfzA"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5.png"/><Relationship Id="rId21" Type="http://schemas.openxmlformats.org/officeDocument/2006/relationships/slide" Target="slide11.xml"/><Relationship Id="rId7" Type="http://schemas.openxmlformats.org/officeDocument/2006/relationships/image" Target="../media/image7.png"/><Relationship Id="rId12" Type="http://schemas.openxmlformats.org/officeDocument/2006/relationships/slide" Target="slide7.xml"/><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slide" Target="slide8.xml"/><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slide" Target="slide9.xml"/><Relationship Id="rId10" Type="http://schemas.openxmlformats.org/officeDocument/2006/relationships/slide" Target="slide4.xml"/><Relationship Id="rId19"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slide" Target="slide10.xml"/><Relationship Id="rId22"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hyperlink" Target="https://www.youtube.com/watch?v=twrdXx6dThg"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hyperlink" Target="https://www.youtube.com/watch?v=gTevMU1l0QE&amp;list=PLFgOFSe9_XBgxm77ejHKTm5LVLmf0rpz_"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hlinkClick r:id="rId3" action="ppaction://hlinksldjump"/>
            <a:extLst>
              <a:ext uri="{FF2B5EF4-FFF2-40B4-BE49-F238E27FC236}">
                <a16:creationId xmlns:a16="http://schemas.microsoft.com/office/drawing/2014/main" id="{0ED03399-1BFC-410B-9B8F-18F432B04954}"/>
              </a:ext>
            </a:extLst>
          </p:cNvPr>
          <p:cNvSpPr/>
          <p:nvPr/>
        </p:nvSpPr>
        <p:spPr>
          <a:xfrm>
            <a:off x="7410617" y="5929477"/>
            <a:ext cx="977734" cy="367390"/>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pic>
        <p:nvPicPr>
          <p:cNvPr id="7" name="Picture 6">
            <a:hlinkClick r:id="rId4"/>
            <a:extLst>
              <a:ext uri="{FF2B5EF4-FFF2-40B4-BE49-F238E27FC236}">
                <a16:creationId xmlns:a16="http://schemas.microsoft.com/office/drawing/2014/main" id="{7B538BF9-78B6-4417-92CD-26B5B9BC5132}"/>
              </a:ext>
            </a:extLst>
          </p:cNvPr>
          <p:cNvPicPr>
            <a:picLocks noChangeAspect="1"/>
          </p:cNvPicPr>
          <p:nvPr/>
        </p:nvPicPr>
        <p:blipFill rotWithShape="1">
          <a:blip r:embed="rId5">
            <a:extLst>
              <a:ext uri="{28A0092B-C50C-407E-A947-70E740481C1C}">
                <a14:useLocalDpi xmlns:a14="http://schemas.microsoft.com/office/drawing/2010/main" val="0"/>
              </a:ext>
            </a:extLst>
          </a:blip>
          <a:srcRect l="12382" r="12517"/>
          <a:stretch/>
        </p:blipFill>
        <p:spPr>
          <a:xfrm>
            <a:off x="1365249" y="1023936"/>
            <a:ext cx="6413501" cy="4803666"/>
          </a:xfrm>
          <a:prstGeom prst="rect">
            <a:avLst/>
          </a:prstGeom>
        </p:spPr>
      </p:pic>
    </p:spTree>
    <p:extLst>
      <p:ext uri="{BB962C8B-B14F-4D97-AF65-F5344CB8AC3E}">
        <p14:creationId xmlns:p14="http://schemas.microsoft.com/office/powerpoint/2010/main" val="2856998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hlinkClick r:id="rId3" action="ppaction://hlinksldjump"/>
            <a:extLst>
              <a:ext uri="{FF2B5EF4-FFF2-40B4-BE49-F238E27FC236}">
                <a16:creationId xmlns:a16="http://schemas.microsoft.com/office/drawing/2014/main" id="{0ED03399-1BFC-410B-9B8F-18F432B04954}"/>
              </a:ext>
            </a:extLst>
          </p:cNvPr>
          <p:cNvSpPr/>
          <p:nvPr/>
        </p:nvSpPr>
        <p:spPr>
          <a:xfrm>
            <a:off x="7410617" y="5929477"/>
            <a:ext cx="977734" cy="367390"/>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pic>
        <p:nvPicPr>
          <p:cNvPr id="7" name="Picture 6">
            <a:hlinkClick r:id="rId4"/>
            <a:extLst>
              <a:ext uri="{FF2B5EF4-FFF2-40B4-BE49-F238E27FC236}">
                <a16:creationId xmlns:a16="http://schemas.microsoft.com/office/drawing/2014/main" id="{77B652BF-7E13-44C7-B366-E50CA63715BE}"/>
              </a:ext>
            </a:extLst>
          </p:cNvPr>
          <p:cNvPicPr>
            <a:picLocks noChangeAspect="1"/>
          </p:cNvPicPr>
          <p:nvPr/>
        </p:nvPicPr>
        <p:blipFill rotWithShape="1">
          <a:blip r:embed="rId5">
            <a:extLst>
              <a:ext uri="{28A0092B-C50C-407E-A947-70E740481C1C}">
                <a14:useLocalDpi xmlns:a14="http://schemas.microsoft.com/office/drawing/2010/main" val="0"/>
              </a:ext>
            </a:extLst>
          </a:blip>
          <a:srcRect l="12475" r="12475"/>
          <a:stretch/>
        </p:blipFill>
        <p:spPr>
          <a:xfrm>
            <a:off x="1365249" y="1023936"/>
            <a:ext cx="6413501" cy="4806953"/>
          </a:xfrm>
          <a:prstGeom prst="rect">
            <a:avLst/>
          </a:prstGeom>
        </p:spPr>
      </p:pic>
    </p:spTree>
    <p:extLst>
      <p:ext uri="{BB962C8B-B14F-4D97-AF65-F5344CB8AC3E}">
        <p14:creationId xmlns:p14="http://schemas.microsoft.com/office/powerpoint/2010/main" val="4024419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hlinkClick r:id="rId3" action="ppaction://hlinksldjump"/>
            <a:extLst>
              <a:ext uri="{FF2B5EF4-FFF2-40B4-BE49-F238E27FC236}">
                <a16:creationId xmlns:a16="http://schemas.microsoft.com/office/drawing/2014/main" id="{0ED03399-1BFC-410B-9B8F-18F432B04954}"/>
              </a:ext>
            </a:extLst>
          </p:cNvPr>
          <p:cNvSpPr/>
          <p:nvPr/>
        </p:nvSpPr>
        <p:spPr>
          <a:xfrm>
            <a:off x="7410617" y="5929477"/>
            <a:ext cx="977734" cy="367390"/>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pic>
        <p:nvPicPr>
          <p:cNvPr id="7" name="Picture 6">
            <a:hlinkClick r:id="rId4"/>
            <a:extLst>
              <a:ext uri="{FF2B5EF4-FFF2-40B4-BE49-F238E27FC236}">
                <a16:creationId xmlns:a16="http://schemas.microsoft.com/office/drawing/2014/main" id="{0E446C0E-C5C8-403E-B3FE-1A8914C5A512}"/>
              </a:ext>
            </a:extLst>
          </p:cNvPr>
          <p:cNvPicPr>
            <a:picLocks noChangeAspect="1"/>
          </p:cNvPicPr>
          <p:nvPr/>
        </p:nvPicPr>
        <p:blipFill rotWithShape="1">
          <a:blip r:embed="rId5">
            <a:extLst>
              <a:ext uri="{28A0092B-C50C-407E-A947-70E740481C1C}">
                <a14:useLocalDpi xmlns:a14="http://schemas.microsoft.com/office/drawing/2010/main" val="0"/>
              </a:ext>
            </a:extLst>
          </a:blip>
          <a:srcRect l="12500" r="12500"/>
          <a:stretch/>
        </p:blipFill>
        <p:spPr>
          <a:xfrm>
            <a:off x="1365249" y="1023936"/>
            <a:ext cx="6413501" cy="4810125"/>
          </a:xfrm>
          <a:prstGeom prst="rect">
            <a:avLst/>
          </a:prstGeom>
        </p:spPr>
      </p:pic>
    </p:spTree>
    <p:extLst>
      <p:ext uri="{BB962C8B-B14F-4D97-AF65-F5344CB8AC3E}">
        <p14:creationId xmlns:p14="http://schemas.microsoft.com/office/powerpoint/2010/main" val="198571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3" y="746908"/>
            <a:ext cx="8220075" cy="5613930"/>
          </a:xfrm>
        </p:spPr>
        <p:txBody>
          <a:bodyPr/>
          <a:lstStyle/>
          <a:p>
            <a:pPr algn="ctr"/>
            <a:r>
              <a:rPr lang="en-GB" sz="2400" dirty="0" smtClean="0"/>
              <a:t>I woul</a:t>
            </a:r>
            <a:r>
              <a:rPr lang="en-GB" sz="2400" dirty="0" smtClean="0"/>
              <a:t>d like you to make a poster that answers the following questions </a:t>
            </a:r>
            <a:r>
              <a:rPr lang="en-GB" sz="2400" dirty="0" smtClean="0">
                <a:sym typeface="Wingdings" panose="05000000000000000000" pitchFamily="2" charset="2"/>
              </a:rPr>
              <a:t> </a:t>
            </a:r>
            <a:br>
              <a:rPr lang="en-GB" sz="2400" dirty="0" smtClean="0">
                <a:sym typeface="Wingdings" panose="05000000000000000000" pitchFamily="2" charset="2"/>
              </a:rPr>
            </a:br>
            <a:r>
              <a:rPr lang="en-GB" sz="2400" dirty="0">
                <a:sym typeface="Wingdings" panose="05000000000000000000" pitchFamily="2" charset="2"/>
              </a:rPr>
              <a:t/>
            </a:r>
            <a:br>
              <a:rPr lang="en-GB" sz="2400" dirty="0">
                <a:sym typeface="Wingdings" panose="05000000000000000000" pitchFamily="2" charset="2"/>
              </a:rPr>
            </a:br>
            <a:r>
              <a:rPr lang="en-GB" sz="2400" dirty="0" smtClean="0"/>
              <a:t>What's </a:t>
            </a:r>
            <a:r>
              <a:rPr lang="en-GB" sz="2400" dirty="0"/>
              <a:t>your favourite musical </a:t>
            </a:r>
            <a:r>
              <a:rPr lang="en-GB" sz="2400" dirty="0" smtClean="0"/>
              <a:t>instrument that you have listened to today and why?</a:t>
            </a:r>
            <a:br>
              <a:rPr lang="en-GB" sz="2400" dirty="0" smtClean="0"/>
            </a:br>
            <a:r>
              <a:rPr lang="en-GB" sz="2400" dirty="0"/>
              <a:t/>
            </a:r>
            <a:br>
              <a:rPr lang="en-GB" sz="2400" dirty="0"/>
            </a:br>
            <a:r>
              <a:rPr lang="en-GB" sz="2400" dirty="0" smtClean="0"/>
              <a:t>Which musical instrument was your least favourite and why?</a:t>
            </a:r>
            <a:r>
              <a:rPr lang="en-GB" sz="2400" dirty="0"/>
              <a:t/>
            </a:r>
            <a:br>
              <a:rPr lang="en-GB" sz="2400" dirty="0"/>
            </a:br>
            <a:r>
              <a:rPr lang="en-GB" sz="2400" dirty="0"/>
              <a:t/>
            </a:r>
            <a:br>
              <a:rPr lang="en-GB" sz="2400" dirty="0"/>
            </a:br>
            <a:r>
              <a:rPr lang="en-GB" sz="2400" dirty="0"/>
              <a:t>Can you play an instrument</a:t>
            </a:r>
            <a:r>
              <a:rPr lang="en-GB" sz="2400" dirty="0" smtClean="0"/>
              <a:t>? If not, what instrument would you like to play and why?!</a:t>
            </a:r>
            <a:r>
              <a:rPr lang="en-GB" sz="2400" dirty="0"/>
              <a:t/>
            </a:r>
            <a:br>
              <a:rPr lang="en-GB" sz="2400" dirty="0"/>
            </a:br>
            <a:r>
              <a:rPr lang="en-GB" sz="2400" dirty="0"/>
              <a:t/>
            </a:r>
            <a:br>
              <a:rPr lang="en-GB" sz="2400" dirty="0"/>
            </a:br>
            <a:r>
              <a:rPr lang="en-GB" sz="2400" dirty="0"/>
              <a:t>What type of music do you listen to</a:t>
            </a:r>
            <a:r>
              <a:rPr lang="en-GB" sz="2400" dirty="0" smtClean="0"/>
              <a:t>?</a:t>
            </a:r>
            <a:br>
              <a:rPr lang="en-GB" sz="2400" dirty="0" smtClean="0"/>
            </a:br>
            <a:r>
              <a:rPr lang="en-GB" sz="2400" dirty="0"/>
              <a:t/>
            </a:r>
            <a:br>
              <a:rPr lang="en-GB" sz="2400" dirty="0"/>
            </a:br>
            <a:r>
              <a:rPr lang="en-GB" sz="2400" dirty="0" smtClean="0">
                <a:solidFill>
                  <a:srgbClr val="FF0000"/>
                </a:solidFill>
              </a:rPr>
              <a:t>Your poster MUST include pictures and words!</a:t>
            </a:r>
            <a:r>
              <a:rPr lang="en-GB" sz="3200" dirty="0" smtClean="0"/>
              <a:t/>
            </a:r>
            <a:br>
              <a:rPr lang="en-GB" sz="3200" dirty="0" smtClean="0"/>
            </a:br>
            <a:r>
              <a:rPr lang="en-GB" sz="3200" dirty="0"/>
              <a:t/>
            </a:r>
            <a:br>
              <a:rPr lang="en-GB" sz="3200" dirty="0"/>
            </a:br>
            <a:endParaRPr lang="en-GB" sz="3200" dirty="0"/>
          </a:p>
        </p:txBody>
      </p:sp>
    </p:spTree>
    <p:extLst>
      <p:ext uri="{BB962C8B-B14F-4D97-AF65-F5344CB8AC3E}">
        <p14:creationId xmlns:p14="http://schemas.microsoft.com/office/powerpoint/2010/main" val="1405483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6056934" y="3754962"/>
            <a:ext cx="2334848" cy="2334848"/>
          </a:xfrm>
          <a:prstGeom prst="ellipse">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brass</a:t>
            </a:r>
          </a:p>
        </p:txBody>
      </p:sp>
      <p:sp>
        <p:nvSpPr>
          <p:cNvPr id="40" name="Oval 39"/>
          <p:cNvSpPr/>
          <p:nvPr/>
        </p:nvSpPr>
        <p:spPr>
          <a:xfrm>
            <a:off x="2522745" y="3759526"/>
            <a:ext cx="2334848" cy="2334848"/>
          </a:xfrm>
          <a:prstGeom prst="ellipse">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woodwind</a:t>
            </a:r>
          </a:p>
        </p:txBody>
      </p:sp>
      <p:sp>
        <p:nvSpPr>
          <p:cNvPr id="41" name="Oval 40"/>
          <p:cNvSpPr/>
          <p:nvPr/>
        </p:nvSpPr>
        <p:spPr>
          <a:xfrm>
            <a:off x="4289840" y="1505877"/>
            <a:ext cx="2334848" cy="2334848"/>
          </a:xfrm>
          <a:prstGeom prst="ellipse">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strings</a:t>
            </a:r>
          </a:p>
        </p:txBody>
      </p:sp>
      <p:sp>
        <p:nvSpPr>
          <p:cNvPr id="15" name="Oval 14"/>
          <p:cNvSpPr/>
          <p:nvPr/>
        </p:nvSpPr>
        <p:spPr>
          <a:xfrm>
            <a:off x="909298" y="1452473"/>
            <a:ext cx="2334848" cy="2334848"/>
          </a:xfrm>
          <a:prstGeom prst="ellipse">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percussion</a:t>
            </a:r>
            <a:endParaRPr lang="en-GB" sz="2300" b="1" dirty="0">
              <a:ln w="9525">
                <a:solidFill>
                  <a:schemeClr val="tx1"/>
                </a:solidFill>
              </a:ln>
              <a:solidFill>
                <a:schemeClr val="tx1"/>
              </a:solidFill>
            </a:endParaRPr>
          </a:p>
        </p:txBody>
      </p:sp>
      <p:sp>
        <p:nvSpPr>
          <p:cNvPr id="2" name="Title 1"/>
          <p:cNvSpPr>
            <a:spLocks noGrp="1"/>
          </p:cNvSpPr>
          <p:nvPr>
            <p:ph type="title"/>
          </p:nvPr>
        </p:nvSpPr>
        <p:spPr/>
        <p:txBody>
          <a:bodyPr/>
          <a:lstStyle/>
          <a:p>
            <a:r>
              <a:rPr lang="en-GB" sz="3200" dirty="0"/>
              <a:t>Click an instrument to watch a video:</a:t>
            </a:r>
          </a:p>
        </p:txBody>
      </p:sp>
      <p:grpSp>
        <p:nvGrpSpPr>
          <p:cNvPr id="43" name="Group 42">
            <a:extLst>
              <a:ext uri="{FF2B5EF4-FFF2-40B4-BE49-F238E27FC236}">
                <a16:creationId xmlns:a16="http://schemas.microsoft.com/office/drawing/2014/main" id="{07BD6F8F-45DB-4FFF-B35B-0F3A8F49B322}"/>
              </a:ext>
            </a:extLst>
          </p:cNvPr>
          <p:cNvGrpSpPr/>
          <p:nvPr/>
        </p:nvGrpSpPr>
        <p:grpSpPr>
          <a:xfrm>
            <a:off x="5193726" y="1417960"/>
            <a:ext cx="1576779" cy="977072"/>
            <a:chOff x="656890" y="2636912"/>
            <a:chExt cx="2744669" cy="1700769"/>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15672">
              <a:off x="1265182" y="2028620"/>
              <a:ext cx="1528085" cy="2744669"/>
            </a:xfrm>
            <a:prstGeom prst="rect">
              <a:avLst/>
            </a:prstGeom>
          </p:spPr>
        </p:pic>
        <p:sp>
          <p:nvSpPr>
            <p:cNvPr id="45" name="TextBox 44">
              <a:hlinkClick r:id="rId4" action="ppaction://hlinksldjump"/>
            </p:cNvPr>
            <p:cNvSpPr txBox="1"/>
            <p:nvPr/>
          </p:nvSpPr>
          <p:spPr>
            <a:xfrm>
              <a:off x="1272774" y="3725859"/>
              <a:ext cx="1936750" cy="611822"/>
            </a:xfrm>
            <a:prstGeom prst="rect">
              <a:avLst/>
            </a:prstGeom>
            <a:noFill/>
          </p:spPr>
          <p:txBody>
            <a:bodyPr wrap="square" rtlCol="0">
              <a:spAutoFit/>
            </a:bodyPr>
            <a:lstStyle/>
            <a:p>
              <a:pPr algn="ctr"/>
              <a:r>
                <a:rPr lang="en-GB" sz="2400" b="1" dirty="0">
                  <a:ln w="9525">
                    <a:solidFill>
                      <a:schemeClr val="tx1"/>
                    </a:solidFill>
                  </a:ln>
                  <a:solidFill>
                    <a:schemeClr val="bg1"/>
                  </a:solidFill>
                </a:rPr>
                <a:t>violin</a:t>
              </a:r>
            </a:p>
          </p:txBody>
        </p:sp>
      </p:grpSp>
      <p:grpSp>
        <p:nvGrpSpPr>
          <p:cNvPr id="46" name="Group 45">
            <a:extLst>
              <a:ext uri="{FF2B5EF4-FFF2-40B4-BE49-F238E27FC236}">
                <a16:creationId xmlns:a16="http://schemas.microsoft.com/office/drawing/2014/main" id="{80396987-EDD9-470D-81D0-7223553B07ED}"/>
              </a:ext>
            </a:extLst>
          </p:cNvPr>
          <p:cNvGrpSpPr/>
          <p:nvPr/>
        </p:nvGrpSpPr>
        <p:grpSpPr>
          <a:xfrm>
            <a:off x="4821839" y="2795924"/>
            <a:ext cx="1863725" cy="1110874"/>
            <a:chOff x="3088695" y="1704241"/>
            <a:chExt cx="3244148" cy="1933676"/>
          </a:xfrm>
        </p:grpSpPr>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695" y="1704241"/>
              <a:ext cx="3244148" cy="1933676"/>
            </a:xfrm>
            <a:prstGeom prst="rect">
              <a:avLst/>
            </a:prstGeom>
          </p:spPr>
        </p:pic>
        <p:sp>
          <p:nvSpPr>
            <p:cNvPr id="48" name="TextBox 47">
              <a:hlinkClick r:id="rId6" action="ppaction://hlinksldjump"/>
            </p:cNvPr>
            <p:cNvSpPr txBox="1"/>
            <p:nvPr/>
          </p:nvSpPr>
          <p:spPr>
            <a:xfrm>
              <a:off x="3300177" y="2229483"/>
              <a:ext cx="1936750" cy="611822"/>
            </a:xfrm>
            <a:prstGeom prst="rect">
              <a:avLst/>
            </a:prstGeom>
            <a:noFill/>
          </p:spPr>
          <p:txBody>
            <a:bodyPr wrap="square" rtlCol="0">
              <a:spAutoFit/>
            </a:bodyPr>
            <a:lstStyle/>
            <a:p>
              <a:pPr algn="ctr"/>
              <a:r>
                <a:rPr lang="en-GB" sz="2400" b="1" dirty="0">
                  <a:ln w="9525">
                    <a:solidFill>
                      <a:schemeClr val="tx1"/>
                    </a:solidFill>
                  </a:ln>
                  <a:solidFill>
                    <a:schemeClr val="bg1"/>
                  </a:solidFill>
                </a:rPr>
                <a:t>guitar</a:t>
              </a:r>
            </a:p>
          </p:txBody>
        </p:sp>
      </p:grpSp>
      <p:grpSp>
        <p:nvGrpSpPr>
          <p:cNvPr id="49" name="Group 48">
            <a:extLst>
              <a:ext uri="{FF2B5EF4-FFF2-40B4-BE49-F238E27FC236}">
                <a16:creationId xmlns:a16="http://schemas.microsoft.com/office/drawing/2014/main" id="{BC949970-479C-4D58-B9CE-E53DE590BE28}"/>
              </a:ext>
            </a:extLst>
          </p:cNvPr>
          <p:cNvGrpSpPr/>
          <p:nvPr/>
        </p:nvGrpSpPr>
        <p:grpSpPr>
          <a:xfrm>
            <a:off x="3858853" y="1780365"/>
            <a:ext cx="1519834" cy="1170584"/>
            <a:chOff x="-1103627" y="3589498"/>
            <a:chExt cx="2645546" cy="2037612"/>
          </a:xfrm>
        </p:grpSpPr>
        <p:pic>
          <p:nvPicPr>
            <p:cNvPr id="50" name="Picture 49">
              <a:extLst>
                <a:ext uri="{FF2B5EF4-FFF2-40B4-BE49-F238E27FC236}">
                  <a16:creationId xmlns:a16="http://schemas.microsoft.com/office/drawing/2014/main" id="{C72020B3-52AF-46F1-8C1E-AC9DE4192F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00000" flipH="1">
              <a:off x="-1103627" y="3589498"/>
              <a:ext cx="2645546" cy="2037612"/>
            </a:xfrm>
            <a:prstGeom prst="rect">
              <a:avLst/>
            </a:prstGeom>
          </p:spPr>
        </p:pic>
        <p:sp>
          <p:nvSpPr>
            <p:cNvPr id="51" name="TextBox 50">
              <a:hlinkClick r:id="rId8" action="ppaction://hlinksldjump"/>
              <a:extLst>
                <a:ext uri="{FF2B5EF4-FFF2-40B4-BE49-F238E27FC236}">
                  <a16:creationId xmlns:a16="http://schemas.microsoft.com/office/drawing/2014/main" id="{E2B01C4E-2A50-4162-A07F-A2148C5DA0F4}"/>
                </a:ext>
              </a:extLst>
            </p:cNvPr>
            <p:cNvSpPr txBox="1"/>
            <p:nvPr/>
          </p:nvSpPr>
          <p:spPr>
            <a:xfrm>
              <a:off x="-749230" y="4285141"/>
              <a:ext cx="1936750" cy="611823"/>
            </a:xfrm>
            <a:prstGeom prst="rect">
              <a:avLst/>
            </a:prstGeom>
            <a:noFill/>
          </p:spPr>
          <p:txBody>
            <a:bodyPr wrap="square" rtlCol="0">
              <a:spAutoFit/>
            </a:bodyPr>
            <a:lstStyle/>
            <a:p>
              <a:pPr algn="ctr"/>
              <a:r>
                <a:rPr lang="en-GB" sz="2400" b="1" dirty="0">
                  <a:ln w="9525">
                    <a:solidFill>
                      <a:schemeClr val="tx1"/>
                    </a:solidFill>
                  </a:ln>
                  <a:solidFill>
                    <a:schemeClr val="bg1"/>
                  </a:solidFill>
                </a:rPr>
                <a:t>cello</a:t>
              </a:r>
            </a:p>
          </p:txBody>
        </p:sp>
      </p:grpSp>
      <p:grpSp>
        <p:nvGrpSpPr>
          <p:cNvPr id="52" name="Group 51">
            <a:extLst>
              <a:ext uri="{FF2B5EF4-FFF2-40B4-BE49-F238E27FC236}">
                <a16:creationId xmlns:a16="http://schemas.microsoft.com/office/drawing/2014/main" id="{1843AA9D-2637-4906-88AF-388AE1D7D231}"/>
              </a:ext>
            </a:extLst>
          </p:cNvPr>
          <p:cNvGrpSpPr/>
          <p:nvPr/>
        </p:nvGrpSpPr>
        <p:grpSpPr>
          <a:xfrm>
            <a:off x="2283922" y="1314959"/>
            <a:ext cx="1389746" cy="1236994"/>
            <a:chOff x="5648326" y="3818102"/>
            <a:chExt cx="2645547" cy="2354765"/>
          </a:xfrm>
        </p:grpSpPr>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648326" y="3818102"/>
              <a:ext cx="2645547" cy="2354765"/>
            </a:xfrm>
            <a:prstGeom prst="rect">
              <a:avLst/>
            </a:prstGeom>
          </p:spPr>
        </p:pic>
        <p:sp>
          <p:nvSpPr>
            <p:cNvPr id="54" name="TextBox 53">
              <a:hlinkClick r:id="rId10" action="ppaction://hlinksldjump"/>
            </p:cNvPr>
            <p:cNvSpPr txBox="1"/>
            <p:nvPr/>
          </p:nvSpPr>
          <p:spPr>
            <a:xfrm>
              <a:off x="6002723" y="4897696"/>
              <a:ext cx="1936750" cy="611823"/>
            </a:xfrm>
            <a:prstGeom prst="rect">
              <a:avLst/>
            </a:prstGeom>
            <a:noFill/>
          </p:spPr>
          <p:txBody>
            <a:bodyPr wrap="square" rtlCol="0">
              <a:spAutoFit/>
            </a:bodyPr>
            <a:lstStyle/>
            <a:p>
              <a:pPr algn="ctr"/>
              <a:r>
                <a:rPr lang="en-GB" sz="2400" b="1" dirty="0">
                  <a:ln w="9525">
                    <a:solidFill>
                      <a:schemeClr val="tx1"/>
                    </a:solidFill>
                  </a:ln>
                  <a:solidFill>
                    <a:schemeClr val="bg1"/>
                  </a:solidFill>
                </a:rPr>
                <a:t>piano</a:t>
              </a:r>
            </a:p>
          </p:txBody>
        </p:sp>
      </p:grpSp>
      <p:grpSp>
        <p:nvGrpSpPr>
          <p:cNvPr id="55" name="Group 54">
            <a:extLst>
              <a:ext uri="{FF2B5EF4-FFF2-40B4-BE49-F238E27FC236}">
                <a16:creationId xmlns:a16="http://schemas.microsoft.com/office/drawing/2014/main" id="{AD739EC6-5FD9-4051-80F5-E37A975EE688}"/>
              </a:ext>
            </a:extLst>
          </p:cNvPr>
          <p:cNvGrpSpPr/>
          <p:nvPr/>
        </p:nvGrpSpPr>
        <p:grpSpPr>
          <a:xfrm>
            <a:off x="1210916" y="2826014"/>
            <a:ext cx="1698234" cy="1080784"/>
            <a:chOff x="2095500" y="4035426"/>
            <a:chExt cx="3232790" cy="2057399"/>
          </a:xfrm>
        </p:grpSpPr>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5500" y="4035426"/>
              <a:ext cx="3232790" cy="2057399"/>
            </a:xfrm>
            <a:prstGeom prst="rect">
              <a:avLst/>
            </a:prstGeom>
          </p:spPr>
        </p:pic>
        <p:sp>
          <p:nvSpPr>
            <p:cNvPr id="57" name="TextBox 56">
              <a:hlinkClick r:id="rId12" action="ppaction://hlinksldjump"/>
            </p:cNvPr>
            <p:cNvSpPr txBox="1"/>
            <p:nvPr/>
          </p:nvSpPr>
          <p:spPr>
            <a:xfrm>
              <a:off x="2635248" y="4995483"/>
              <a:ext cx="2230224" cy="878833"/>
            </a:xfrm>
            <a:prstGeom prst="rect">
              <a:avLst/>
            </a:prstGeom>
            <a:noFill/>
          </p:spPr>
          <p:txBody>
            <a:bodyPr wrap="square" rtlCol="0">
              <a:spAutoFit/>
            </a:bodyPr>
            <a:lstStyle/>
            <a:p>
              <a:pPr algn="ctr"/>
              <a:r>
                <a:rPr lang="en-GB" sz="2400" b="1" dirty="0">
                  <a:ln w="9525">
                    <a:solidFill>
                      <a:schemeClr val="tx1"/>
                    </a:solidFill>
                  </a:ln>
                  <a:solidFill>
                    <a:schemeClr val="bg1"/>
                  </a:solidFill>
                </a:rPr>
                <a:t>drums</a:t>
              </a:r>
            </a:p>
          </p:txBody>
        </p:sp>
      </p:grpSp>
      <p:grpSp>
        <p:nvGrpSpPr>
          <p:cNvPr id="58" name="Group 57">
            <a:extLst>
              <a:ext uri="{FF2B5EF4-FFF2-40B4-BE49-F238E27FC236}">
                <a16:creationId xmlns:a16="http://schemas.microsoft.com/office/drawing/2014/main" id="{D0CDFCF6-2CA5-45C1-8D36-2E9DA6F2FF0D}"/>
              </a:ext>
            </a:extLst>
          </p:cNvPr>
          <p:cNvGrpSpPr/>
          <p:nvPr/>
        </p:nvGrpSpPr>
        <p:grpSpPr>
          <a:xfrm>
            <a:off x="665948" y="1773953"/>
            <a:ext cx="1657970" cy="966423"/>
            <a:chOff x="8272940" y="4341493"/>
            <a:chExt cx="2708044" cy="1839699"/>
          </a:xfrm>
        </p:grpSpPr>
        <p:pic>
          <p:nvPicPr>
            <p:cNvPr id="59" name="Picture 58">
              <a:extLst>
                <a:ext uri="{FF2B5EF4-FFF2-40B4-BE49-F238E27FC236}">
                  <a16:creationId xmlns:a16="http://schemas.microsoft.com/office/drawing/2014/main" id="{BE5087B7-A521-4DF3-B9BE-29C9E20BC8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56769" y="4341493"/>
              <a:ext cx="2220831" cy="1839699"/>
            </a:xfrm>
            <a:prstGeom prst="rect">
              <a:avLst/>
            </a:prstGeom>
          </p:spPr>
        </p:pic>
        <p:sp>
          <p:nvSpPr>
            <p:cNvPr id="60" name="TextBox 59">
              <a:hlinkClick r:id="rId14" action="ppaction://hlinksldjump"/>
              <a:extLst>
                <a:ext uri="{FF2B5EF4-FFF2-40B4-BE49-F238E27FC236}">
                  <a16:creationId xmlns:a16="http://schemas.microsoft.com/office/drawing/2014/main" id="{A88B0B43-BED1-4550-9314-69BC8EC5697C}"/>
                </a:ext>
              </a:extLst>
            </p:cNvPr>
            <p:cNvSpPr txBox="1"/>
            <p:nvPr/>
          </p:nvSpPr>
          <p:spPr>
            <a:xfrm>
              <a:off x="8272940" y="4863200"/>
              <a:ext cx="2708044" cy="878833"/>
            </a:xfrm>
            <a:prstGeom prst="rect">
              <a:avLst/>
            </a:prstGeom>
            <a:noFill/>
          </p:spPr>
          <p:txBody>
            <a:bodyPr wrap="square" rtlCol="0">
              <a:spAutoFit/>
            </a:bodyPr>
            <a:lstStyle/>
            <a:p>
              <a:pPr algn="ctr"/>
              <a:r>
                <a:rPr lang="en-GB" sz="2400" b="1" dirty="0">
                  <a:ln w="9525">
                    <a:solidFill>
                      <a:schemeClr val="tx1"/>
                    </a:solidFill>
                  </a:ln>
                  <a:solidFill>
                    <a:schemeClr val="bg1"/>
                  </a:solidFill>
                </a:rPr>
                <a:t>xylophone</a:t>
              </a:r>
            </a:p>
          </p:txBody>
        </p:sp>
      </p:grpSp>
      <p:grpSp>
        <p:nvGrpSpPr>
          <p:cNvPr id="61" name="Group 60">
            <a:extLst>
              <a:ext uri="{FF2B5EF4-FFF2-40B4-BE49-F238E27FC236}">
                <a16:creationId xmlns:a16="http://schemas.microsoft.com/office/drawing/2014/main" id="{5A0D9374-D0C6-4143-918F-331497CC536F}"/>
              </a:ext>
            </a:extLst>
          </p:cNvPr>
          <p:cNvGrpSpPr/>
          <p:nvPr/>
        </p:nvGrpSpPr>
        <p:grpSpPr>
          <a:xfrm>
            <a:off x="6418776" y="5157586"/>
            <a:ext cx="1969574" cy="708161"/>
            <a:chOff x="-1668815" y="124701"/>
            <a:chExt cx="2610182" cy="938492"/>
          </a:xfrm>
        </p:grpSpPr>
        <p:pic>
          <p:nvPicPr>
            <p:cNvPr id="62" name="Picture 61">
              <a:extLst>
                <a:ext uri="{FF2B5EF4-FFF2-40B4-BE49-F238E27FC236}">
                  <a16:creationId xmlns:a16="http://schemas.microsoft.com/office/drawing/2014/main" id="{56EA66DD-2839-4D3F-959F-3FEF8833349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68815" y="124701"/>
              <a:ext cx="2610182" cy="938492"/>
            </a:xfrm>
            <a:prstGeom prst="rect">
              <a:avLst/>
            </a:prstGeom>
          </p:spPr>
        </p:pic>
        <p:sp>
          <p:nvSpPr>
            <p:cNvPr id="63" name="TextBox 62">
              <a:hlinkClick r:id="rId16" action="ppaction://hlinksldjump"/>
              <a:extLst>
                <a:ext uri="{FF2B5EF4-FFF2-40B4-BE49-F238E27FC236}">
                  <a16:creationId xmlns:a16="http://schemas.microsoft.com/office/drawing/2014/main" id="{14FD744E-3096-4A52-9EAE-275513CB67FF}"/>
                </a:ext>
              </a:extLst>
            </p:cNvPr>
            <p:cNvSpPr txBox="1"/>
            <p:nvPr/>
          </p:nvSpPr>
          <p:spPr>
            <a:xfrm>
              <a:off x="-1332099" y="270782"/>
              <a:ext cx="1936750" cy="611823"/>
            </a:xfrm>
            <a:prstGeom prst="rect">
              <a:avLst/>
            </a:prstGeom>
            <a:noFill/>
          </p:spPr>
          <p:txBody>
            <a:bodyPr wrap="square" rtlCol="0">
              <a:spAutoFit/>
            </a:bodyPr>
            <a:lstStyle/>
            <a:p>
              <a:pPr algn="ctr"/>
              <a:r>
                <a:rPr lang="en-GB" sz="2400" b="1" dirty="0">
                  <a:ln w="9525">
                    <a:solidFill>
                      <a:schemeClr val="tx1"/>
                    </a:solidFill>
                  </a:ln>
                  <a:solidFill>
                    <a:schemeClr val="bg1"/>
                  </a:solidFill>
                </a:rPr>
                <a:t>trumpet</a:t>
              </a:r>
            </a:p>
          </p:txBody>
        </p:sp>
      </p:grpSp>
      <p:grpSp>
        <p:nvGrpSpPr>
          <p:cNvPr id="17" name="Group 16"/>
          <p:cNvGrpSpPr/>
          <p:nvPr/>
        </p:nvGrpSpPr>
        <p:grpSpPr>
          <a:xfrm>
            <a:off x="6208962" y="3486907"/>
            <a:ext cx="1461420" cy="1498076"/>
            <a:chOff x="6443932" y="3447074"/>
            <a:chExt cx="1461420" cy="1498076"/>
          </a:xfrm>
        </p:grpSpPr>
        <p:pic>
          <p:nvPicPr>
            <p:cNvPr id="13" name="Picture 12">
              <a:hlinkClick r:id="rId10"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464306">
              <a:off x="6600169" y="3447074"/>
              <a:ext cx="886086" cy="1498076"/>
            </a:xfrm>
            <a:prstGeom prst="rect">
              <a:avLst/>
            </a:prstGeom>
          </p:spPr>
        </p:pic>
        <p:sp>
          <p:nvSpPr>
            <p:cNvPr id="64" name="TextBox 63">
              <a:hlinkClick r:id="rId16" action="ppaction://hlinksldjump"/>
              <a:extLst>
                <a:ext uri="{FF2B5EF4-FFF2-40B4-BE49-F238E27FC236}">
                  <a16:creationId xmlns:a16="http://schemas.microsoft.com/office/drawing/2014/main" id="{14FD744E-3096-4A52-9EAE-275513CB67FF}"/>
                </a:ext>
              </a:extLst>
            </p:cNvPr>
            <p:cNvSpPr txBox="1"/>
            <p:nvPr/>
          </p:nvSpPr>
          <p:spPr>
            <a:xfrm>
              <a:off x="6443932" y="4199860"/>
              <a:ext cx="1461420" cy="461665"/>
            </a:xfrm>
            <a:prstGeom prst="rect">
              <a:avLst/>
            </a:prstGeom>
            <a:noFill/>
          </p:spPr>
          <p:txBody>
            <a:bodyPr wrap="square" rtlCol="0">
              <a:spAutoFit/>
            </a:bodyPr>
            <a:lstStyle/>
            <a:p>
              <a:pPr algn="ctr"/>
              <a:r>
                <a:rPr lang="en-GB" sz="2400" b="1" dirty="0">
                  <a:ln w="9525">
                    <a:solidFill>
                      <a:schemeClr val="tx1"/>
                    </a:solidFill>
                  </a:ln>
                  <a:solidFill>
                    <a:schemeClr val="bg1"/>
                  </a:solidFill>
                </a:rPr>
                <a:t>tuba</a:t>
              </a:r>
            </a:p>
          </p:txBody>
        </p:sp>
      </p:grpSp>
      <p:grpSp>
        <p:nvGrpSpPr>
          <p:cNvPr id="65" name="Group 64">
            <a:extLst>
              <a:ext uri="{FF2B5EF4-FFF2-40B4-BE49-F238E27FC236}">
                <a16:creationId xmlns:a16="http://schemas.microsoft.com/office/drawing/2014/main" id="{2C5F2988-69C1-4594-B358-04315F74FEE2}"/>
              </a:ext>
            </a:extLst>
          </p:cNvPr>
          <p:cNvGrpSpPr/>
          <p:nvPr/>
        </p:nvGrpSpPr>
        <p:grpSpPr>
          <a:xfrm>
            <a:off x="2132579" y="3906798"/>
            <a:ext cx="1815413" cy="1165495"/>
            <a:chOff x="5648325" y="1577343"/>
            <a:chExt cx="2405879" cy="1544574"/>
          </a:xfrm>
        </p:grpSpPr>
        <p:pic>
          <p:nvPicPr>
            <p:cNvPr id="66" name="Picture 6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48325" y="1577343"/>
              <a:ext cx="2405879" cy="1544574"/>
            </a:xfrm>
            <a:prstGeom prst="rect">
              <a:avLst/>
            </a:prstGeom>
          </p:spPr>
        </p:pic>
        <p:sp>
          <p:nvSpPr>
            <p:cNvPr id="67" name="TextBox 66">
              <a:hlinkClick r:id="rId19" action="ppaction://hlinksldjump"/>
            </p:cNvPr>
            <p:cNvSpPr txBox="1"/>
            <p:nvPr/>
          </p:nvSpPr>
          <p:spPr>
            <a:xfrm>
              <a:off x="5955028" y="2095239"/>
              <a:ext cx="1936751" cy="611822"/>
            </a:xfrm>
            <a:prstGeom prst="rect">
              <a:avLst/>
            </a:prstGeom>
            <a:noFill/>
          </p:spPr>
          <p:txBody>
            <a:bodyPr wrap="square" rtlCol="0">
              <a:spAutoFit/>
            </a:bodyPr>
            <a:lstStyle/>
            <a:p>
              <a:pPr algn="ctr"/>
              <a:r>
                <a:rPr lang="en-GB" sz="2400" b="1" dirty="0">
                  <a:ln w="9525">
                    <a:solidFill>
                      <a:schemeClr val="tx1"/>
                    </a:solidFill>
                  </a:ln>
                  <a:solidFill>
                    <a:schemeClr val="bg1"/>
                  </a:solidFill>
                </a:rPr>
                <a:t>flute</a:t>
              </a:r>
            </a:p>
          </p:txBody>
        </p:sp>
      </p:grpSp>
      <p:grpSp>
        <p:nvGrpSpPr>
          <p:cNvPr id="68" name="Group 67">
            <a:extLst>
              <a:ext uri="{FF2B5EF4-FFF2-40B4-BE49-F238E27FC236}">
                <a16:creationId xmlns:a16="http://schemas.microsoft.com/office/drawing/2014/main" id="{7522F85D-EF59-4034-B2E9-8EA64BCC7A9F}"/>
              </a:ext>
            </a:extLst>
          </p:cNvPr>
          <p:cNvGrpSpPr/>
          <p:nvPr/>
        </p:nvGrpSpPr>
        <p:grpSpPr>
          <a:xfrm>
            <a:off x="3947992" y="4062599"/>
            <a:ext cx="1461420" cy="1807135"/>
            <a:chOff x="-1870097" y="1355193"/>
            <a:chExt cx="1936750" cy="2394909"/>
          </a:xfrm>
        </p:grpSpPr>
        <p:pic>
          <p:nvPicPr>
            <p:cNvPr id="69" name="Picture 68">
              <a:extLst>
                <a:ext uri="{FF2B5EF4-FFF2-40B4-BE49-F238E27FC236}">
                  <a16:creationId xmlns:a16="http://schemas.microsoft.com/office/drawing/2014/main" id="{FCAD937E-041A-4F6A-8BB3-7B9BED4EABF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flipH="1">
              <a:off x="-2172932" y="1940895"/>
              <a:ext cx="2394909" cy="1223506"/>
            </a:xfrm>
            <a:prstGeom prst="rect">
              <a:avLst/>
            </a:prstGeom>
          </p:spPr>
        </p:pic>
        <p:sp>
          <p:nvSpPr>
            <p:cNvPr id="70" name="TextBox 69">
              <a:hlinkClick r:id="rId21" action="ppaction://hlinksldjump"/>
              <a:extLst>
                <a:ext uri="{FF2B5EF4-FFF2-40B4-BE49-F238E27FC236}">
                  <a16:creationId xmlns:a16="http://schemas.microsoft.com/office/drawing/2014/main" id="{BF662224-E098-48A3-8A1C-4051B6BEB20C}"/>
                </a:ext>
              </a:extLst>
            </p:cNvPr>
            <p:cNvSpPr txBox="1"/>
            <p:nvPr/>
          </p:nvSpPr>
          <p:spPr>
            <a:xfrm>
              <a:off x="-1870097" y="2733663"/>
              <a:ext cx="1936750" cy="611822"/>
            </a:xfrm>
            <a:prstGeom prst="rect">
              <a:avLst/>
            </a:prstGeom>
            <a:noFill/>
          </p:spPr>
          <p:txBody>
            <a:bodyPr wrap="square" rtlCol="0">
              <a:spAutoFit/>
            </a:bodyPr>
            <a:lstStyle/>
            <a:p>
              <a:pPr algn="ctr"/>
              <a:r>
                <a:rPr lang="en-GB" sz="2400" b="1" dirty="0">
                  <a:ln w="9525">
                    <a:solidFill>
                      <a:schemeClr val="tx1"/>
                    </a:solidFill>
                  </a:ln>
                  <a:solidFill>
                    <a:schemeClr val="bg1"/>
                  </a:solidFill>
                </a:rPr>
                <a:t>clarinet</a:t>
              </a:r>
            </a:p>
          </p:txBody>
        </p:sp>
      </p:grpSp>
      <p:grpSp>
        <p:nvGrpSpPr>
          <p:cNvPr id="71" name="Group 70">
            <a:extLst>
              <a:ext uri="{FF2B5EF4-FFF2-40B4-BE49-F238E27FC236}">
                <a16:creationId xmlns:a16="http://schemas.microsoft.com/office/drawing/2014/main" id="{A6727DE8-940F-4E3F-A565-32DD1BB23D80}"/>
              </a:ext>
            </a:extLst>
          </p:cNvPr>
          <p:cNvGrpSpPr/>
          <p:nvPr/>
        </p:nvGrpSpPr>
        <p:grpSpPr>
          <a:xfrm>
            <a:off x="2219009" y="5126707"/>
            <a:ext cx="2089944" cy="1046099"/>
            <a:chOff x="8118834" y="1750604"/>
            <a:chExt cx="2769703" cy="1386345"/>
          </a:xfrm>
        </p:grpSpPr>
        <p:pic>
          <p:nvPicPr>
            <p:cNvPr id="72" name="Picture 71">
              <a:extLst>
                <a:ext uri="{FF2B5EF4-FFF2-40B4-BE49-F238E27FC236}">
                  <a16:creationId xmlns:a16="http://schemas.microsoft.com/office/drawing/2014/main" id="{1C8524A9-5574-4BE0-8061-A68A6D25B27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737118">
              <a:off x="8118834" y="1750604"/>
              <a:ext cx="2415777" cy="1351634"/>
            </a:xfrm>
            <a:prstGeom prst="rect">
              <a:avLst/>
            </a:prstGeom>
          </p:spPr>
        </p:pic>
        <p:sp>
          <p:nvSpPr>
            <p:cNvPr id="73" name="TextBox 72">
              <a:hlinkClick r:id="rId23" action="ppaction://hlinksldjump"/>
              <a:extLst>
                <a:ext uri="{FF2B5EF4-FFF2-40B4-BE49-F238E27FC236}">
                  <a16:creationId xmlns:a16="http://schemas.microsoft.com/office/drawing/2014/main" id="{CEDDB8DC-6B31-47C1-98E2-03DD334F7792}"/>
                </a:ext>
              </a:extLst>
            </p:cNvPr>
            <p:cNvSpPr txBox="1"/>
            <p:nvPr/>
          </p:nvSpPr>
          <p:spPr>
            <a:xfrm>
              <a:off x="8482658" y="2525126"/>
              <a:ext cx="2405879" cy="611823"/>
            </a:xfrm>
            <a:prstGeom prst="rect">
              <a:avLst/>
            </a:prstGeom>
            <a:noFill/>
          </p:spPr>
          <p:txBody>
            <a:bodyPr wrap="square" rtlCol="0">
              <a:spAutoFit/>
            </a:bodyPr>
            <a:lstStyle/>
            <a:p>
              <a:pPr algn="ctr"/>
              <a:r>
                <a:rPr lang="en-GB" sz="2400" b="1" dirty="0">
                  <a:ln w="9525">
                    <a:solidFill>
                      <a:schemeClr val="tx1"/>
                    </a:solidFill>
                  </a:ln>
                  <a:solidFill>
                    <a:schemeClr val="bg1"/>
                  </a:solidFill>
                </a:rPr>
                <a:t>saxophone</a:t>
              </a:r>
            </a:p>
          </p:txBody>
        </p:sp>
      </p:grpSp>
    </p:spTree>
    <p:extLst>
      <p:ext uri="{BB962C8B-B14F-4D97-AF65-F5344CB8AC3E}">
        <p14:creationId xmlns:p14="http://schemas.microsoft.com/office/powerpoint/2010/main" val="2929634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ol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650" y="1282303"/>
            <a:ext cx="7632700" cy="4293394"/>
          </a:xfrm>
          <a:prstGeom prst="rect">
            <a:avLst/>
          </a:prstGeom>
        </p:spPr>
      </p:pic>
      <p:sp>
        <p:nvSpPr>
          <p:cNvPr id="4" name="Rectangle: Rounded Corners 3">
            <a:hlinkClick r:id="rId6" action="ppaction://hlinksldjump"/>
            <a:extLst>
              <a:ext uri="{FF2B5EF4-FFF2-40B4-BE49-F238E27FC236}">
                <a16:creationId xmlns:a16="http://schemas.microsoft.com/office/drawing/2014/main" id="{E21DB92D-396B-4A04-998A-68C61E3D0AFA}"/>
              </a:ext>
            </a:extLst>
          </p:cNvPr>
          <p:cNvSpPr/>
          <p:nvPr/>
        </p:nvSpPr>
        <p:spPr>
          <a:xfrm>
            <a:off x="7410617" y="5796501"/>
            <a:ext cx="977734" cy="404951"/>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spTree>
    <p:extLst>
      <p:ext uri="{BB962C8B-B14F-4D97-AF65-F5344CB8AC3E}">
        <p14:creationId xmlns:p14="http://schemas.microsoft.com/office/powerpoint/2010/main" val="1144888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an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650" y="1282303"/>
            <a:ext cx="7632700" cy="4293394"/>
          </a:xfrm>
          <a:prstGeom prst="rect">
            <a:avLst/>
          </a:prstGeom>
        </p:spPr>
      </p:pic>
      <p:sp>
        <p:nvSpPr>
          <p:cNvPr id="4" name="Rectangle: Rounded Corners 3">
            <a:hlinkClick r:id="rId6" action="ppaction://hlinksldjump"/>
            <a:extLst>
              <a:ext uri="{FF2B5EF4-FFF2-40B4-BE49-F238E27FC236}">
                <a16:creationId xmlns:a16="http://schemas.microsoft.com/office/drawing/2014/main" id="{11005CCC-F828-46F7-B3BB-861E0A96A3B2}"/>
              </a:ext>
            </a:extLst>
          </p:cNvPr>
          <p:cNvSpPr/>
          <p:nvPr/>
        </p:nvSpPr>
        <p:spPr>
          <a:xfrm>
            <a:off x="7410617" y="5796501"/>
            <a:ext cx="977734" cy="404951"/>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spTree>
    <p:extLst>
      <p:ext uri="{BB962C8B-B14F-4D97-AF65-F5344CB8AC3E}">
        <p14:creationId xmlns:p14="http://schemas.microsoft.com/office/powerpoint/2010/main" val="3071740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uit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650" y="1283979"/>
            <a:ext cx="7632700" cy="4290042"/>
          </a:xfrm>
          <a:prstGeom prst="rect">
            <a:avLst/>
          </a:prstGeom>
        </p:spPr>
      </p:pic>
      <p:sp>
        <p:nvSpPr>
          <p:cNvPr id="4" name="Rectangle: Rounded Corners 3">
            <a:hlinkClick r:id="rId6" action="ppaction://hlinksldjump"/>
            <a:extLst>
              <a:ext uri="{FF2B5EF4-FFF2-40B4-BE49-F238E27FC236}">
                <a16:creationId xmlns:a16="http://schemas.microsoft.com/office/drawing/2014/main" id="{D69FBF14-7BD3-4E3B-9C69-23E7448DD87D}"/>
              </a:ext>
            </a:extLst>
          </p:cNvPr>
          <p:cNvSpPr/>
          <p:nvPr/>
        </p:nvSpPr>
        <p:spPr>
          <a:xfrm>
            <a:off x="7410617" y="5796501"/>
            <a:ext cx="977734" cy="404951"/>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spTree>
    <p:extLst>
      <p:ext uri="{BB962C8B-B14F-4D97-AF65-F5344CB8AC3E}">
        <p14:creationId xmlns:p14="http://schemas.microsoft.com/office/powerpoint/2010/main" val="1865231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650" y="1282303"/>
            <a:ext cx="7632700" cy="4293394"/>
          </a:xfrm>
          <a:prstGeom prst="rect">
            <a:avLst/>
          </a:prstGeom>
        </p:spPr>
      </p:pic>
      <p:sp>
        <p:nvSpPr>
          <p:cNvPr id="4" name="Rectangle: Rounded Corners 3">
            <a:hlinkClick r:id="rId6" action="ppaction://hlinksldjump"/>
            <a:extLst>
              <a:ext uri="{FF2B5EF4-FFF2-40B4-BE49-F238E27FC236}">
                <a16:creationId xmlns:a16="http://schemas.microsoft.com/office/drawing/2014/main" id="{BEEFC283-E539-4B40-B8CF-9EE15746CDA3}"/>
              </a:ext>
            </a:extLst>
          </p:cNvPr>
          <p:cNvSpPr/>
          <p:nvPr/>
        </p:nvSpPr>
        <p:spPr>
          <a:xfrm>
            <a:off x="7410617" y="5796501"/>
            <a:ext cx="977734" cy="404951"/>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spTree>
    <p:extLst>
      <p:ext uri="{BB962C8B-B14F-4D97-AF65-F5344CB8AC3E}">
        <p14:creationId xmlns:p14="http://schemas.microsoft.com/office/powerpoint/2010/main" val="3871068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um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5250" y="1023937"/>
            <a:ext cx="6413500" cy="4810125"/>
          </a:xfrm>
          <a:prstGeom prst="rect">
            <a:avLst/>
          </a:prstGeom>
        </p:spPr>
      </p:pic>
      <p:sp>
        <p:nvSpPr>
          <p:cNvPr id="4" name="Rectangle: Rounded Corners 3">
            <a:hlinkClick r:id="rId6" action="ppaction://hlinksldjump"/>
            <a:extLst>
              <a:ext uri="{FF2B5EF4-FFF2-40B4-BE49-F238E27FC236}">
                <a16:creationId xmlns:a16="http://schemas.microsoft.com/office/drawing/2014/main" id="{0ED03399-1BFC-410B-9B8F-18F432B04954}"/>
              </a:ext>
            </a:extLst>
          </p:cNvPr>
          <p:cNvSpPr/>
          <p:nvPr/>
        </p:nvSpPr>
        <p:spPr>
          <a:xfrm>
            <a:off x="7410617" y="5929477"/>
            <a:ext cx="977734" cy="367390"/>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spTree>
    <p:extLst>
      <p:ext uri="{BB962C8B-B14F-4D97-AF65-F5344CB8AC3E}">
        <p14:creationId xmlns:p14="http://schemas.microsoft.com/office/powerpoint/2010/main" val="2734688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hlinkClick r:id="rId3" action="ppaction://hlinksldjump"/>
            <a:extLst>
              <a:ext uri="{FF2B5EF4-FFF2-40B4-BE49-F238E27FC236}">
                <a16:creationId xmlns:a16="http://schemas.microsoft.com/office/drawing/2014/main" id="{0ED03399-1BFC-410B-9B8F-18F432B04954}"/>
              </a:ext>
            </a:extLst>
          </p:cNvPr>
          <p:cNvSpPr/>
          <p:nvPr/>
        </p:nvSpPr>
        <p:spPr>
          <a:xfrm>
            <a:off x="7410617" y="5929477"/>
            <a:ext cx="977734" cy="367390"/>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pic>
        <p:nvPicPr>
          <p:cNvPr id="6" name="Picture 5">
            <a:hlinkClick r:id="rId4"/>
            <a:extLst>
              <a:ext uri="{FF2B5EF4-FFF2-40B4-BE49-F238E27FC236}">
                <a16:creationId xmlns:a16="http://schemas.microsoft.com/office/drawing/2014/main" id="{722DFAD0-FBD9-4C5D-93D7-A65E8B8B77E4}"/>
              </a:ext>
            </a:extLst>
          </p:cNvPr>
          <p:cNvPicPr>
            <a:picLocks noChangeAspect="1"/>
          </p:cNvPicPr>
          <p:nvPr/>
        </p:nvPicPr>
        <p:blipFill rotWithShape="1">
          <a:blip r:embed="rId5">
            <a:extLst>
              <a:ext uri="{28A0092B-C50C-407E-A947-70E740481C1C}">
                <a14:useLocalDpi xmlns:a14="http://schemas.microsoft.com/office/drawing/2010/main" val="0"/>
              </a:ext>
            </a:extLst>
          </a:blip>
          <a:srcRect l="19353" r="5647"/>
          <a:stretch/>
        </p:blipFill>
        <p:spPr>
          <a:xfrm>
            <a:off x="1365249" y="1023936"/>
            <a:ext cx="6413501" cy="4810125"/>
          </a:xfrm>
          <a:prstGeom prst="rect">
            <a:avLst/>
          </a:prstGeom>
        </p:spPr>
      </p:pic>
    </p:spTree>
    <p:extLst>
      <p:ext uri="{BB962C8B-B14F-4D97-AF65-F5344CB8AC3E}">
        <p14:creationId xmlns:p14="http://schemas.microsoft.com/office/powerpoint/2010/main" val="1752792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hlinkClick r:id="rId3" action="ppaction://hlinksldjump"/>
            <a:extLst>
              <a:ext uri="{FF2B5EF4-FFF2-40B4-BE49-F238E27FC236}">
                <a16:creationId xmlns:a16="http://schemas.microsoft.com/office/drawing/2014/main" id="{0ED03399-1BFC-410B-9B8F-18F432B04954}"/>
              </a:ext>
            </a:extLst>
          </p:cNvPr>
          <p:cNvSpPr/>
          <p:nvPr/>
        </p:nvSpPr>
        <p:spPr>
          <a:xfrm>
            <a:off x="7410617" y="5929477"/>
            <a:ext cx="977734" cy="367390"/>
          </a:xfrm>
          <a:prstGeom prst="roundRect">
            <a:avLst>
              <a:gd name="adj" fmla="val 1855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GB" sz="2200" dirty="0">
                <a:solidFill>
                  <a:schemeClr val="tx1"/>
                </a:solidFill>
              </a:rPr>
              <a:t>back</a:t>
            </a:r>
          </a:p>
        </p:txBody>
      </p:sp>
      <p:pic>
        <p:nvPicPr>
          <p:cNvPr id="7" name="Picture 6">
            <a:hlinkClick r:id="rId4"/>
            <a:extLst>
              <a:ext uri="{FF2B5EF4-FFF2-40B4-BE49-F238E27FC236}">
                <a16:creationId xmlns:a16="http://schemas.microsoft.com/office/drawing/2014/main" id="{3384FA4D-4862-434C-AE6B-1DBD8D00F297}"/>
              </a:ext>
            </a:extLst>
          </p:cNvPr>
          <p:cNvPicPr>
            <a:picLocks noChangeAspect="1"/>
          </p:cNvPicPr>
          <p:nvPr/>
        </p:nvPicPr>
        <p:blipFill rotWithShape="1">
          <a:blip r:embed="rId5">
            <a:extLst>
              <a:ext uri="{28A0092B-C50C-407E-A947-70E740481C1C}">
                <a14:useLocalDpi xmlns:a14="http://schemas.microsoft.com/office/drawing/2010/main" val="0"/>
              </a:ext>
            </a:extLst>
          </a:blip>
          <a:srcRect l="13510" t="582" r="14425" b="3330"/>
          <a:stretch/>
        </p:blipFill>
        <p:spPr>
          <a:xfrm>
            <a:off x="1365249" y="1023936"/>
            <a:ext cx="6413501" cy="4810125"/>
          </a:xfrm>
          <a:prstGeom prst="rect">
            <a:avLst/>
          </a:prstGeom>
        </p:spPr>
      </p:pic>
    </p:spTree>
    <p:extLst>
      <p:ext uri="{BB962C8B-B14F-4D97-AF65-F5344CB8AC3E}">
        <p14:creationId xmlns:p14="http://schemas.microsoft.com/office/powerpoint/2010/main" val="3976109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138</TotalTime>
  <Words>623</Words>
  <Application>Microsoft Office PowerPoint</Application>
  <PresentationFormat>On-screen Show (4:3)</PresentationFormat>
  <Paragraphs>55</Paragraphs>
  <Slides>14</Slides>
  <Notes>14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Sassoon Infant Rg</vt:lpstr>
      <vt:lpstr>Wingdings</vt:lpstr>
      <vt:lpstr>Twinkl SemiBold</vt:lpstr>
      <vt:lpstr>Twinkl</vt:lpstr>
      <vt:lpstr>Arial</vt:lpstr>
      <vt:lpstr>Office Theme</vt:lpstr>
      <vt:lpstr>PowerPoint Presentation</vt:lpstr>
      <vt:lpstr>Click an instrument to watch a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would like you to make a poster that answers the following questions    What's your favourite musical instrument that you have listened to today and why?  Which musical instrument was your least favourite and why?  Can you play an instrument? If not, what instrument would you like to play and why?!  What type of music do you listen to?  Your poster MUST include pictures and words!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Erik Winterburn</dc:creator>
  <cp:lastModifiedBy>Windows User</cp:lastModifiedBy>
  <cp:revision>20</cp:revision>
  <dcterms:created xsi:type="dcterms:W3CDTF">2017-07-12T12:16:44Z</dcterms:created>
  <dcterms:modified xsi:type="dcterms:W3CDTF">2020-09-23T14:09:19Z</dcterms:modified>
</cp:coreProperties>
</file>