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74"/>
  </p:normalViewPr>
  <p:slideViewPr>
    <p:cSldViewPr snapToGrid="0" snapToObjects="1">
      <p:cViewPr varScale="1">
        <p:scale>
          <a:sx n="131" d="100"/>
          <a:sy n="131" d="100"/>
        </p:scale>
        <p:origin x="3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96DC-6CBF-6949-9172-0E0CE8F60F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56240F-1D37-BE44-8466-7F29426A1C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6871ED-0AE1-FA4D-8962-EF759DF5C290}"/>
              </a:ext>
            </a:extLst>
          </p:cNvPr>
          <p:cNvSpPr>
            <a:spLocks noGrp="1"/>
          </p:cNvSpPr>
          <p:nvPr>
            <p:ph type="dt" sz="half" idx="10"/>
          </p:nvPr>
        </p:nvSpPr>
        <p:spPr/>
        <p:txBody>
          <a:bodyPr/>
          <a:lstStyle/>
          <a:p>
            <a:fld id="{5A250916-1CE9-DB4D-92BD-E75DB22E3AF9}" type="datetimeFigureOut">
              <a:rPr lang="en-US" smtClean="0"/>
              <a:t>7/1/20</a:t>
            </a:fld>
            <a:endParaRPr lang="en-US"/>
          </a:p>
        </p:txBody>
      </p:sp>
      <p:sp>
        <p:nvSpPr>
          <p:cNvPr id="5" name="Footer Placeholder 4">
            <a:extLst>
              <a:ext uri="{FF2B5EF4-FFF2-40B4-BE49-F238E27FC236}">
                <a16:creationId xmlns:a16="http://schemas.microsoft.com/office/drawing/2014/main" id="{C721F8FA-45B0-D94D-9AE8-2A2DBB434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FC5A2A-FA50-1743-A589-7E5FAEF903FC}"/>
              </a:ext>
            </a:extLst>
          </p:cNvPr>
          <p:cNvSpPr>
            <a:spLocks noGrp="1"/>
          </p:cNvSpPr>
          <p:nvPr>
            <p:ph type="sldNum" sz="quarter" idx="12"/>
          </p:nvPr>
        </p:nvSpPr>
        <p:spPr/>
        <p:txBody>
          <a:bodyPr/>
          <a:lstStyle/>
          <a:p>
            <a:fld id="{21B99C35-9F54-B64F-9901-4016CB99DDD6}" type="slidenum">
              <a:rPr lang="en-US" smtClean="0"/>
              <a:t>‹#›</a:t>
            </a:fld>
            <a:endParaRPr lang="en-US"/>
          </a:p>
        </p:txBody>
      </p:sp>
    </p:spTree>
    <p:extLst>
      <p:ext uri="{BB962C8B-B14F-4D97-AF65-F5344CB8AC3E}">
        <p14:creationId xmlns:p14="http://schemas.microsoft.com/office/powerpoint/2010/main" val="70248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95FB9-1A8A-7041-9D48-A8A7E3DF5C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B971FA-0465-B142-831A-71B701BAEC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33569A-2524-2A42-9362-0A0634C4B9E6}"/>
              </a:ext>
            </a:extLst>
          </p:cNvPr>
          <p:cNvSpPr>
            <a:spLocks noGrp="1"/>
          </p:cNvSpPr>
          <p:nvPr>
            <p:ph type="dt" sz="half" idx="10"/>
          </p:nvPr>
        </p:nvSpPr>
        <p:spPr/>
        <p:txBody>
          <a:bodyPr/>
          <a:lstStyle/>
          <a:p>
            <a:fld id="{5A250916-1CE9-DB4D-92BD-E75DB22E3AF9}" type="datetimeFigureOut">
              <a:rPr lang="en-US" smtClean="0"/>
              <a:t>7/1/20</a:t>
            </a:fld>
            <a:endParaRPr lang="en-US"/>
          </a:p>
        </p:txBody>
      </p:sp>
      <p:sp>
        <p:nvSpPr>
          <p:cNvPr id="5" name="Footer Placeholder 4">
            <a:extLst>
              <a:ext uri="{FF2B5EF4-FFF2-40B4-BE49-F238E27FC236}">
                <a16:creationId xmlns:a16="http://schemas.microsoft.com/office/drawing/2014/main" id="{C64EDBEC-89DA-F941-AFE6-23CD1BA05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B103E8-28E6-084D-80FB-3B4FFF732EFC}"/>
              </a:ext>
            </a:extLst>
          </p:cNvPr>
          <p:cNvSpPr>
            <a:spLocks noGrp="1"/>
          </p:cNvSpPr>
          <p:nvPr>
            <p:ph type="sldNum" sz="quarter" idx="12"/>
          </p:nvPr>
        </p:nvSpPr>
        <p:spPr/>
        <p:txBody>
          <a:bodyPr/>
          <a:lstStyle/>
          <a:p>
            <a:fld id="{21B99C35-9F54-B64F-9901-4016CB99DDD6}" type="slidenum">
              <a:rPr lang="en-US" smtClean="0"/>
              <a:t>‹#›</a:t>
            </a:fld>
            <a:endParaRPr lang="en-US"/>
          </a:p>
        </p:txBody>
      </p:sp>
    </p:spTree>
    <p:extLst>
      <p:ext uri="{BB962C8B-B14F-4D97-AF65-F5344CB8AC3E}">
        <p14:creationId xmlns:p14="http://schemas.microsoft.com/office/powerpoint/2010/main" val="1719743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1ABB47-CCBE-B046-A077-CD0AC633D9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FD5C96-231C-5B4A-9F0A-E20148AB0A7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08AFE-B5A2-CA46-BBAB-4E2936043B35}"/>
              </a:ext>
            </a:extLst>
          </p:cNvPr>
          <p:cNvSpPr>
            <a:spLocks noGrp="1"/>
          </p:cNvSpPr>
          <p:nvPr>
            <p:ph type="dt" sz="half" idx="10"/>
          </p:nvPr>
        </p:nvSpPr>
        <p:spPr/>
        <p:txBody>
          <a:bodyPr/>
          <a:lstStyle/>
          <a:p>
            <a:fld id="{5A250916-1CE9-DB4D-92BD-E75DB22E3AF9}" type="datetimeFigureOut">
              <a:rPr lang="en-US" smtClean="0"/>
              <a:t>7/1/20</a:t>
            </a:fld>
            <a:endParaRPr lang="en-US"/>
          </a:p>
        </p:txBody>
      </p:sp>
      <p:sp>
        <p:nvSpPr>
          <p:cNvPr id="5" name="Footer Placeholder 4">
            <a:extLst>
              <a:ext uri="{FF2B5EF4-FFF2-40B4-BE49-F238E27FC236}">
                <a16:creationId xmlns:a16="http://schemas.microsoft.com/office/drawing/2014/main" id="{1069C2BF-E6DC-1B47-BF40-D5D3AD4542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96FB5E-CD15-8146-B5E1-9E829A648512}"/>
              </a:ext>
            </a:extLst>
          </p:cNvPr>
          <p:cNvSpPr>
            <a:spLocks noGrp="1"/>
          </p:cNvSpPr>
          <p:nvPr>
            <p:ph type="sldNum" sz="quarter" idx="12"/>
          </p:nvPr>
        </p:nvSpPr>
        <p:spPr/>
        <p:txBody>
          <a:bodyPr/>
          <a:lstStyle/>
          <a:p>
            <a:fld id="{21B99C35-9F54-B64F-9901-4016CB99DDD6}" type="slidenum">
              <a:rPr lang="en-US" smtClean="0"/>
              <a:t>‹#›</a:t>
            </a:fld>
            <a:endParaRPr lang="en-US"/>
          </a:p>
        </p:txBody>
      </p:sp>
    </p:spTree>
    <p:extLst>
      <p:ext uri="{BB962C8B-B14F-4D97-AF65-F5344CB8AC3E}">
        <p14:creationId xmlns:p14="http://schemas.microsoft.com/office/powerpoint/2010/main" val="1483760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392B5-F1CB-FF48-B6D5-A72CFD4ECF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5D010F-FC46-634D-B2D6-CD1122403D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B0096-97DA-BC4F-9E22-8984FA58E439}"/>
              </a:ext>
            </a:extLst>
          </p:cNvPr>
          <p:cNvSpPr>
            <a:spLocks noGrp="1"/>
          </p:cNvSpPr>
          <p:nvPr>
            <p:ph type="dt" sz="half" idx="10"/>
          </p:nvPr>
        </p:nvSpPr>
        <p:spPr/>
        <p:txBody>
          <a:bodyPr/>
          <a:lstStyle/>
          <a:p>
            <a:fld id="{5A250916-1CE9-DB4D-92BD-E75DB22E3AF9}" type="datetimeFigureOut">
              <a:rPr lang="en-US" smtClean="0"/>
              <a:t>7/1/20</a:t>
            </a:fld>
            <a:endParaRPr lang="en-US"/>
          </a:p>
        </p:txBody>
      </p:sp>
      <p:sp>
        <p:nvSpPr>
          <p:cNvPr id="5" name="Footer Placeholder 4">
            <a:extLst>
              <a:ext uri="{FF2B5EF4-FFF2-40B4-BE49-F238E27FC236}">
                <a16:creationId xmlns:a16="http://schemas.microsoft.com/office/drawing/2014/main" id="{17BEEFFC-9D11-CE4E-96D1-78BCF0EE71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93CB6-5EF6-2447-92DD-EAE9BD57B5B7}"/>
              </a:ext>
            </a:extLst>
          </p:cNvPr>
          <p:cNvSpPr>
            <a:spLocks noGrp="1"/>
          </p:cNvSpPr>
          <p:nvPr>
            <p:ph type="sldNum" sz="quarter" idx="12"/>
          </p:nvPr>
        </p:nvSpPr>
        <p:spPr/>
        <p:txBody>
          <a:bodyPr/>
          <a:lstStyle/>
          <a:p>
            <a:fld id="{21B99C35-9F54-B64F-9901-4016CB99DDD6}" type="slidenum">
              <a:rPr lang="en-US" smtClean="0"/>
              <a:t>‹#›</a:t>
            </a:fld>
            <a:endParaRPr lang="en-US"/>
          </a:p>
        </p:txBody>
      </p:sp>
    </p:spTree>
    <p:extLst>
      <p:ext uri="{BB962C8B-B14F-4D97-AF65-F5344CB8AC3E}">
        <p14:creationId xmlns:p14="http://schemas.microsoft.com/office/powerpoint/2010/main" val="937325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C8DE5-DFAC-994A-839E-E840CDE5BB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3A39DE-E23A-BA4D-A692-9A68F28C15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CD70F5-5792-3F45-BDFD-C9BF198A71BF}"/>
              </a:ext>
            </a:extLst>
          </p:cNvPr>
          <p:cNvSpPr>
            <a:spLocks noGrp="1"/>
          </p:cNvSpPr>
          <p:nvPr>
            <p:ph type="dt" sz="half" idx="10"/>
          </p:nvPr>
        </p:nvSpPr>
        <p:spPr/>
        <p:txBody>
          <a:bodyPr/>
          <a:lstStyle/>
          <a:p>
            <a:fld id="{5A250916-1CE9-DB4D-92BD-E75DB22E3AF9}" type="datetimeFigureOut">
              <a:rPr lang="en-US" smtClean="0"/>
              <a:t>7/1/20</a:t>
            </a:fld>
            <a:endParaRPr lang="en-US"/>
          </a:p>
        </p:txBody>
      </p:sp>
      <p:sp>
        <p:nvSpPr>
          <p:cNvPr id="5" name="Footer Placeholder 4">
            <a:extLst>
              <a:ext uri="{FF2B5EF4-FFF2-40B4-BE49-F238E27FC236}">
                <a16:creationId xmlns:a16="http://schemas.microsoft.com/office/drawing/2014/main" id="{64B0292D-8E8B-1F4A-913F-5416B805C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9988E8-95D8-6E4C-A046-D079797967E1}"/>
              </a:ext>
            </a:extLst>
          </p:cNvPr>
          <p:cNvSpPr>
            <a:spLocks noGrp="1"/>
          </p:cNvSpPr>
          <p:nvPr>
            <p:ph type="sldNum" sz="quarter" idx="12"/>
          </p:nvPr>
        </p:nvSpPr>
        <p:spPr/>
        <p:txBody>
          <a:bodyPr/>
          <a:lstStyle/>
          <a:p>
            <a:fld id="{21B99C35-9F54-B64F-9901-4016CB99DDD6}" type="slidenum">
              <a:rPr lang="en-US" smtClean="0"/>
              <a:t>‹#›</a:t>
            </a:fld>
            <a:endParaRPr lang="en-US"/>
          </a:p>
        </p:txBody>
      </p:sp>
    </p:spTree>
    <p:extLst>
      <p:ext uri="{BB962C8B-B14F-4D97-AF65-F5344CB8AC3E}">
        <p14:creationId xmlns:p14="http://schemas.microsoft.com/office/powerpoint/2010/main" val="3460326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5CFA3-715F-B645-B75C-F9DAA9532B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D1DA57-5DB2-444E-93F7-A7364544D2C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C70405-68A7-6047-BDEE-AEAE2AB93F6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173401-5598-D049-86DF-093E0B2BBA82}"/>
              </a:ext>
            </a:extLst>
          </p:cNvPr>
          <p:cNvSpPr>
            <a:spLocks noGrp="1"/>
          </p:cNvSpPr>
          <p:nvPr>
            <p:ph type="dt" sz="half" idx="10"/>
          </p:nvPr>
        </p:nvSpPr>
        <p:spPr/>
        <p:txBody>
          <a:bodyPr/>
          <a:lstStyle/>
          <a:p>
            <a:fld id="{5A250916-1CE9-DB4D-92BD-E75DB22E3AF9}" type="datetimeFigureOut">
              <a:rPr lang="en-US" smtClean="0"/>
              <a:t>7/1/20</a:t>
            </a:fld>
            <a:endParaRPr lang="en-US"/>
          </a:p>
        </p:txBody>
      </p:sp>
      <p:sp>
        <p:nvSpPr>
          <p:cNvPr id="6" name="Footer Placeholder 5">
            <a:extLst>
              <a:ext uri="{FF2B5EF4-FFF2-40B4-BE49-F238E27FC236}">
                <a16:creationId xmlns:a16="http://schemas.microsoft.com/office/drawing/2014/main" id="{8FE27910-B9D9-9049-AAC6-47BE943686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E4E743-6D0A-F440-ACAB-B9B0BAF892F5}"/>
              </a:ext>
            </a:extLst>
          </p:cNvPr>
          <p:cNvSpPr>
            <a:spLocks noGrp="1"/>
          </p:cNvSpPr>
          <p:nvPr>
            <p:ph type="sldNum" sz="quarter" idx="12"/>
          </p:nvPr>
        </p:nvSpPr>
        <p:spPr/>
        <p:txBody>
          <a:bodyPr/>
          <a:lstStyle/>
          <a:p>
            <a:fld id="{21B99C35-9F54-B64F-9901-4016CB99DDD6}" type="slidenum">
              <a:rPr lang="en-US" smtClean="0"/>
              <a:t>‹#›</a:t>
            </a:fld>
            <a:endParaRPr lang="en-US"/>
          </a:p>
        </p:txBody>
      </p:sp>
    </p:spTree>
    <p:extLst>
      <p:ext uri="{BB962C8B-B14F-4D97-AF65-F5344CB8AC3E}">
        <p14:creationId xmlns:p14="http://schemas.microsoft.com/office/powerpoint/2010/main" val="1294292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57CF6-39A7-0B4C-9B4A-98FB056F68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01428B-789F-084C-9632-7243BED4E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D20A9C-B17E-734B-AB31-68B82E4B41B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9EEBAE-F24B-AA45-B530-9FEC9F8220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388E12B-53CA-0D41-A49C-992FAD32458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B044FD-A064-734F-9E45-2E35DBF298A9}"/>
              </a:ext>
            </a:extLst>
          </p:cNvPr>
          <p:cNvSpPr>
            <a:spLocks noGrp="1"/>
          </p:cNvSpPr>
          <p:nvPr>
            <p:ph type="dt" sz="half" idx="10"/>
          </p:nvPr>
        </p:nvSpPr>
        <p:spPr/>
        <p:txBody>
          <a:bodyPr/>
          <a:lstStyle/>
          <a:p>
            <a:fld id="{5A250916-1CE9-DB4D-92BD-E75DB22E3AF9}" type="datetimeFigureOut">
              <a:rPr lang="en-US" smtClean="0"/>
              <a:t>7/1/20</a:t>
            </a:fld>
            <a:endParaRPr lang="en-US"/>
          </a:p>
        </p:txBody>
      </p:sp>
      <p:sp>
        <p:nvSpPr>
          <p:cNvPr id="8" name="Footer Placeholder 7">
            <a:extLst>
              <a:ext uri="{FF2B5EF4-FFF2-40B4-BE49-F238E27FC236}">
                <a16:creationId xmlns:a16="http://schemas.microsoft.com/office/drawing/2014/main" id="{E960ED85-55DA-8D41-9BF6-E4C795B50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C3B17D-7C34-074B-8EA0-B4F9855462AF}"/>
              </a:ext>
            </a:extLst>
          </p:cNvPr>
          <p:cNvSpPr>
            <a:spLocks noGrp="1"/>
          </p:cNvSpPr>
          <p:nvPr>
            <p:ph type="sldNum" sz="quarter" idx="12"/>
          </p:nvPr>
        </p:nvSpPr>
        <p:spPr/>
        <p:txBody>
          <a:bodyPr/>
          <a:lstStyle/>
          <a:p>
            <a:fld id="{21B99C35-9F54-B64F-9901-4016CB99DDD6}" type="slidenum">
              <a:rPr lang="en-US" smtClean="0"/>
              <a:t>‹#›</a:t>
            </a:fld>
            <a:endParaRPr lang="en-US"/>
          </a:p>
        </p:txBody>
      </p:sp>
    </p:spTree>
    <p:extLst>
      <p:ext uri="{BB962C8B-B14F-4D97-AF65-F5344CB8AC3E}">
        <p14:creationId xmlns:p14="http://schemas.microsoft.com/office/powerpoint/2010/main" val="2447794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C972E-09F3-8245-8101-F8C4714AE3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9B2C6E-E8EB-1643-82E3-B29EB507AE19}"/>
              </a:ext>
            </a:extLst>
          </p:cNvPr>
          <p:cNvSpPr>
            <a:spLocks noGrp="1"/>
          </p:cNvSpPr>
          <p:nvPr>
            <p:ph type="dt" sz="half" idx="10"/>
          </p:nvPr>
        </p:nvSpPr>
        <p:spPr/>
        <p:txBody>
          <a:bodyPr/>
          <a:lstStyle/>
          <a:p>
            <a:fld id="{5A250916-1CE9-DB4D-92BD-E75DB22E3AF9}" type="datetimeFigureOut">
              <a:rPr lang="en-US" smtClean="0"/>
              <a:t>7/1/20</a:t>
            </a:fld>
            <a:endParaRPr lang="en-US"/>
          </a:p>
        </p:txBody>
      </p:sp>
      <p:sp>
        <p:nvSpPr>
          <p:cNvPr id="4" name="Footer Placeholder 3">
            <a:extLst>
              <a:ext uri="{FF2B5EF4-FFF2-40B4-BE49-F238E27FC236}">
                <a16:creationId xmlns:a16="http://schemas.microsoft.com/office/drawing/2014/main" id="{04B64D58-8581-474B-A2F4-0736E0BD94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BB3A17-A595-EC4E-AA76-6542174EF8B8}"/>
              </a:ext>
            </a:extLst>
          </p:cNvPr>
          <p:cNvSpPr>
            <a:spLocks noGrp="1"/>
          </p:cNvSpPr>
          <p:nvPr>
            <p:ph type="sldNum" sz="quarter" idx="12"/>
          </p:nvPr>
        </p:nvSpPr>
        <p:spPr/>
        <p:txBody>
          <a:bodyPr/>
          <a:lstStyle/>
          <a:p>
            <a:fld id="{21B99C35-9F54-B64F-9901-4016CB99DDD6}" type="slidenum">
              <a:rPr lang="en-US" smtClean="0"/>
              <a:t>‹#›</a:t>
            </a:fld>
            <a:endParaRPr lang="en-US"/>
          </a:p>
        </p:txBody>
      </p:sp>
    </p:spTree>
    <p:extLst>
      <p:ext uri="{BB962C8B-B14F-4D97-AF65-F5344CB8AC3E}">
        <p14:creationId xmlns:p14="http://schemas.microsoft.com/office/powerpoint/2010/main" val="1379332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DF6952-4EEC-E34A-8824-EB39DDCBA260}"/>
              </a:ext>
            </a:extLst>
          </p:cNvPr>
          <p:cNvSpPr>
            <a:spLocks noGrp="1"/>
          </p:cNvSpPr>
          <p:nvPr>
            <p:ph type="dt" sz="half" idx="10"/>
          </p:nvPr>
        </p:nvSpPr>
        <p:spPr/>
        <p:txBody>
          <a:bodyPr/>
          <a:lstStyle/>
          <a:p>
            <a:fld id="{5A250916-1CE9-DB4D-92BD-E75DB22E3AF9}" type="datetimeFigureOut">
              <a:rPr lang="en-US" smtClean="0"/>
              <a:t>7/1/20</a:t>
            </a:fld>
            <a:endParaRPr lang="en-US"/>
          </a:p>
        </p:txBody>
      </p:sp>
      <p:sp>
        <p:nvSpPr>
          <p:cNvPr id="3" name="Footer Placeholder 2">
            <a:extLst>
              <a:ext uri="{FF2B5EF4-FFF2-40B4-BE49-F238E27FC236}">
                <a16:creationId xmlns:a16="http://schemas.microsoft.com/office/drawing/2014/main" id="{3C6DAC70-36AB-F74A-92D9-913D486944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DAD203-4E2F-B94A-9B4A-3ED52F97C7FB}"/>
              </a:ext>
            </a:extLst>
          </p:cNvPr>
          <p:cNvSpPr>
            <a:spLocks noGrp="1"/>
          </p:cNvSpPr>
          <p:nvPr>
            <p:ph type="sldNum" sz="quarter" idx="12"/>
          </p:nvPr>
        </p:nvSpPr>
        <p:spPr/>
        <p:txBody>
          <a:bodyPr/>
          <a:lstStyle/>
          <a:p>
            <a:fld id="{21B99C35-9F54-B64F-9901-4016CB99DDD6}" type="slidenum">
              <a:rPr lang="en-US" smtClean="0"/>
              <a:t>‹#›</a:t>
            </a:fld>
            <a:endParaRPr lang="en-US"/>
          </a:p>
        </p:txBody>
      </p:sp>
    </p:spTree>
    <p:extLst>
      <p:ext uri="{BB962C8B-B14F-4D97-AF65-F5344CB8AC3E}">
        <p14:creationId xmlns:p14="http://schemas.microsoft.com/office/powerpoint/2010/main" val="3647442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762B-79A2-BE43-9D35-D23D09DD16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8D897B-BB75-7949-BEF2-25719D7917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BD8919-3249-9447-8E2F-040C01238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C313F7-8572-F74D-B4DB-05E767D0E631}"/>
              </a:ext>
            </a:extLst>
          </p:cNvPr>
          <p:cNvSpPr>
            <a:spLocks noGrp="1"/>
          </p:cNvSpPr>
          <p:nvPr>
            <p:ph type="dt" sz="half" idx="10"/>
          </p:nvPr>
        </p:nvSpPr>
        <p:spPr/>
        <p:txBody>
          <a:bodyPr/>
          <a:lstStyle/>
          <a:p>
            <a:fld id="{5A250916-1CE9-DB4D-92BD-E75DB22E3AF9}" type="datetimeFigureOut">
              <a:rPr lang="en-US" smtClean="0"/>
              <a:t>7/1/20</a:t>
            </a:fld>
            <a:endParaRPr lang="en-US"/>
          </a:p>
        </p:txBody>
      </p:sp>
      <p:sp>
        <p:nvSpPr>
          <p:cNvPr id="6" name="Footer Placeholder 5">
            <a:extLst>
              <a:ext uri="{FF2B5EF4-FFF2-40B4-BE49-F238E27FC236}">
                <a16:creationId xmlns:a16="http://schemas.microsoft.com/office/drawing/2014/main" id="{78AA32C3-EBB2-054D-B0A3-B299BB1201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9AE96-6B59-BC41-9A81-4BE7601472B1}"/>
              </a:ext>
            </a:extLst>
          </p:cNvPr>
          <p:cNvSpPr>
            <a:spLocks noGrp="1"/>
          </p:cNvSpPr>
          <p:nvPr>
            <p:ph type="sldNum" sz="quarter" idx="12"/>
          </p:nvPr>
        </p:nvSpPr>
        <p:spPr/>
        <p:txBody>
          <a:bodyPr/>
          <a:lstStyle/>
          <a:p>
            <a:fld id="{21B99C35-9F54-B64F-9901-4016CB99DDD6}" type="slidenum">
              <a:rPr lang="en-US" smtClean="0"/>
              <a:t>‹#›</a:t>
            </a:fld>
            <a:endParaRPr lang="en-US"/>
          </a:p>
        </p:txBody>
      </p:sp>
    </p:spTree>
    <p:extLst>
      <p:ext uri="{BB962C8B-B14F-4D97-AF65-F5344CB8AC3E}">
        <p14:creationId xmlns:p14="http://schemas.microsoft.com/office/powerpoint/2010/main" val="3159877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2D4C9-0C43-0543-B8DC-D3C7BA1BB0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DA9151-B0E5-2942-B2D1-BB98362486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872E3D-B421-0A40-A4F5-34C54EA5EE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B73C36-3806-D74A-9820-C7AA5837E8DB}"/>
              </a:ext>
            </a:extLst>
          </p:cNvPr>
          <p:cNvSpPr>
            <a:spLocks noGrp="1"/>
          </p:cNvSpPr>
          <p:nvPr>
            <p:ph type="dt" sz="half" idx="10"/>
          </p:nvPr>
        </p:nvSpPr>
        <p:spPr/>
        <p:txBody>
          <a:bodyPr/>
          <a:lstStyle/>
          <a:p>
            <a:fld id="{5A250916-1CE9-DB4D-92BD-E75DB22E3AF9}" type="datetimeFigureOut">
              <a:rPr lang="en-US" smtClean="0"/>
              <a:t>7/1/20</a:t>
            </a:fld>
            <a:endParaRPr lang="en-US"/>
          </a:p>
        </p:txBody>
      </p:sp>
      <p:sp>
        <p:nvSpPr>
          <p:cNvPr id="6" name="Footer Placeholder 5">
            <a:extLst>
              <a:ext uri="{FF2B5EF4-FFF2-40B4-BE49-F238E27FC236}">
                <a16:creationId xmlns:a16="http://schemas.microsoft.com/office/drawing/2014/main" id="{332ACD5B-11EB-8146-9DD4-34C3C51DB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CC250D-897E-1247-9C7C-527661F701EE}"/>
              </a:ext>
            </a:extLst>
          </p:cNvPr>
          <p:cNvSpPr>
            <a:spLocks noGrp="1"/>
          </p:cNvSpPr>
          <p:nvPr>
            <p:ph type="sldNum" sz="quarter" idx="12"/>
          </p:nvPr>
        </p:nvSpPr>
        <p:spPr/>
        <p:txBody>
          <a:bodyPr/>
          <a:lstStyle/>
          <a:p>
            <a:fld id="{21B99C35-9F54-B64F-9901-4016CB99DDD6}" type="slidenum">
              <a:rPr lang="en-US" smtClean="0"/>
              <a:t>‹#›</a:t>
            </a:fld>
            <a:endParaRPr lang="en-US"/>
          </a:p>
        </p:txBody>
      </p:sp>
    </p:spTree>
    <p:extLst>
      <p:ext uri="{BB962C8B-B14F-4D97-AF65-F5344CB8AC3E}">
        <p14:creationId xmlns:p14="http://schemas.microsoft.com/office/powerpoint/2010/main" val="2247867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591609-9119-B048-9360-17C54587D1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108463-AD9F-B946-AE3F-3090D15CB1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EAD207-1942-0146-ACCE-8401CB1B35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250916-1CE9-DB4D-92BD-E75DB22E3AF9}" type="datetimeFigureOut">
              <a:rPr lang="en-US" smtClean="0"/>
              <a:t>7/1/20</a:t>
            </a:fld>
            <a:endParaRPr lang="en-US"/>
          </a:p>
        </p:txBody>
      </p:sp>
      <p:sp>
        <p:nvSpPr>
          <p:cNvPr id="5" name="Footer Placeholder 4">
            <a:extLst>
              <a:ext uri="{FF2B5EF4-FFF2-40B4-BE49-F238E27FC236}">
                <a16:creationId xmlns:a16="http://schemas.microsoft.com/office/drawing/2014/main" id="{861A5599-536A-0348-920C-AF405FC649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753587-060E-254E-A392-13D5664B0E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B99C35-9F54-B64F-9901-4016CB99DDD6}" type="slidenum">
              <a:rPr lang="en-US" smtClean="0"/>
              <a:t>‹#›</a:t>
            </a:fld>
            <a:endParaRPr lang="en-US"/>
          </a:p>
        </p:txBody>
      </p:sp>
    </p:spTree>
    <p:extLst>
      <p:ext uri="{BB962C8B-B14F-4D97-AF65-F5344CB8AC3E}">
        <p14:creationId xmlns:p14="http://schemas.microsoft.com/office/powerpoint/2010/main" val="3154040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s://www.youtube.com/watch?v=phiEaRGBv-4"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218BF-76F3-9E46-AC93-392CCB379275}"/>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E46501BB-AE6E-C343-864F-C2C3A2965D15}"/>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237F18D7-1112-9E4D-A201-EE60CE589CF7}"/>
              </a:ext>
            </a:extLst>
          </p:cNvPr>
          <p:cNvPicPr>
            <a:picLocks noChangeAspect="1"/>
          </p:cNvPicPr>
          <p:nvPr/>
        </p:nvPicPr>
        <p:blipFill>
          <a:blip r:embed="rId2"/>
          <a:stretch>
            <a:fillRect/>
          </a:stretch>
        </p:blipFill>
        <p:spPr>
          <a:xfrm>
            <a:off x="1535633" y="0"/>
            <a:ext cx="9120733" cy="6858000"/>
          </a:xfrm>
          <a:prstGeom prst="rect">
            <a:avLst/>
          </a:prstGeom>
        </p:spPr>
      </p:pic>
    </p:spTree>
    <p:extLst>
      <p:ext uri="{BB962C8B-B14F-4D97-AF65-F5344CB8AC3E}">
        <p14:creationId xmlns:p14="http://schemas.microsoft.com/office/powerpoint/2010/main" val="2571815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CDB34A-4EEA-A84A-B177-01ADE4FA7633}"/>
              </a:ext>
            </a:extLst>
          </p:cNvPr>
          <p:cNvPicPr/>
          <p:nvPr/>
        </p:nvPicPr>
        <p:blipFill rotWithShape="1">
          <a:blip r:embed="rId2">
            <a:extLst>
              <a:ext uri="{28A0092B-C50C-407E-A947-70E740481C1C}">
                <a14:useLocalDpi xmlns:a14="http://schemas.microsoft.com/office/drawing/2010/main" val="0"/>
              </a:ext>
            </a:extLst>
          </a:blip>
          <a:srcRect l="17517" t="17208" r="21063" b="21673"/>
          <a:stretch/>
        </p:blipFill>
        <p:spPr bwMode="auto">
          <a:xfrm>
            <a:off x="185351" y="135924"/>
            <a:ext cx="7080421" cy="6549081"/>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05F38587-9ED1-514C-9B1D-3C0CE85BDC9C}"/>
              </a:ext>
            </a:extLst>
          </p:cNvPr>
          <p:cNvSpPr/>
          <p:nvPr/>
        </p:nvSpPr>
        <p:spPr>
          <a:xfrm>
            <a:off x="7352270" y="284205"/>
            <a:ext cx="4658498" cy="4147867"/>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GB" dirty="0">
                <a:latin typeface="Comic Sans MS" panose="030F0902030302020204" pitchFamily="66" charset="0"/>
                <a:ea typeface="Calibri" panose="020F0502020204030204" pitchFamily="34" charset="0"/>
                <a:cs typeface="Times New Roman" panose="02020603050405020304" pitchFamily="18" charset="0"/>
              </a:rPr>
              <a:t>Draw a horizon line and a vanishing point on in.</a:t>
            </a:r>
          </a:p>
          <a:p>
            <a:pPr marL="285750" indent="-285750">
              <a:lnSpc>
                <a:spcPct val="107000"/>
              </a:lnSpc>
              <a:spcAft>
                <a:spcPts val="800"/>
              </a:spcAft>
              <a:buFont typeface="Arial" panose="020B0604020202020204" pitchFamily="34" charset="0"/>
              <a:buChar char="•"/>
            </a:pPr>
            <a:r>
              <a:rPr lang="en-GB" dirty="0">
                <a:latin typeface="Comic Sans MS" panose="030F0902030302020204" pitchFamily="66" charset="0"/>
                <a:ea typeface="Calibri" panose="020F0502020204030204" pitchFamily="34" charset="0"/>
                <a:cs typeface="Times New Roman" panose="02020603050405020304" pitchFamily="18" charset="0"/>
              </a:rPr>
              <a:t>Draw 3 squares above the horizon line. </a:t>
            </a:r>
          </a:p>
          <a:p>
            <a:pPr marL="285750" indent="-285750">
              <a:lnSpc>
                <a:spcPct val="107000"/>
              </a:lnSpc>
              <a:spcAft>
                <a:spcPts val="800"/>
              </a:spcAft>
              <a:buFont typeface="Arial" panose="020B0604020202020204" pitchFamily="34" charset="0"/>
              <a:buChar char="•"/>
            </a:pPr>
            <a:r>
              <a:rPr lang="en-GB" dirty="0">
                <a:latin typeface="Comic Sans MS" panose="030F0902030302020204" pitchFamily="66" charset="0"/>
                <a:ea typeface="Calibri" panose="020F0502020204030204" pitchFamily="34" charset="0"/>
                <a:cs typeface="Times New Roman" panose="02020603050405020304" pitchFamily="18" charset="0"/>
              </a:rPr>
              <a:t>Very faintly, draw receding lines from each corner of the 1</a:t>
            </a:r>
            <a:r>
              <a:rPr lang="en-GB" baseline="30000" dirty="0">
                <a:latin typeface="Comic Sans MS" panose="030F0902030302020204" pitchFamily="66" charset="0"/>
                <a:ea typeface="Calibri" panose="020F0502020204030204" pitchFamily="34" charset="0"/>
                <a:cs typeface="Times New Roman" panose="02020603050405020304" pitchFamily="18" charset="0"/>
              </a:rPr>
              <a:t>st</a:t>
            </a:r>
            <a:r>
              <a:rPr lang="en-GB" dirty="0">
                <a:latin typeface="Comic Sans MS" panose="030F0902030302020204" pitchFamily="66" charset="0"/>
                <a:ea typeface="Calibri" panose="020F0502020204030204" pitchFamily="34" charset="0"/>
                <a:cs typeface="Times New Roman" panose="02020603050405020304" pitchFamily="18" charset="0"/>
              </a:rPr>
              <a:t> square to the vanishing point.</a:t>
            </a:r>
          </a:p>
          <a:p>
            <a:pPr marL="285750" indent="-285750">
              <a:lnSpc>
                <a:spcPct val="107000"/>
              </a:lnSpc>
              <a:spcAft>
                <a:spcPts val="800"/>
              </a:spcAft>
              <a:buFont typeface="Arial" panose="020B0604020202020204" pitchFamily="34" charset="0"/>
              <a:buChar char="•"/>
            </a:pPr>
            <a:r>
              <a:rPr lang="en-GB" dirty="0">
                <a:latin typeface="Comic Sans MS" panose="030F0902030302020204" pitchFamily="66" charset="0"/>
                <a:ea typeface="Calibri" panose="020F0502020204030204" pitchFamily="34" charset="0"/>
                <a:cs typeface="Times New Roman" panose="02020603050405020304" pitchFamily="18" charset="0"/>
              </a:rPr>
              <a:t>Decide how long you want your cuboid to be and draw parallel lines across the side and bottom of the square between the receding lines. </a:t>
            </a:r>
          </a:p>
          <a:p>
            <a:pPr marL="285750" indent="-285750">
              <a:lnSpc>
                <a:spcPct val="107000"/>
              </a:lnSpc>
              <a:spcAft>
                <a:spcPts val="800"/>
              </a:spcAft>
              <a:buFont typeface="Arial" panose="020B0604020202020204" pitchFamily="34" charset="0"/>
              <a:buChar char="•"/>
            </a:pPr>
            <a:r>
              <a:rPr lang="en-GB" dirty="0">
                <a:latin typeface="Comic Sans MS" panose="030F0902030302020204" pitchFamily="66" charset="0"/>
                <a:ea typeface="Calibri" panose="020F0502020204030204" pitchFamily="34" charset="0"/>
                <a:cs typeface="Times New Roman" panose="02020603050405020304" pitchFamily="18" charset="0"/>
              </a:rPr>
              <a:t>Repeat with the other squares.</a:t>
            </a:r>
          </a:p>
          <a:p>
            <a:pPr marL="285750" indent="-285750">
              <a:lnSpc>
                <a:spcPct val="107000"/>
              </a:lnSpc>
              <a:spcAft>
                <a:spcPts val="800"/>
              </a:spcAft>
              <a:buFont typeface="Arial" panose="020B0604020202020204" pitchFamily="34" charset="0"/>
              <a:buChar char="•"/>
            </a:pPr>
            <a:r>
              <a:rPr lang="en-GB" dirty="0">
                <a:latin typeface="Comic Sans MS" panose="030F0902030302020204" pitchFamily="66" charset="0"/>
                <a:ea typeface="Calibri" panose="020F0502020204030204" pitchFamily="34" charset="0"/>
                <a:cs typeface="Times New Roman" panose="02020603050405020304" pitchFamily="18" charset="0"/>
              </a:rPr>
              <a:t>Now try with 3 triangles underneath.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ight Arrow 5">
            <a:extLst>
              <a:ext uri="{FF2B5EF4-FFF2-40B4-BE49-F238E27FC236}">
                <a16:creationId xmlns:a16="http://schemas.microsoft.com/office/drawing/2014/main" id="{02BFDF8E-6EB7-F442-B6B9-F3689C140683}"/>
              </a:ext>
            </a:extLst>
          </p:cNvPr>
          <p:cNvSpPr/>
          <p:nvPr/>
        </p:nvSpPr>
        <p:spPr>
          <a:xfrm>
            <a:off x="10910839" y="5923093"/>
            <a:ext cx="943583" cy="721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3E25BA7-1155-1941-81B7-4D491EDB8B9B}"/>
              </a:ext>
            </a:extLst>
          </p:cNvPr>
          <p:cNvSpPr txBox="1"/>
          <p:nvPr/>
        </p:nvSpPr>
        <p:spPr>
          <a:xfrm>
            <a:off x="7475838" y="4707924"/>
            <a:ext cx="4164227" cy="1384995"/>
          </a:xfrm>
          <a:prstGeom prst="rect">
            <a:avLst/>
          </a:prstGeom>
          <a:noFill/>
        </p:spPr>
        <p:txBody>
          <a:bodyPr wrap="square" rtlCol="0">
            <a:spAutoFit/>
          </a:bodyPr>
          <a:lstStyle/>
          <a:p>
            <a:r>
              <a:rPr lang="en-US" sz="2800" dirty="0"/>
              <a:t>You have just used single point perspective to draw your shapes!</a:t>
            </a:r>
          </a:p>
        </p:txBody>
      </p:sp>
    </p:spTree>
    <p:extLst>
      <p:ext uri="{BB962C8B-B14F-4D97-AF65-F5344CB8AC3E}">
        <p14:creationId xmlns:p14="http://schemas.microsoft.com/office/powerpoint/2010/main" val="4237376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8BDB1-5599-C741-B0EB-F0FCFFC51941}"/>
              </a:ext>
            </a:extLst>
          </p:cNvPr>
          <p:cNvSpPr>
            <a:spLocks noGrp="1"/>
          </p:cNvSpPr>
          <p:nvPr>
            <p:ph type="title"/>
          </p:nvPr>
        </p:nvSpPr>
        <p:spPr/>
        <p:txBody>
          <a:bodyPr/>
          <a:lstStyle/>
          <a:p>
            <a:r>
              <a:rPr lang="en-US" b="1" dirty="0"/>
              <a:t>Using single point perspective to draw a street scene.</a:t>
            </a:r>
          </a:p>
        </p:txBody>
      </p:sp>
      <p:sp>
        <p:nvSpPr>
          <p:cNvPr id="3" name="Content Placeholder 2">
            <a:extLst>
              <a:ext uri="{FF2B5EF4-FFF2-40B4-BE49-F238E27FC236}">
                <a16:creationId xmlns:a16="http://schemas.microsoft.com/office/drawing/2014/main" id="{33196E59-1EAE-BC49-97B3-BD4FC818056F}"/>
              </a:ext>
            </a:extLst>
          </p:cNvPr>
          <p:cNvSpPr>
            <a:spLocks noGrp="1"/>
          </p:cNvSpPr>
          <p:nvPr>
            <p:ph idx="1"/>
          </p:nvPr>
        </p:nvSpPr>
        <p:spPr/>
        <p:txBody>
          <a:bodyPr/>
          <a:lstStyle/>
          <a:p>
            <a:r>
              <a:rPr lang="en-US" dirty="0"/>
              <a:t>This time, you will be drawing the horizon, a vanishing point and  2 receding lines to represent the road.</a:t>
            </a:r>
          </a:p>
          <a:p>
            <a:r>
              <a:rPr lang="en-US" dirty="0"/>
              <a:t>Click on the link below to be directed to a video that will give you step by step instructions on how to draw a street scene. You need to stop and start the video for each step.</a:t>
            </a:r>
          </a:p>
          <a:p>
            <a:r>
              <a:rPr lang="en-GB" b="1" dirty="0">
                <a:hlinkClick r:id="rId2"/>
              </a:rPr>
              <a:t>Click here for the video.</a:t>
            </a:r>
            <a:endParaRPr lang="en-GB" b="1" dirty="0"/>
          </a:p>
          <a:p>
            <a:pPr marL="0" indent="0">
              <a:buNone/>
            </a:pPr>
            <a:endParaRPr lang="en-US" dirty="0"/>
          </a:p>
        </p:txBody>
      </p:sp>
      <p:pic>
        <p:nvPicPr>
          <p:cNvPr id="4" name="Picture 3">
            <a:extLst>
              <a:ext uri="{FF2B5EF4-FFF2-40B4-BE49-F238E27FC236}">
                <a16:creationId xmlns:a16="http://schemas.microsoft.com/office/drawing/2014/main" id="{EEEC3260-C902-3C42-ACFC-F29C477B6797}"/>
              </a:ext>
            </a:extLst>
          </p:cNvPr>
          <p:cNvPicPr>
            <a:picLocks noChangeAspect="1"/>
          </p:cNvPicPr>
          <p:nvPr/>
        </p:nvPicPr>
        <p:blipFill>
          <a:blip r:embed="rId3"/>
          <a:stretch>
            <a:fillRect/>
          </a:stretch>
        </p:blipFill>
        <p:spPr>
          <a:xfrm>
            <a:off x="0" y="0"/>
            <a:ext cx="12192000" cy="6858000"/>
          </a:xfrm>
          <a:prstGeom prst="rect">
            <a:avLst/>
          </a:prstGeom>
        </p:spPr>
      </p:pic>
      <p:sp>
        <p:nvSpPr>
          <p:cNvPr id="5" name="Right Arrow 4">
            <a:extLst>
              <a:ext uri="{FF2B5EF4-FFF2-40B4-BE49-F238E27FC236}">
                <a16:creationId xmlns:a16="http://schemas.microsoft.com/office/drawing/2014/main" id="{E35A03D6-9364-E64C-B1EA-35A7B3EB325B}"/>
              </a:ext>
            </a:extLst>
          </p:cNvPr>
          <p:cNvSpPr/>
          <p:nvPr/>
        </p:nvSpPr>
        <p:spPr>
          <a:xfrm>
            <a:off x="9625914" y="5449331"/>
            <a:ext cx="2240866" cy="11955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Click here for lesson 3</a:t>
            </a:r>
          </a:p>
        </p:txBody>
      </p:sp>
    </p:spTree>
    <p:extLst>
      <p:ext uri="{BB962C8B-B14F-4D97-AF65-F5344CB8AC3E}">
        <p14:creationId xmlns:p14="http://schemas.microsoft.com/office/powerpoint/2010/main" val="3745071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11725-ABB9-8448-A9DC-EC35E448D179}"/>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9F73BBDB-F7B4-B14A-9D56-59A10D456424}"/>
              </a:ext>
            </a:extLst>
          </p:cNvPr>
          <p:cNvPicPr>
            <a:picLocks noGrp="1" noChangeAspect="1"/>
          </p:cNvPicPr>
          <p:nvPr>
            <p:ph idx="1"/>
          </p:nvPr>
        </p:nvPicPr>
        <p:blipFill>
          <a:blip r:embed="rId2"/>
          <a:stretch>
            <a:fillRect/>
          </a:stretch>
        </p:blipFill>
        <p:spPr>
          <a:xfrm>
            <a:off x="920556" y="148281"/>
            <a:ext cx="10350888" cy="6610865"/>
          </a:xfrm>
        </p:spPr>
      </p:pic>
      <p:sp>
        <p:nvSpPr>
          <p:cNvPr id="6" name="Right Arrow 5">
            <a:extLst>
              <a:ext uri="{FF2B5EF4-FFF2-40B4-BE49-F238E27FC236}">
                <a16:creationId xmlns:a16="http://schemas.microsoft.com/office/drawing/2014/main" id="{0065246E-9F6B-1D41-93FC-A3E0830E1C1B}"/>
              </a:ext>
            </a:extLst>
          </p:cNvPr>
          <p:cNvSpPr/>
          <p:nvPr/>
        </p:nvSpPr>
        <p:spPr>
          <a:xfrm>
            <a:off x="10910839" y="5923093"/>
            <a:ext cx="943583" cy="721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4637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5C62912-0899-6C45-8DB6-51D57F8E42B7}"/>
              </a:ext>
            </a:extLst>
          </p:cNvPr>
          <p:cNvPicPr>
            <a:picLocks noGrp="1" noChangeAspect="1"/>
          </p:cNvPicPr>
          <p:nvPr>
            <p:ph idx="1"/>
          </p:nvPr>
        </p:nvPicPr>
        <p:blipFill>
          <a:blip r:embed="rId2"/>
          <a:stretch>
            <a:fillRect/>
          </a:stretch>
        </p:blipFill>
        <p:spPr>
          <a:xfrm>
            <a:off x="473977" y="89445"/>
            <a:ext cx="8262250" cy="6640626"/>
          </a:xfrm>
        </p:spPr>
      </p:pic>
      <p:sp>
        <p:nvSpPr>
          <p:cNvPr id="6" name="Title 5">
            <a:extLst>
              <a:ext uri="{FF2B5EF4-FFF2-40B4-BE49-F238E27FC236}">
                <a16:creationId xmlns:a16="http://schemas.microsoft.com/office/drawing/2014/main" id="{1B2B336F-EF2B-7741-95B4-503A1D1401F8}"/>
              </a:ext>
            </a:extLst>
          </p:cNvPr>
          <p:cNvSpPr>
            <a:spLocks noGrp="1"/>
          </p:cNvSpPr>
          <p:nvPr>
            <p:ph type="title"/>
          </p:nvPr>
        </p:nvSpPr>
        <p:spPr/>
        <p:txBody>
          <a:bodyPr/>
          <a:lstStyle/>
          <a:p>
            <a:endParaRPr lang="en-US"/>
          </a:p>
        </p:txBody>
      </p:sp>
      <p:sp>
        <p:nvSpPr>
          <p:cNvPr id="7" name="TextBox 6">
            <a:extLst>
              <a:ext uri="{FF2B5EF4-FFF2-40B4-BE49-F238E27FC236}">
                <a16:creationId xmlns:a16="http://schemas.microsoft.com/office/drawing/2014/main" id="{7DFDBD8B-5DB6-5A4E-AEF7-29B118BC8619}"/>
              </a:ext>
            </a:extLst>
          </p:cNvPr>
          <p:cNvSpPr txBox="1"/>
          <p:nvPr/>
        </p:nvSpPr>
        <p:spPr>
          <a:xfrm>
            <a:off x="8736227" y="490359"/>
            <a:ext cx="3233351" cy="4524315"/>
          </a:xfrm>
          <a:prstGeom prst="rect">
            <a:avLst/>
          </a:prstGeom>
          <a:noFill/>
        </p:spPr>
        <p:txBody>
          <a:bodyPr wrap="square" rtlCol="0">
            <a:spAutoFit/>
          </a:bodyPr>
          <a:lstStyle/>
          <a:p>
            <a:r>
              <a:rPr lang="en-US" sz="2400" dirty="0"/>
              <a:t>Take a close look at this painting by LS Lowry. </a:t>
            </a:r>
          </a:p>
          <a:p>
            <a:pPr marL="285750" indent="-285750">
              <a:buFont typeface="Arial" panose="020B0604020202020204" pitchFamily="34" charset="0"/>
              <a:buChar char="•"/>
            </a:pPr>
            <a:r>
              <a:rPr lang="en-US" sz="2400" dirty="0"/>
              <a:t>What detail do you see in the people in the foreground?</a:t>
            </a:r>
          </a:p>
          <a:p>
            <a:endParaRPr lang="en-US" sz="2400" dirty="0"/>
          </a:p>
          <a:p>
            <a:pPr marL="285750" indent="-285750">
              <a:buFont typeface="Arial" panose="020B0604020202020204" pitchFamily="34" charset="0"/>
              <a:buChar char="•"/>
            </a:pPr>
            <a:r>
              <a:rPr lang="en-US" sz="2400" dirty="0"/>
              <a:t>What about the people in the background?</a:t>
            </a:r>
          </a:p>
          <a:p>
            <a:endParaRPr lang="en-US" sz="2400" dirty="0"/>
          </a:p>
          <a:p>
            <a:pPr marL="285750" indent="-285750">
              <a:buFont typeface="Arial" panose="020B0604020202020204" pitchFamily="34" charset="0"/>
              <a:buChar char="•"/>
            </a:pPr>
            <a:r>
              <a:rPr lang="en-US" sz="2400" dirty="0"/>
              <a:t>And the people in the middle?</a:t>
            </a:r>
          </a:p>
        </p:txBody>
      </p:sp>
      <p:sp>
        <p:nvSpPr>
          <p:cNvPr id="8" name="Right Arrow 7">
            <a:extLst>
              <a:ext uri="{FF2B5EF4-FFF2-40B4-BE49-F238E27FC236}">
                <a16:creationId xmlns:a16="http://schemas.microsoft.com/office/drawing/2014/main" id="{2D46FABC-D3E7-FE48-B00F-98ED84B2E9EB}"/>
              </a:ext>
            </a:extLst>
          </p:cNvPr>
          <p:cNvSpPr/>
          <p:nvPr/>
        </p:nvSpPr>
        <p:spPr>
          <a:xfrm>
            <a:off x="10910839" y="5923093"/>
            <a:ext cx="943583" cy="721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46902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5C62912-0899-6C45-8DB6-51D57F8E42B7}"/>
              </a:ext>
            </a:extLst>
          </p:cNvPr>
          <p:cNvPicPr>
            <a:picLocks noGrp="1" noChangeAspect="1"/>
          </p:cNvPicPr>
          <p:nvPr>
            <p:ph idx="1"/>
          </p:nvPr>
        </p:nvPicPr>
        <p:blipFill>
          <a:blip r:embed="rId2"/>
          <a:stretch>
            <a:fillRect/>
          </a:stretch>
        </p:blipFill>
        <p:spPr>
          <a:xfrm>
            <a:off x="473977" y="89445"/>
            <a:ext cx="6899369" cy="5545236"/>
          </a:xfrm>
        </p:spPr>
      </p:pic>
      <p:sp>
        <p:nvSpPr>
          <p:cNvPr id="6" name="Title 5">
            <a:extLst>
              <a:ext uri="{FF2B5EF4-FFF2-40B4-BE49-F238E27FC236}">
                <a16:creationId xmlns:a16="http://schemas.microsoft.com/office/drawing/2014/main" id="{1B2B336F-EF2B-7741-95B4-503A1D1401F8}"/>
              </a:ext>
            </a:extLst>
          </p:cNvPr>
          <p:cNvSpPr>
            <a:spLocks noGrp="1"/>
          </p:cNvSpPr>
          <p:nvPr>
            <p:ph type="title"/>
          </p:nvPr>
        </p:nvSpPr>
        <p:spPr/>
        <p:txBody>
          <a:bodyPr/>
          <a:lstStyle/>
          <a:p>
            <a:endParaRPr lang="en-US"/>
          </a:p>
        </p:txBody>
      </p:sp>
      <p:sp>
        <p:nvSpPr>
          <p:cNvPr id="7" name="TextBox 6">
            <a:extLst>
              <a:ext uri="{FF2B5EF4-FFF2-40B4-BE49-F238E27FC236}">
                <a16:creationId xmlns:a16="http://schemas.microsoft.com/office/drawing/2014/main" id="{7DFDBD8B-5DB6-5A4E-AEF7-29B118BC8619}"/>
              </a:ext>
            </a:extLst>
          </p:cNvPr>
          <p:cNvSpPr txBox="1"/>
          <p:nvPr/>
        </p:nvSpPr>
        <p:spPr>
          <a:xfrm>
            <a:off x="7373346" y="206154"/>
            <a:ext cx="4596232" cy="6740307"/>
          </a:xfrm>
          <a:prstGeom prst="rect">
            <a:avLst/>
          </a:prstGeom>
          <a:noFill/>
        </p:spPr>
        <p:txBody>
          <a:bodyPr wrap="square" rtlCol="0">
            <a:spAutoFit/>
          </a:bodyPr>
          <a:lstStyle/>
          <a:p>
            <a:r>
              <a:rPr lang="en-US" sz="2400" dirty="0"/>
              <a:t>You should have noticed that the facial features are clearer on those people in the foreground and as you go further back, the facial features fade. </a:t>
            </a:r>
          </a:p>
          <a:p>
            <a:endParaRPr lang="en-US" sz="2400" dirty="0"/>
          </a:p>
          <a:p>
            <a:r>
              <a:rPr lang="en-US" sz="2400" dirty="0"/>
              <a:t>In the foreground, you can see what the people are wearing and what they are carrying and these details become more unclear, the further back you go, until the people are just marks on the paper.</a:t>
            </a:r>
          </a:p>
          <a:p>
            <a:endParaRPr lang="en-US" sz="2400" dirty="0"/>
          </a:p>
          <a:p>
            <a:r>
              <a:rPr lang="en-US" sz="2400" dirty="0"/>
              <a:t>In the foreground, the </a:t>
            </a:r>
            <a:r>
              <a:rPr lang="en-US" sz="2400" dirty="0" err="1"/>
              <a:t>colours</a:t>
            </a:r>
            <a:r>
              <a:rPr lang="en-US" sz="2400" dirty="0"/>
              <a:t> are very vibrant and they fade as you look further towards the background.</a:t>
            </a:r>
          </a:p>
          <a:p>
            <a:endParaRPr lang="en-US" sz="2400" dirty="0"/>
          </a:p>
        </p:txBody>
      </p:sp>
      <p:sp>
        <p:nvSpPr>
          <p:cNvPr id="8" name="Right Arrow 7">
            <a:extLst>
              <a:ext uri="{FF2B5EF4-FFF2-40B4-BE49-F238E27FC236}">
                <a16:creationId xmlns:a16="http://schemas.microsoft.com/office/drawing/2014/main" id="{00F38C09-0BE5-C14E-8449-FF796612404E}"/>
              </a:ext>
            </a:extLst>
          </p:cNvPr>
          <p:cNvSpPr/>
          <p:nvPr/>
        </p:nvSpPr>
        <p:spPr>
          <a:xfrm>
            <a:off x="10910839" y="5923093"/>
            <a:ext cx="943583" cy="721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1266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A22FD-C7CF-0D48-A9C7-E801FC0C273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0F96511-2DDB-9E4D-A4DA-E6982936CC94}"/>
              </a:ext>
            </a:extLst>
          </p:cNvPr>
          <p:cNvPicPr>
            <a:picLocks noGrp="1" noChangeAspect="1"/>
          </p:cNvPicPr>
          <p:nvPr>
            <p:ph idx="1"/>
          </p:nvPr>
        </p:nvPicPr>
        <p:blipFill>
          <a:blip r:embed="rId2"/>
          <a:stretch>
            <a:fillRect/>
          </a:stretch>
        </p:blipFill>
        <p:spPr>
          <a:xfrm>
            <a:off x="663147" y="568410"/>
            <a:ext cx="8527949" cy="6016775"/>
          </a:xfrm>
          <a:prstGeom prst="rect">
            <a:avLst/>
          </a:prstGeom>
        </p:spPr>
      </p:pic>
      <p:sp>
        <p:nvSpPr>
          <p:cNvPr id="5" name="TextBox 4">
            <a:extLst>
              <a:ext uri="{FF2B5EF4-FFF2-40B4-BE49-F238E27FC236}">
                <a16:creationId xmlns:a16="http://schemas.microsoft.com/office/drawing/2014/main" id="{0951692A-CB33-C244-8A02-FDB954AF783D}"/>
              </a:ext>
            </a:extLst>
          </p:cNvPr>
          <p:cNvSpPr txBox="1"/>
          <p:nvPr/>
        </p:nvSpPr>
        <p:spPr>
          <a:xfrm>
            <a:off x="9191097" y="365125"/>
            <a:ext cx="2832028" cy="3416320"/>
          </a:xfrm>
          <a:prstGeom prst="rect">
            <a:avLst/>
          </a:prstGeom>
          <a:noFill/>
        </p:spPr>
        <p:txBody>
          <a:bodyPr wrap="square" rtlCol="0">
            <a:spAutoFit/>
          </a:bodyPr>
          <a:lstStyle/>
          <a:p>
            <a:r>
              <a:rPr lang="en-GB" sz="2400" dirty="0"/>
              <a:t>Try to create some of your own characters.</a:t>
            </a:r>
          </a:p>
          <a:p>
            <a:r>
              <a:rPr lang="en-GB" sz="2400" dirty="0"/>
              <a:t> </a:t>
            </a:r>
            <a:endParaRPr lang="en-GB" sz="2400" dirty="0">
              <a:effectLst/>
            </a:endParaRPr>
          </a:p>
          <a:p>
            <a:r>
              <a:rPr lang="en-GB" sz="2400" dirty="0"/>
              <a:t>How would they look in the foreground?</a:t>
            </a:r>
          </a:p>
          <a:p>
            <a:endParaRPr lang="en-GB" sz="2400" dirty="0">
              <a:effectLst/>
            </a:endParaRPr>
          </a:p>
          <a:p>
            <a:r>
              <a:rPr lang="en-GB" sz="2400" dirty="0"/>
              <a:t>The </a:t>
            </a:r>
            <a:r>
              <a:rPr lang="en-GB" sz="2400" dirty="0" err="1"/>
              <a:t>middleground</a:t>
            </a:r>
            <a:r>
              <a:rPr lang="en-GB" sz="2400" dirty="0"/>
              <a:t>?</a:t>
            </a:r>
          </a:p>
          <a:p>
            <a:endParaRPr lang="en-GB" sz="2400" dirty="0"/>
          </a:p>
          <a:p>
            <a:r>
              <a:rPr lang="en-GB" sz="2400" dirty="0"/>
              <a:t>The background?</a:t>
            </a:r>
            <a:endParaRPr lang="en-GB" sz="2400" dirty="0">
              <a:effectLst/>
            </a:endParaRPr>
          </a:p>
        </p:txBody>
      </p:sp>
      <p:sp>
        <p:nvSpPr>
          <p:cNvPr id="6" name="Right Arrow 5">
            <a:extLst>
              <a:ext uri="{FF2B5EF4-FFF2-40B4-BE49-F238E27FC236}">
                <a16:creationId xmlns:a16="http://schemas.microsoft.com/office/drawing/2014/main" id="{C7A7F6AF-1405-F24E-822F-E3F36404DDBC}"/>
              </a:ext>
            </a:extLst>
          </p:cNvPr>
          <p:cNvSpPr/>
          <p:nvPr/>
        </p:nvSpPr>
        <p:spPr>
          <a:xfrm>
            <a:off x="10910839" y="5923093"/>
            <a:ext cx="943583" cy="721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3817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0DAE6E3-1F5E-2F4C-8863-5A1920EEC81D}"/>
              </a:ext>
            </a:extLst>
          </p:cNvPr>
          <p:cNvPicPr>
            <a:picLocks noGrp="1" noChangeAspect="1"/>
          </p:cNvPicPr>
          <p:nvPr>
            <p:ph idx="1"/>
          </p:nvPr>
        </p:nvPicPr>
        <p:blipFill>
          <a:blip r:embed="rId2"/>
          <a:stretch>
            <a:fillRect/>
          </a:stretch>
        </p:blipFill>
        <p:spPr>
          <a:xfrm>
            <a:off x="194712" y="757998"/>
            <a:ext cx="5798315" cy="4553279"/>
          </a:xfrm>
          <a:prstGeom prst="rect">
            <a:avLst/>
          </a:prstGeom>
        </p:spPr>
      </p:pic>
      <p:pic>
        <p:nvPicPr>
          <p:cNvPr id="5" name="Picture 4">
            <a:extLst>
              <a:ext uri="{FF2B5EF4-FFF2-40B4-BE49-F238E27FC236}">
                <a16:creationId xmlns:a16="http://schemas.microsoft.com/office/drawing/2014/main" id="{49DACF02-4034-D142-BE36-8C047E98A0BF}"/>
              </a:ext>
            </a:extLst>
          </p:cNvPr>
          <p:cNvPicPr>
            <a:picLocks noChangeAspect="1"/>
          </p:cNvPicPr>
          <p:nvPr/>
        </p:nvPicPr>
        <p:blipFill>
          <a:blip r:embed="rId3"/>
          <a:stretch>
            <a:fillRect/>
          </a:stretch>
        </p:blipFill>
        <p:spPr>
          <a:xfrm>
            <a:off x="7300098" y="172994"/>
            <a:ext cx="1422400" cy="1422400"/>
          </a:xfrm>
          <a:prstGeom prst="rect">
            <a:avLst/>
          </a:prstGeom>
        </p:spPr>
      </p:pic>
      <p:pic>
        <p:nvPicPr>
          <p:cNvPr id="6" name="Picture 5">
            <a:extLst>
              <a:ext uri="{FF2B5EF4-FFF2-40B4-BE49-F238E27FC236}">
                <a16:creationId xmlns:a16="http://schemas.microsoft.com/office/drawing/2014/main" id="{D5A9DF0C-5D71-A943-83B5-0676EAA5DA17}"/>
              </a:ext>
            </a:extLst>
          </p:cNvPr>
          <p:cNvPicPr>
            <a:picLocks noChangeAspect="1"/>
          </p:cNvPicPr>
          <p:nvPr/>
        </p:nvPicPr>
        <p:blipFill>
          <a:blip r:embed="rId4"/>
          <a:stretch>
            <a:fillRect/>
          </a:stretch>
        </p:blipFill>
        <p:spPr>
          <a:xfrm>
            <a:off x="6260677" y="2340319"/>
            <a:ext cx="2870966" cy="1621058"/>
          </a:xfrm>
          <a:prstGeom prst="rect">
            <a:avLst/>
          </a:prstGeom>
        </p:spPr>
      </p:pic>
      <p:sp>
        <p:nvSpPr>
          <p:cNvPr id="7" name="TextBox 6">
            <a:extLst>
              <a:ext uri="{FF2B5EF4-FFF2-40B4-BE49-F238E27FC236}">
                <a16:creationId xmlns:a16="http://schemas.microsoft.com/office/drawing/2014/main" id="{6ACBF76E-3F9C-7341-8212-CEB6FA90891D}"/>
              </a:ext>
            </a:extLst>
          </p:cNvPr>
          <p:cNvSpPr txBox="1"/>
          <p:nvPr/>
        </p:nvSpPr>
        <p:spPr>
          <a:xfrm>
            <a:off x="157642" y="234778"/>
            <a:ext cx="2931547" cy="523220"/>
          </a:xfrm>
          <a:prstGeom prst="rect">
            <a:avLst/>
          </a:prstGeom>
          <a:noFill/>
        </p:spPr>
        <p:txBody>
          <a:bodyPr wrap="square" rtlCol="0">
            <a:spAutoFit/>
          </a:bodyPr>
          <a:lstStyle/>
          <a:p>
            <a:r>
              <a:rPr lang="en-US" sz="2800" dirty="0" err="1"/>
              <a:t>Colour</a:t>
            </a:r>
            <a:r>
              <a:rPr lang="en-US" sz="2800" dirty="0"/>
              <a:t> and Hue.</a:t>
            </a:r>
          </a:p>
        </p:txBody>
      </p:sp>
      <p:sp>
        <p:nvSpPr>
          <p:cNvPr id="8" name="Rectangle 7">
            <a:extLst>
              <a:ext uri="{FF2B5EF4-FFF2-40B4-BE49-F238E27FC236}">
                <a16:creationId xmlns:a16="http://schemas.microsoft.com/office/drawing/2014/main" id="{04B4FA95-F201-9E41-BEF8-BB84C79FAC29}"/>
              </a:ext>
            </a:extLst>
          </p:cNvPr>
          <p:cNvSpPr/>
          <p:nvPr/>
        </p:nvSpPr>
        <p:spPr>
          <a:xfrm>
            <a:off x="8722498" y="234778"/>
            <a:ext cx="2802284" cy="2400657"/>
          </a:xfrm>
          <a:prstGeom prst="rect">
            <a:avLst/>
          </a:prstGeom>
        </p:spPr>
        <p:txBody>
          <a:bodyPr wrap="square">
            <a:spAutoFit/>
          </a:bodyPr>
          <a:lstStyle/>
          <a:p>
            <a:r>
              <a:rPr lang="en-GB" sz="2400" dirty="0">
                <a:solidFill>
                  <a:srgbClr val="000000"/>
                </a:solidFill>
                <a:effectLst/>
                <a:latin typeface="Comic Sans MS" panose="030F0902030302020204" pitchFamily="66" charset="0"/>
              </a:rPr>
              <a:t>Hue </a:t>
            </a:r>
            <a:r>
              <a:rPr lang="en-GB" dirty="0">
                <a:solidFill>
                  <a:srgbClr val="000000"/>
                </a:solidFill>
                <a:latin typeface="Comic Sans MS" panose="030F0902030302020204" pitchFamily="66" charset="0"/>
              </a:rPr>
              <a:t>- the purest form of a colour with no added whites, blacks or other colours (all the primary and secondary colours).</a:t>
            </a:r>
            <a:endParaRPr lang="en-GB" dirty="0">
              <a:effectLst/>
            </a:endParaRPr>
          </a:p>
          <a:p>
            <a:br>
              <a:rPr lang="en-GB" dirty="0">
                <a:solidFill>
                  <a:srgbClr val="000000"/>
                </a:solidFill>
                <a:latin typeface="Comic Sans MS" panose="030F0902030302020204" pitchFamily="66" charset="0"/>
              </a:rPr>
            </a:br>
            <a:endParaRPr lang="en-GB" dirty="0">
              <a:solidFill>
                <a:srgbClr val="000000"/>
              </a:solidFill>
              <a:latin typeface="Comic Sans MS" panose="030F0902030302020204" pitchFamily="66" charset="0"/>
            </a:endParaRPr>
          </a:p>
        </p:txBody>
      </p:sp>
      <p:sp>
        <p:nvSpPr>
          <p:cNvPr id="9" name="Rectangle 8">
            <a:extLst>
              <a:ext uri="{FF2B5EF4-FFF2-40B4-BE49-F238E27FC236}">
                <a16:creationId xmlns:a16="http://schemas.microsoft.com/office/drawing/2014/main" id="{0DC1969E-D5C6-7643-97D1-8896B415F3C6}"/>
              </a:ext>
            </a:extLst>
          </p:cNvPr>
          <p:cNvSpPr/>
          <p:nvPr/>
        </p:nvSpPr>
        <p:spPr>
          <a:xfrm>
            <a:off x="9230496" y="2340319"/>
            <a:ext cx="2693773" cy="1569660"/>
          </a:xfrm>
          <a:prstGeom prst="rect">
            <a:avLst/>
          </a:prstGeom>
        </p:spPr>
        <p:txBody>
          <a:bodyPr wrap="square">
            <a:spAutoFit/>
          </a:bodyPr>
          <a:lstStyle/>
          <a:p>
            <a:r>
              <a:rPr lang="en-GB" sz="2400" dirty="0">
                <a:solidFill>
                  <a:srgbClr val="000000"/>
                </a:solidFill>
                <a:effectLst/>
                <a:latin typeface="Comic Sans MS" panose="030F0902030302020204" pitchFamily="66" charset="0"/>
              </a:rPr>
              <a:t>Colour </a:t>
            </a:r>
            <a:r>
              <a:rPr lang="en-GB" dirty="0">
                <a:solidFill>
                  <a:srgbClr val="000000"/>
                </a:solidFill>
                <a:latin typeface="Comic Sans MS" panose="030F0902030302020204" pitchFamily="66" charset="0"/>
              </a:rPr>
              <a:t>- the colour which may or may not include whites, blacks or other colours (</a:t>
            </a:r>
            <a:r>
              <a:rPr lang="en-GB" dirty="0" err="1">
                <a:solidFill>
                  <a:srgbClr val="000000"/>
                </a:solidFill>
                <a:latin typeface="Comic Sans MS" panose="030F0902030302020204" pitchFamily="66" charset="0"/>
              </a:rPr>
              <a:t>eg</a:t>
            </a:r>
            <a:r>
              <a:rPr lang="en-GB" dirty="0">
                <a:solidFill>
                  <a:srgbClr val="000000"/>
                </a:solidFill>
                <a:latin typeface="Comic Sans MS" panose="030F0902030302020204" pitchFamily="66" charset="0"/>
              </a:rPr>
              <a:t> light pink, orangey-red)</a:t>
            </a:r>
            <a:endParaRPr lang="en-GB" dirty="0">
              <a:effectLst/>
            </a:endParaRPr>
          </a:p>
        </p:txBody>
      </p:sp>
      <p:sp>
        <p:nvSpPr>
          <p:cNvPr id="10" name="TextBox 9">
            <a:extLst>
              <a:ext uri="{FF2B5EF4-FFF2-40B4-BE49-F238E27FC236}">
                <a16:creationId xmlns:a16="http://schemas.microsoft.com/office/drawing/2014/main" id="{8C50CDEA-0EAF-2C45-B8DC-0B5A397E268F}"/>
              </a:ext>
            </a:extLst>
          </p:cNvPr>
          <p:cNvSpPr txBox="1"/>
          <p:nvPr/>
        </p:nvSpPr>
        <p:spPr>
          <a:xfrm>
            <a:off x="6030097" y="4157115"/>
            <a:ext cx="4290791" cy="2308324"/>
          </a:xfrm>
          <a:prstGeom prst="rect">
            <a:avLst/>
          </a:prstGeom>
          <a:noFill/>
        </p:spPr>
        <p:txBody>
          <a:bodyPr wrap="square" rtlCol="0">
            <a:spAutoFit/>
          </a:bodyPr>
          <a:lstStyle/>
          <a:p>
            <a:r>
              <a:rPr lang="en-US" sz="2400" dirty="0"/>
              <a:t>Experiment with </a:t>
            </a:r>
            <a:r>
              <a:rPr lang="en-US" sz="2400" dirty="0" err="1"/>
              <a:t>colour</a:t>
            </a:r>
            <a:r>
              <a:rPr lang="en-US" sz="2400" dirty="0"/>
              <a:t> mixing to create paler versions</a:t>
            </a:r>
          </a:p>
          <a:p>
            <a:r>
              <a:rPr lang="en-US" sz="2400" dirty="0"/>
              <a:t>of a hue that could be used to show an increase in distance. </a:t>
            </a:r>
          </a:p>
          <a:p>
            <a:r>
              <a:rPr lang="en-US" sz="2400" dirty="0"/>
              <a:t>You can use whatever medium you have; paint, pastel, chalk etc.</a:t>
            </a:r>
          </a:p>
        </p:txBody>
      </p:sp>
      <p:sp>
        <p:nvSpPr>
          <p:cNvPr id="11" name="Right Arrow 10">
            <a:extLst>
              <a:ext uri="{FF2B5EF4-FFF2-40B4-BE49-F238E27FC236}">
                <a16:creationId xmlns:a16="http://schemas.microsoft.com/office/drawing/2014/main" id="{16D54A44-B5A8-C74B-994E-77572D9CB8E7}"/>
              </a:ext>
            </a:extLst>
          </p:cNvPr>
          <p:cNvSpPr/>
          <p:nvPr/>
        </p:nvSpPr>
        <p:spPr>
          <a:xfrm>
            <a:off x="10466173" y="5807676"/>
            <a:ext cx="1594021" cy="9492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Click here for lesson 4 </a:t>
            </a:r>
          </a:p>
        </p:txBody>
      </p:sp>
    </p:spTree>
    <p:extLst>
      <p:ext uri="{BB962C8B-B14F-4D97-AF65-F5344CB8AC3E}">
        <p14:creationId xmlns:p14="http://schemas.microsoft.com/office/powerpoint/2010/main" val="1149180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1082-80D2-5246-ABA1-6250E2839FC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3F3D8EF-C562-B949-A5F1-F858868C58B3}"/>
              </a:ext>
            </a:extLst>
          </p:cNvPr>
          <p:cNvPicPr>
            <a:picLocks noGrp="1" noChangeAspect="1"/>
          </p:cNvPicPr>
          <p:nvPr>
            <p:ph idx="1"/>
          </p:nvPr>
        </p:nvPicPr>
        <p:blipFill>
          <a:blip r:embed="rId2"/>
          <a:stretch>
            <a:fillRect/>
          </a:stretch>
        </p:blipFill>
        <p:spPr>
          <a:xfrm>
            <a:off x="951469" y="197708"/>
            <a:ext cx="9873049" cy="6470350"/>
          </a:xfrm>
        </p:spPr>
      </p:pic>
      <p:sp>
        <p:nvSpPr>
          <p:cNvPr id="6" name="Right Arrow 5">
            <a:extLst>
              <a:ext uri="{FF2B5EF4-FFF2-40B4-BE49-F238E27FC236}">
                <a16:creationId xmlns:a16="http://schemas.microsoft.com/office/drawing/2014/main" id="{77C3E071-AB75-714E-918C-9204D3104298}"/>
              </a:ext>
            </a:extLst>
          </p:cNvPr>
          <p:cNvSpPr/>
          <p:nvPr/>
        </p:nvSpPr>
        <p:spPr>
          <a:xfrm>
            <a:off x="10910839" y="5923093"/>
            <a:ext cx="943583" cy="721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9000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B164F-E7FD-4A4A-8D55-9422A6E0281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0F98B9D-D571-E245-88D9-70DFD3E2A069}"/>
              </a:ext>
            </a:extLst>
          </p:cNvPr>
          <p:cNvPicPr>
            <a:picLocks noGrp="1" noChangeAspect="1"/>
          </p:cNvPicPr>
          <p:nvPr>
            <p:ph idx="1"/>
          </p:nvPr>
        </p:nvPicPr>
        <p:blipFill>
          <a:blip r:embed="rId2"/>
          <a:stretch>
            <a:fillRect/>
          </a:stretch>
        </p:blipFill>
        <p:spPr>
          <a:xfrm>
            <a:off x="1594021" y="246549"/>
            <a:ext cx="9205784" cy="6611451"/>
          </a:xfrm>
        </p:spPr>
      </p:pic>
      <p:sp>
        <p:nvSpPr>
          <p:cNvPr id="6" name="TextBox 5">
            <a:extLst>
              <a:ext uri="{FF2B5EF4-FFF2-40B4-BE49-F238E27FC236}">
                <a16:creationId xmlns:a16="http://schemas.microsoft.com/office/drawing/2014/main" id="{08EC1E4B-687F-494E-A79B-1D3C930C8523}"/>
              </a:ext>
            </a:extLst>
          </p:cNvPr>
          <p:cNvSpPr txBox="1"/>
          <p:nvPr/>
        </p:nvSpPr>
        <p:spPr>
          <a:xfrm>
            <a:off x="2100650" y="4831492"/>
            <a:ext cx="8180172" cy="1200329"/>
          </a:xfrm>
          <a:prstGeom prst="rect">
            <a:avLst/>
          </a:prstGeom>
          <a:noFill/>
        </p:spPr>
        <p:txBody>
          <a:bodyPr wrap="square" rtlCol="0">
            <a:spAutoFit/>
          </a:bodyPr>
          <a:lstStyle/>
          <a:p>
            <a:r>
              <a:rPr lang="en-US" sz="2400" dirty="0"/>
              <a:t>Think about what you have learned and the paintings you have looked at this week and tell someone what we can do to create perspective.</a:t>
            </a:r>
          </a:p>
        </p:txBody>
      </p:sp>
      <p:sp>
        <p:nvSpPr>
          <p:cNvPr id="7" name="Right Arrow 6">
            <a:extLst>
              <a:ext uri="{FF2B5EF4-FFF2-40B4-BE49-F238E27FC236}">
                <a16:creationId xmlns:a16="http://schemas.microsoft.com/office/drawing/2014/main" id="{40173859-CDC2-954A-9E15-4F13FF419E88}"/>
              </a:ext>
            </a:extLst>
          </p:cNvPr>
          <p:cNvSpPr/>
          <p:nvPr/>
        </p:nvSpPr>
        <p:spPr>
          <a:xfrm>
            <a:off x="10910839" y="5923093"/>
            <a:ext cx="943583" cy="721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7647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C4B1F3F-17E9-7E4C-B9D0-187D8C041DB6}"/>
              </a:ext>
            </a:extLst>
          </p:cNvPr>
          <p:cNvPicPr>
            <a:picLocks noGrp="1" noChangeAspect="1"/>
          </p:cNvPicPr>
          <p:nvPr>
            <p:ph idx="1"/>
          </p:nvPr>
        </p:nvPicPr>
        <p:blipFill>
          <a:blip r:embed="rId2"/>
          <a:stretch>
            <a:fillRect/>
          </a:stretch>
        </p:blipFill>
        <p:spPr>
          <a:xfrm>
            <a:off x="659205" y="365125"/>
            <a:ext cx="8352812" cy="6247928"/>
          </a:xfrm>
        </p:spPr>
      </p:pic>
      <p:sp>
        <p:nvSpPr>
          <p:cNvPr id="6" name="TextBox 5">
            <a:extLst>
              <a:ext uri="{FF2B5EF4-FFF2-40B4-BE49-F238E27FC236}">
                <a16:creationId xmlns:a16="http://schemas.microsoft.com/office/drawing/2014/main" id="{8CC6E717-0923-9344-87B9-09375802222B}"/>
              </a:ext>
            </a:extLst>
          </p:cNvPr>
          <p:cNvSpPr txBox="1"/>
          <p:nvPr/>
        </p:nvSpPr>
        <p:spPr>
          <a:xfrm>
            <a:off x="9012017" y="626767"/>
            <a:ext cx="2862826" cy="4524315"/>
          </a:xfrm>
          <a:prstGeom prst="rect">
            <a:avLst/>
          </a:prstGeom>
          <a:noFill/>
        </p:spPr>
        <p:txBody>
          <a:bodyPr wrap="square" rtlCol="0">
            <a:spAutoFit/>
          </a:bodyPr>
          <a:lstStyle/>
          <a:p>
            <a:r>
              <a:rPr lang="en-US" dirty="0"/>
              <a:t>You are going to create your own town scene, using the ideas you have learned this week.</a:t>
            </a:r>
          </a:p>
          <a:p>
            <a:r>
              <a:rPr lang="en-US" dirty="0"/>
              <a:t>Before you start, go back over the PowerPoint or discuss what you have learned with someone around you.</a:t>
            </a:r>
          </a:p>
          <a:p>
            <a:r>
              <a:rPr lang="en-US" dirty="0"/>
              <a:t>Follow the Steps to Success and enjoy!!</a:t>
            </a:r>
          </a:p>
          <a:p>
            <a:endParaRPr lang="en-US" dirty="0"/>
          </a:p>
          <a:p>
            <a:endParaRPr lang="en-US" dirty="0"/>
          </a:p>
          <a:p>
            <a:r>
              <a:rPr lang="en-US" dirty="0"/>
              <a:t>If you don’t finish it, don’t worry, you can finish it tomorrow.</a:t>
            </a:r>
          </a:p>
        </p:txBody>
      </p:sp>
      <p:sp>
        <p:nvSpPr>
          <p:cNvPr id="7" name="Right Arrow 6">
            <a:extLst>
              <a:ext uri="{FF2B5EF4-FFF2-40B4-BE49-F238E27FC236}">
                <a16:creationId xmlns:a16="http://schemas.microsoft.com/office/drawing/2014/main" id="{158DD6E9-4601-2B4D-BD4B-91B3B0E06DBB}"/>
              </a:ext>
            </a:extLst>
          </p:cNvPr>
          <p:cNvSpPr/>
          <p:nvPr/>
        </p:nvSpPr>
        <p:spPr>
          <a:xfrm>
            <a:off x="9835979" y="5647039"/>
            <a:ext cx="2018444" cy="997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Click her for lesson 5</a:t>
            </a:r>
          </a:p>
        </p:txBody>
      </p:sp>
    </p:spTree>
    <p:extLst>
      <p:ext uri="{BB962C8B-B14F-4D97-AF65-F5344CB8AC3E}">
        <p14:creationId xmlns:p14="http://schemas.microsoft.com/office/powerpoint/2010/main" val="3110575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62F6-4818-884E-9DB0-AF7E2DA659B2}"/>
              </a:ext>
            </a:extLst>
          </p:cNvPr>
          <p:cNvSpPr>
            <a:spLocks noGrp="1"/>
          </p:cNvSpPr>
          <p:nvPr>
            <p:ph type="title"/>
          </p:nvPr>
        </p:nvSpPr>
        <p:spPr>
          <a:xfrm>
            <a:off x="296563" y="365125"/>
            <a:ext cx="11677134" cy="1325563"/>
          </a:xfrm>
        </p:spPr>
        <p:txBody>
          <a:bodyPr>
            <a:normAutofit/>
          </a:bodyPr>
          <a:lstStyle/>
          <a:p>
            <a:r>
              <a:rPr lang="en-US" sz="2800" dirty="0"/>
              <a:t>Look carefully at the painting. What do you notice about the leaves, trees, paths and flowers?</a:t>
            </a:r>
            <a:br>
              <a:rPr lang="en-US" sz="2000" dirty="0"/>
            </a:br>
            <a:endParaRPr lang="en-US" sz="2000" dirty="0"/>
          </a:p>
        </p:txBody>
      </p:sp>
      <p:pic>
        <p:nvPicPr>
          <p:cNvPr id="5" name="Content Placeholder 4">
            <a:extLst>
              <a:ext uri="{FF2B5EF4-FFF2-40B4-BE49-F238E27FC236}">
                <a16:creationId xmlns:a16="http://schemas.microsoft.com/office/drawing/2014/main" id="{2F352C35-18A1-9145-A812-F75B92BE810C}"/>
              </a:ext>
            </a:extLst>
          </p:cNvPr>
          <p:cNvPicPr>
            <a:picLocks noGrp="1" noChangeAspect="1"/>
          </p:cNvPicPr>
          <p:nvPr>
            <p:ph idx="1"/>
          </p:nvPr>
        </p:nvPicPr>
        <p:blipFill>
          <a:blip r:embed="rId2"/>
          <a:stretch>
            <a:fillRect/>
          </a:stretch>
        </p:blipFill>
        <p:spPr>
          <a:xfrm>
            <a:off x="1809345" y="1447497"/>
            <a:ext cx="7315541" cy="5110858"/>
          </a:xfrm>
        </p:spPr>
      </p:pic>
      <p:sp>
        <p:nvSpPr>
          <p:cNvPr id="6" name="Right Arrow 5">
            <a:extLst>
              <a:ext uri="{FF2B5EF4-FFF2-40B4-BE49-F238E27FC236}">
                <a16:creationId xmlns:a16="http://schemas.microsoft.com/office/drawing/2014/main" id="{40B41599-F1FD-BF4C-BCF3-031C0E994DB8}"/>
              </a:ext>
            </a:extLst>
          </p:cNvPr>
          <p:cNvSpPr/>
          <p:nvPr/>
        </p:nvSpPr>
        <p:spPr>
          <a:xfrm>
            <a:off x="10603149" y="5836596"/>
            <a:ext cx="943583" cy="721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55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57A23-8C68-5049-B82E-51D5987BA91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1B481B4-31F2-F34F-9694-C397CD881C90}"/>
              </a:ext>
            </a:extLst>
          </p:cNvPr>
          <p:cNvPicPr>
            <a:picLocks noGrp="1" noChangeAspect="1"/>
          </p:cNvPicPr>
          <p:nvPr>
            <p:ph idx="1"/>
          </p:nvPr>
        </p:nvPicPr>
        <p:blipFill>
          <a:blip r:embed="rId2"/>
          <a:stretch>
            <a:fillRect/>
          </a:stretch>
        </p:blipFill>
        <p:spPr>
          <a:xfrm>
            <a:off x="1472016" y="0"/>
            <a:ext cx="9445676" cy="6858000"/>
          </a:xfrm>
        </p:spPr>
      </p:pic>
      <p:sp>
        <p:nvSpPr>
          <p:cNvPr id="6" name="Right Arrow 5">
            <a:extLst>
              <a:ext uri="{FF2B5EF4-FFF2-40B4-BE49-F238E27FC236}">
                <a16:creationId xmlns:a16="http://schemas.microsoft.com/office/drawing/2014/main" id="{6525902B-D309-8845-B7F7-C8B6CB139AA2}"/>
              </a:ext>
            </a:extLst>
          </p:cNvPr>
          <p:cNvSpPr/>
          <p:nvPr/>
        </p:nvSpPr>
        <p:spPr>
          <a:xfrm>
            <a:off x="11079716" y="5997234"/>
            <a:ext cx="943583" cy="721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1437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D38D1-FB18-7247-9323-A2AD8C3A1DBE}"/>
              </a:ext>
            </a:extLst>
          </p:cNvPr>
          <p:cNvSpPr>
            <a:spLocks noGrp="1"/>
          </p:cNvSpPr>
          <p:nvPr>
            <p:ph type="title"/>
          </p:nvPr>
        </p:nvSpPr>
        <p:spPr>
          <a:xfrm>
            <a:off x="546786" y="303341"/>
            <a:ext cx="11098427" cy="1325563"/>
          </a:xfrm>
        </p:spPr>
        <p:txBody>
          <a:bodyPr>
            <a:normAutofit/>
          </a:bodyPr>
          <a:lstStyle/>
          <a:p>
            <a:r>
              <a:rPr lang="en-US" sz="4000" dirty="0"/>
              <a:t>What key skills have we looked at through this topic?</a:t>
            </a:r>
          </a:p>
        </p:txBody>
      </p:sp>
      <p:sp>
        <p:nvSpPr>
          <p:cNvPr id="11" name="Content Placeholder 10">
            <a:extLst>
              <a:ext uri="{FF2B5EF4-FFF2-40B4-BE49-F238E27FC236}">
                <a16:creationId xmlns:a16="http://schemas.microsoft.com/office/drawing/2014/main" id="{E8711FCC-AAE6-0A48-8D7B-CD0998F4FC3E}"/>
              </a:ext>
            </a:extLst>
          </p:cNvPr>
          <p:cNvSpPr>
            <a:spLocks noGrp="1"/>
          </p:cNvSpPr>
          <p:nvPr>
            <p:ph idx="1"/>
          </p:nvPr>
        </p:nvSpPr>
        <p:spPr/>
        <p:txBody>
          <a:bodyPr/>
          <a:lstStyle/>
          <a:p>
            <a:pPr marL="0" indent="0">
              <a:buNone/>
            </a:pPr>
            <a:r>
              <a:rPr lang="en-US" dirty="0"/>
              <a:t>Either write down the key skills we have looked at or talk to someone else at home.</a:t>
            </a:r>
          </a:p>
        </p:txBody>
      </p:sp>
      <p:sp>
        <p:nvSpPr>
          <p:cNvPr id="12" name="Right Arrow 11">
            <a:extLst>
              <a:ext uri="{FF2B5EF4-FFF2-40B4-BE49-F238E27FC236}">
                <a16:creationId xmlns:a16="http://schemas.microsoft.com/office/drawing/2014/main" id="{D7757334-AF40-F345-84C6-BB7B7D50769F}"/>
              </a:ext>
            </a:extLst>
          </p:cNvPr>
          <p:cNvSpPr/>
          <p:nvPr/>
        </p:nvSpPr>
        <p:spPr>
          <a:xfrm>
            <a:off x="11079716" y="5997234"/>
            <a:ext cx="943583" cy="721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6033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AF34D-E7C1-EF49-9FAF-C71C52A6E72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CC2B84A-13D3-6740-AC68-D78421092E6E}"/>
              </a:ext>
            </a:extLst>
          </p:cNvPr>
          <p:cNvPicPr>
            <a:picLocks noGrp="1" noChangeAspect="1"/>
          </p:cNvPicPr>
          <p:nvPr>
            <p:ph idx="1"/>
          </p:nvPr>
        </p:nvPicPr>
        <p:blipFill>
          <a:blip r:embed="rId2"/>
          <a:stretch>
            <a:fillRect/>
          </a:stretch>
        </p:blipFill>
        <p:spPr>
          <a:xfrm>
            <a:off x="683939" y="778475"/>
            <a:ext cx="10824122" cy="5435558"/>
          </a:xfrm>
        </p:spPr>
      </p:pic>
    </p:spTree>
    <p:extLst>
      <p:ext uri="{BB962C8B-B14F-4D97-AF65-F5344CB8AC3E}">
        <p14:creationId xmlns:p14="http://schemas.microsoft.com/office/powerpoint/2010/main" val="1550730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62F6-4818-884E-9DB0-AF7E2DA659B2}"/>
              </a:ext>
            </a:extLst>
          </p:cNvPr>
          <p:cNvSpPr>
            <a:spLocks noGrp="1"/>
          </p:cNvSpPr>
          <p:nvPr>
            <p:ph type="title"/>
          </p:nvPr>
        </p:nvSpPr>
        <p:spPr>
          <a:xfrm>
            <a:off x="233462" y="448261"/>
            <a:ext cx="11749733" cy="968467"/>
          </a:xfrm>
        </p:spPr>
        <p:txBody>
          <a:bodyPr>
            <a:normAutofit/>
          </a:bodyPr>
          <a:lstStyle/>
          <a:p>
            <a:r>
              <a:rPr lang="en-US" sz="2800" dirty="0"/>
              <a:t>Look carefully at the painting. What do you notice about the leaves, trees, paths and flowers?</a:t>
            </a:r>
          </a:p>
        </p:txBody>
      </p:sp>
      <p:pic>
        <p:nvPicPr>
          <p:cNvPr id="5" name="Content Placeholder 4">
            <a:extLst>
              <a:ext uri="{FF2B5EF4-FFF2-40B4-BE49-F238E27FC236}">
                <a16:creationId xmlns:a16="http://schemas.microsoft.com/office/drawing/2014/main" id="{2F352C35-18A1-9145-A812-F75B92BE810C}"/>
              </a:ext>
            </a:extLst>
          </p:cNvPr>
          <p:cNvPicPr>
            <a:picLocks noGrp="1" noChangeAspect="1"/>
          </p:cNvPicPr>
          <p:nvPr>
            <p:ph idx="1"/>
          </p:nvPr>
        </p:nvPicPr>
        <p:blipFill>
          <a:blip r:embed="rId2"/>
          <a:stretch>
            <a:fillRect/>
          </a:stretch>
        </p:blipFill>
        <p:spPr>
          <a:xfrm>
            <a:off x="2467412" y="1457225"/>
            <a:ext cx="7315541" cy="5110858"/>
          </a:xfrm>
        </p:spPr>
      </p:pic>
      <p:sp>
        <p:nvSpPr>
          <p:cNvPr id="3" name="TextBox 2">
            <a:extLst>
              <a:ext uri="{FF2B5EF4-FFF2-40B4-BE49-F238E27FC236}">
                <a16:creationId xmlns:a16="http://schemas.microsoft.com/office/drawing/2014/main" id="{07269227-3621-2E49-ADB4-74B2C272BC6F}"/>
              </a:ext>
            </a:extLst>
          </p:cNvPr>
          <p:cNvSpPr txBox="1"/>
          <p:nvPr/>
        </p:nvSpPr>
        <p:spPr>
          <a:xfrm>
            <a:off x="9823655" y="3054486"/>
            <a:ext cx="2159541" cy="3139321"/>
          </a:xfrm>
          <a:prstGeom prst="rect">
            <a:avLst/>
          </a:prstGeom>
          <a:noFill/>
          <a:ln>
            <a:noFill/>
          </a:ln>
        </p:spPr>
        <p:txBody>
          <a:bodyPr wrap="square" rtlCol="0">
            <a:spAutoFit/>
          </a:bodyPr>
          <a:lstStyle/>
          <a:p>
            <a:endParaRPr lang="en-US" dirty="0"/>
          </a:p>
          <a:p>
            <a:endParaRPr lang="en-US" dirty="0"/>
          </a:p>
          <a:p>
            <a:r>
              <a:rPr lang="en-US" dirty="0"/>
              <a:t>The leaves go from being large and very distinct in the foreground to being just part of a mass of green in the distance with no individual leaf being distinguishable.</a:t>
            </a:r>
          </a:p>
        </p:txBody>
      </p:sp>
      <p:sp>
        <p:nvSpPr>
          <p:cNvPr id="4" name="TextBox 3">
            <a:extLst>
              <a:ext uri="{FF2B5EF4-FFF2-40B4-BE49-F238E27FC236}">
                <a16:creationId xmlns:a16="http://schemas.microsoft.com/office/drawing/2014/main" id="{EE71B4BE-457C-0C41-975A-0BC51682A351}"/>
              </a:ext>
            </a:extLst>
          </p:cNvPr>
          <p:cNvSpPr txBox="1"/>
          <p:nvPr/>
        </p:nvSpPr>
        <p:spPr>
          <a:xfrm>
            <a:off x="233463" y="1819072"/>
            <a:ext cx="1994171" cy="3693319"/>
          </a:xfrm>
          <a:prstGeom prst="rect">
            <a:avLst/>
          </a:prstGeom>
          <a:noFill/>
        </p:spPr>
        <p:txBody>
          <a:bodyPr wrap="square" rtlCol="0">
            <a:spAutoFit/>
          </a:bodyPr>
          <a:lstStyle/>
          <a:p>
            <a:r>
              <a:rPr lang="en-US" dirty="0"/>
              <a:t>Everything looks smaller the further away they get.</a:t>
            </a:r>
          </a:p>
          <a:p>
            <a:endParaRPr lang="en-US" dirty="0"/>
          </a:p>
          <a:p>
            <a:endParaRPr lang="en-US" dirty="0"/>
          </a:p>
          <a:p>
            <a:endParaRPr lang="en-US" dirty="0"/>
          </a:p>
          <a:p>
            <a:endParaRPr lang="en-US" dirty="0"/>
          </a:p>
          <a:p>
            <a:endParaRPr lang="en-US" dirty="0"/>
          </a:p>
          <a:p>
            <a:endParaRPr lang="en-US" dirty="0"/>
          </a:p>
          <a:p>
            <a:endParaRPr lang="en-US" dirty="0"/>
          </a:p>
          <a:p>
            <a:r>
              <a:rPr lang="en-US" dirty="0"/>
              <a:t>The paths becomes narrower. </a:t>
            </a:r>
          </a:p>
          <a:p>
            <a:endParaRPr lang="en-US" dirty="0"/>
          </a:p>
        </p:txBody>
      </p:sp>
      <p:cxnSp>
        <p:nvCxnSpPr>
          <p:cNvPr id="7" name="Straight Arrow Connector 6">
            <a:extLst>
              <a:ext uri="{FF2B5EF4-FFF2-40B4-BE49-F238E27FC236}">
                <a16:creationId xmlns:a16="http://schemas.microsoft.com/office/drawing/2014/main" id="{892F078F-AD50-D246-820A-215CD92D3A19}"/>
              </a:ext>
            </a:extLst>
          </p:cNvPr>
          <p:cNvCxnSpPr>
            <a:cxnSpLocks/>
          </p:cNvCxnSpPr>
          <p:nvPr/>
        </p:nvCxnSpPr>
        <p:spPr>
          <a:xfrm flipH="1">
            <a:off x="3405661" y="4624146"/>
            <a:ext cx="6417994" cy="1583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B86EED3-3704-1940-BFF7-635A20116906}"/>
              </a:ext>
            </a:extLst>
          </p:cNvPr>
          <p:cNvCxnSpPr>
            <a:cxnSpLocks/>
          </p:cNvCxnSpPr>
          <p:nvPr/>
        </p:nvCxnSpPr>
        <p:spPr>
          <a:xfrm flipH="1" flipV="1">
            <a:off x="6400800" y="3850397"/>
            <a:ext cx="3422856" cy="13344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5C5C0C4-A111-0A48-A30B-ADC4ADAB8AD3}"/>
              </a:ext>
            </a:extLst>
          </p:cNvPr>
          <p:cNvCxnSpPr>
            <a:cxnSpLocks/>
          </p:cNvCxnSpPr>
          <p:nvPr/>
        </p:nvCxnSpPr>
        <p:spPr>
          <a:xfrm flipV="1">
            <a:off x="787207" y="4275438"/>
            <a:ext cx="5337975" cy="3487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ight Arrow 15">
            <a:extLst>
              <a:ext uri="{FF2B5EF4-FFF2-40B4-BE49-F238E27FC236}">
                <a16:creationId xmlns:a16="http://schemas.microsoft.com/office/drawing/2014/main" id="{B055ED34-306B-634E-AF80-B48CF35229D2}"/>
              </a:ext>
            </a:extLst>
          </p:cNvPr>
          <p:cNvSpPr/>
          <p:nvPr/>
        </p:nvSpPr>
        <p:spPr>
          <a:xfrm>
            <a:off x="11039612" y="6136241"/>
            <a:ext cx="943583" cy="721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77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62F6-4818-884E-9DB0-AF7E2DA659B2}"/>
              </a:ext>
            </a:extLst>
          </p:cNvPr>
          <p:cNvSpPr>
            <a:spLocks noGrp="1"/>
          </p:cNvSpPr>
          <p:nvPr>
            <p:ph type="title"/>
          </p:nvPr>
        </p:nvSpPr>
        <p:spPr>
          <a:xfrm>
            <a:off x="296563" y="365125"/>
            <a:ext cx="11677134" cy="1325563"/>
          </a:xfrm>
        </p:spPr>
        <p:txBody>
          <a:bodyPr>
            <a:normAutofit/>
          </a:bodyPr>
          <a:lstStyle/>
          <a:p>
            <a:r>
              <a:rPr lang="en-US" sz="2800" dirty="0"/>
              <a:t>Look carefully at the painting. What do you notice about the leaves, trees, paths and flowers?</a:t>
            </a:r>
            <a:br>
              <a:rPr lang="en-US" sz="2000" dirty="0"/>
            </a:br>
            <a:endParaRPr lang="en-US" sz="2000" dirty="0"/>
          </a:p>
        </p:txBody>
      </p:sp>
      <p:pic>
        <p:nvPicPr>
          <p:cNvPr id="5" name="Content Placeholder 4">
            <a:extLst>
              <a:ext uri="{FF2B5EF4-FFF2-40B4-BE49-F238E27FC236}">
                <a16:creationId xmlns:a16="http://schemas.microsoft.com/office/drawing/2014/main" id="{2F352C35-18A1-9145-A812-F75B92BE810C}"/>
              </a:ext>
            </a:extLst>
          </p:cNvPr>
          <p:cNvPicPr>
            <a:picLocks noGrp="1" noChangeAspect="1"/>
          </p:cNvPicPr>
          <p:nvPr>
            <p:ph idx="1"/>
          </p:nvPr>
        </p:nvPicPr>
        <p:blipFill>
          <a:blip r:embed="rId2"/>
          <a:stretch>
            <a:fillRect/>
          </a:stretch>
        </p:blipFill>
        <p:spPr>
          <a:xfrm>
            <a:off x="2785529" y="1447497"/>
            <a:ext cx="7315541" cy="5110858"/>
          </a:xfrm>
        </p:spPr>
      </p:pic>
      <p:sp>
        <p:nvSpPr>
          <p:cNvPr id="6" name="Right Arrow 5">
            <a:extLst>
              <a:ext uri="{FF2B5EF4-FFF2-40B4-BE49-F238E27FC236}">
                <a16:creationId xmlns:a16="http://schemas.microsoft.com/office/drawing/2014/main" id="{40B41599-F1FD-BF4C-BCF3-031C0E994DB8}"/>
              </a:ext>
            </a:extLst>
          </p:cNvPr>
          <p:cNvSpPr/>
          <p:nvPr/>
        </p:nvSpPr>
        <p:spPr>
          <a:xfrm>
            <a:off x="10603149" y="5836596"/>
            <a:ext cx="943583" cy="721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D4B011-BEBC-1B4D-92BA-A0E470B825D9}"/>
              </a:ext>
            </a:extLst>
          </p:cNvPr>
          <p:cNvSpPr txBox="1"/>
          <p:nvPr/>
        </p:nvSpPr>
        <p:spPr>
          <a:xfrm>
            <a:off x="102615" y="2436038"/>
            <a:ext cx="2730843" cy="2031325"/>
          </a:xfrm>
          <a:prstGeom prst="rect">
            <a:avLst/>
          </a:prstGeom>
          <a:noFill/>
        </p:spPr>
        <p:txBody>
          <a:bodyPr wrap="square" rtlCol="0">
            <a:spAutoFit/>
          </a:bodyPr>
          <a:lstStyle/>
          <a:p>
            <a:r>
              <a:rPr lang="en-US" dirty="0"/>
              <a:t>The trees in the foreground are very large, bold and clear. In the background, they are smaller,  lighter in </a:t>
            </a:r>
            <a:r>
              <a:rPr lang="en-US" dirty="0" err="1"/>
              <a:t>colour</a:t>
            </a:r>
            <a:r>
              <a:rPr lang="en-US" dirty="0"/>
              <a:t> and also not as bold or clear.</a:t>
            </a:r>
          </a:p>
        </p:txBody>
      </p:sp>
      <p:sp>
        <p:nvSpPr>
          <p:cNvPr id="7" name="TextBox 6">
            <a:extLst>
              <a:ext uri="{FF2B5EF4-FFF2-40B4-BE49-F238E27FC236}">
                <a16:creationId xmlns:a16="http://schemas.microsoft.com/office/drawing/2014/main" id="{54C4EC41-19CD-FB46-89F1-289682283FE9}"/>
              </a:ext>
            </a:extLst>
          </p:cNvPr>
          <p:cNvSpPr txBox="1"/>
          <p:nvPr/>
        </p:nvSpPr>
        <p:spPr>
          <a:xfrm>
            <a:off x="10317892" y="1690688"/>
            <a:ext cx="1655805" cy="2585323"/>
          </a:xfrm>
          <a:prstGeom prst="rect">
            <a:avLst/>
          </a:prstGeom>
          <a:noFill/>
        </p:spPr>
        <p:txBody>
          <a:bodyPr wrap="square" rtlCol="0">
            <a:spAutoFit/>
          </a:bodyPr>
          <a:lstStyle/>
          <a:p>
            <a:r>
              <a:rPr lang="en-US" dirty="0"/>
              <a:t>The flowers go from being large and clear in the foreground to being smaller and less distinct in the background.</a:t>
            </a:r>
          </a:p>
        </p:txBody>
      </p:sp>
      <p:cxnSp>
        <p:nvCxnSpPr>
          <p:cNvPr id="9" name="Straight Arrow Connector 8">
            <a:extLst>
              <a:ext uri="{FF2B5EF4-FFF2-40B4-BE49-F238E27FC236}">
                <a16:creationId xmlns:a16="http://schemas.microsoft.com/office/drawing/2014/main" id="{21ABE983-9F3D-B04C-9C5E-BDB87AE23A38}"/>
              </a:ext>
            </a:extLst>
          </p:cNvPr>
          <p:cNvCxnSpPr/>
          <p:nvPr/>
        </p:nvCxnSpPr>
        <p:spPr>
          <a:xfrm>
            <a:off x="2568707" y="2988720"/>
            <a:ext cx="4993628" cy="2170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8C123A0-89BB-984A-B61B-390C2D553605}"/>
              </a:ext>
            </a:extLst>
          </p:cNvPr>
          <p:cNvCxnSpPr>
            <a:cxnSpLocks/>
          </p:cNvCxnSpPr>
          <p:nvPr/>
        </p:nvCxnSpPr>
        <p:spPr>
          <a:xfrm>
            <a:off x="2568707" y="3793524"/>
            <a:ext cx="4449931" cy="2094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0796323-B3E2-DD43-8915-B9EB550CD8ED}"/>
              </a:ext>
            </a:extLst>
          </p:cNvPr>
          <p:cNvCxnSpPr/>
          <p:nvPr/>
        </p:nvCxnSpPr>
        <p:spPr>
          <a:xfrm flipH="1">
            <a:off x="8241957" y="2436038"/>
            <a:ext cx="2075935" cy="24325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3EEEBA7-8756-5C40-AAE1-1B4537CDFE78}"/>
              </a:ext>
            </a:extLst>
          </p:cNvPr>
          <p:cNvCxnSpPr/>
          <p:nvPr/>
        </p:nvCxnSpPr>
        <p:spPr>
          <a:xfrm flipH="1">
            <a:off x="6301946" y="3793524"/>
            <a:ext cx="3799124" cy="6738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534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A5C49-96E5-E944-83FF-4113A7EEDC54}"/>
              </a:ext>
            </a:extLst>
          </p:cNvPr>
          <p:cNvSpPr>
            <a:spLocks noGrp="1"/>
          </p:cNvSpPr>
          <p:nvPr>
            <p:ph type="title"/>
          </p:nvPr>
        </p:nvSpPr>
        <p:spPr/>
        <p:txBody>
          <a:bodyPr>
            <a:normAutofit/>
          </a:bodyPr>
          <a:lstStyle/>
          <a:p>
            <a:r>
              <a:rPr lang="en-US" sz="2800" dirty="0"/>
              <a:t>Everything looks smaller the further away it gets.</a:t>
            </a:r>
            <a:br>
              <a:rPr lang="en-US" sz="2800" dirty="0"/>
            </a:br>
            <a:r>
              <a:rPr lang="en-US" sz="2800" dirty="0"/>
              <a:t>What do you notice getting smaller in this painting by L S Lowry?</a:t>
            </a:r>
          </a:p>
        </p:txBody>
      </p:sp>
      <p:pic>
        <p:nvPicPr>
          <p:cNvPr id="5" name="Content Placeholder 4">
            <a:extLst>
              <a:ext uri="{FF2B5EF4-FFF2-40B4-BE49-F238E27FC236}">
                <a16:creationId xmlns:a16="http://schemas.microsoft.com/office/drawing/2014/main" id="{D10F1F26-968B-164A-8087-D6F5F642C0CA}"/>
              </a:ext>
            </a:extLst>
          </p:cNvPr>
          <p:cNvPicPr>
            <a:picLocks noGrp="1" noChangeAspect="1"/>
          </p:cNvPicPr>
          <p:nvPr>
            <p:ph idx="1"/>
          </p:nvPr>
        </p:nvPicPr>
        <p:blipFill rotWithShape="1">
          <a:blip r:embed="rId2"/>
          <a:srcRect l="4103" r="6535" b="14448"/>
          <a:stretch/>
        </p:blipFill>
        <p:spPr>
          <a:xfrm>
            <a:off x="2224216" y="1890584"/>
            <a:ext cx="7265773" cy="4584356"/>
          </a:xfrm>
        </p:spPr>
      </p:pic>
      <p:sp>
        <p:nvSpPr>
          <p:cNvPr id="7" name="Right Arrow 6">
            <a:extLst>
              <a:ext uri="{FF2B5EF4-FFF2-40B4-BE49-F238E27FC236}">
                <a16:creationId xmlns:a16="http://schemas.microsoft.com/office/drawing/2014/main" id="{965E6101-98AB-2443-8C7A-EB1E9FDAF11F}"/>
              </a:ext>
            </a:extLst>
          </p:cNvPr>
          <p:cNvSpPr/>
          <p:nvPr/>
        </p:nvSpPr>
        <p:spPr>
          <a:xfrm>
            <a:off x="10603149" y="5836596"/>
            <a:ext cx="943583" cy="721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235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3E221-CEE5-1248-BEA2-740B755D332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1D78099-5797-5B47-9991-7773641B8CFF}"/>
              </a:ext>
            </a:extLst>
          </p:cNvPr>
          <p:cNvPicPr>
            <a:picLocks noGrp="1" noChangeAspect="1"/>
          </p:cNvPicPr>
          <p:nvPr>
            <p:ph idx="1"/>
          </p:nvPr>
        </p:nvPicPr>
        <p:blipFill>
          <a:blip r:embed="rId2"/>
          <a:stretch>
            <a:fillRect/>
          </a:stretch>
        </p:blipFill>
        <p:spPr>
          <a:xfrm>
            <a:off x="1740636" y="160638"/>
            <a:ext cx="8710728" cy="6470350"/>
          </a:xfrm>
        </p:spPr>
      </p:pic>
      <p:sp>
        <p:nvSpPr>
          <p:cNvPr id="6" name="Right Arrow 5">
            <a:extLst>
              <a:ext uri="{FF2B5EF4-FFF2-40B4-BE49-F238E27FC236}">
                <a16:creationId xmlns:a16="http://schemas.microsoft.com/office/drawing/2014/main" id="{0445CA1A-BE6B-3A49-A94B-7762C9C27808}"/>
              </a:ext>
            </a:extLst>
          </p:cNvPr>
          <p:cNvSpPr/>
          <p:nvPr/>
        </p:nvSpPr>
        <p:spPr>
          <a:xfrm>
            <a:off x="10603149" y="5836596"/>
            <a:ext cx="943583" cy="721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4189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437F4-E2FB-204E-9B91-58A94B2BB89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3E95EDF-40F2-4641-AADA-BC9973BF9430}"/>
              </a:ext>
            </a:extLst>
          </p:cNvPr>
          <p:cNvPicPr>
            <a:picLocks noGrp="1" noChangeAspect="1"/>
          </p:cNvPicPr>
          <p:nvPr>
            <p:ph idx="1"/>
          </p:nvPr>
        </p:nvPicPr>
        <p:blipFill>
          <a:blip r:embed="rId2"/>
          <a:stretch>
            <a:fillRect/>
          </a:stretch>
        </p:blipFill>
        <p:spPr>
          <a:xfrm>
            <a:off x="1450484" y="190535"/>
            <a:ext cx="8694414" cy="6438446"/>
          </a:xfrm>
        </p:spPr>
      </p:pic>
      <p:sp>
        <p:nvSpPr>
          <p:cNvPr id="6" name="Right Arrow 5">
            <a:extLst>
              <a:ext uri="{FF2B5EF4-FFF2-40B4-BE49-F238E27FC236}">
                <a16:creationId xmlns:a16="http://schemas.microsoft.com/office/drawing/2014/main" id="{CFAFB750-6F2C-5640-88DB-C521B6E435F1}"/>
              </a:ext>
            </a:extLst>
          </p:cNvPr>
          <p:cNvSpPr/>
          <p:nvPr/>
        </p:nvSpPr>
        <p:spPr>
          <a:xfrm>
            <a:off x="10603149" y="5836596"/>
            <a:ext cx="943583" cy="721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5109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84E3E-CC96-1F49-9BE9-949CEAD0EB95}"/>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BE3AA72C-5C0E-8945-B187-E82DA41BE878}"/>
              </a:ext>
            </a:extLst>
          </p:cNvPr>
          <p:cNvPicPr>
            <a:picLocks noGrp="1" noChangeAspect="1"/>
          </p:cNvPicPr>
          <p:nvPr>
            <p:ph idx="1"/>
          </p:nvPr>
        </p:nvPicPr>
        <p:blipFill>
          <a:blip r:embed="rId2"/>
          <a:stretch>
            <a:fillRect/>
          </a:stretch>
        </p:blipFill>
        <p:spPr>
          <a:xfrm>
            <a:off x="0" y="0"/>
            <a:ext cx="8930430" cy="6858000"/>
          </a:xfrm>
        </p:spPr>
      </p:pic>
      <p:sp>
        <p:nvSpPr>
          <p:cNvPr id="6" name="TextBox 5">
            <a:extLst>
              <a:ext uri="{FF2B5EF4-FFF2-40B4-BE49-F238E27FC236}">
                <a16:creationId xmlns:a16="http://schemas.microsoft.com/office/drawing/2014/main" id="{B622331E-88F2-B644-A51D-EF556D77939D}"/>
              </a:ext>
            </a:extLst>
          </p:cNvPr>
          <p:cNvSpPr txBox="1"/>
          <p:nvPr/>
        </p:nvSpPr>
        <p:spPr>
          <a:xfrm>
            <a:off x="9082216" y="172995"/>
            <a:ext cx="2829698" cy="4247317"/>
          </a:xfrm>
          <a:prstGeom prst="rect">
            <a:avLst/>
          </a:prstGeom>
          <a:noFill/>
        </p:spPr>
        <p:txBody>
          <a:bodyPr wrap="square" rtlCol="0">
            <a:spAutoFit/>
          </a:bodyPr>
          <a:lstStyle/>
          <a:p>
            <a:r>
              <a:rPr lang="en-US" dirty="0"/>
              <a:t>*Choose one image and try to copy parts of it, focusing on size perspective.</a:t>
            </a:r>
          </a:p>
          <a:p>
            <a:endParaRPr lang="en-US" dirty="0"/>
          </a:p>
          <a:p>
            <a:r>
              <a:rPr lang="en-US" dirty="0"/>
              <a:t>**Copy parts of the images, focusing on the ideas of perspective.</a:t>
            </a:r>
          </a:p>
          <a:p>
            <a:endParaRPr lang="en-US" dirty="0"/>
          </a:p>
          <a:p>
            <a:r>
              <a:rPr lang="en-US" dirty="0"/>
              <a:t>*** Copy parts of the images, focusing on the ideas of perspective and then annotate images to show ideas of perspective using the key words.</a:t>
            </a:r>
          </a:p>
          <a:p>
            <a:endParaRPr lang="en-US" dirty="0"/>
          </a:p>
        </p:txBody>
      </p:sp>
      <p:sp>
        <p:nvSpPr>
          <p:cNvPr id="7" name="Right Arrow 6">
            <a:extLst>
              <a:ext uri="{FF2B5EF4-FFF2-40B4-BE49-F238E27FC236}">
                <a16:creationId xmlns:a16="http://schemas.microsoft.com/office/drawing/2014/main" id="{2E4F2F5E-18DF-9144-BC39-6ABE9398C92F}"/>
              </a:ext>
            </a:extLst>
          </p:cNvPr>
          <p:cNvSpPr/>
          <p:nvPr/>
        </p:nvSpPr>
        <p:spPr>
          <a:xfrm>
            <a:off x="9304639" y="5498758"/>
            <a:ext cx="2242094" cy="10595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Click here for lesson 2</a:t>
            </a:r>
          </a:p>
        </p:txBody>
      </p:sp>
    </p:spTree>
    <p:extLst>
      <p:ext uri="{BB962C8B-B14F-4D97-AF65-F5344CB8AC3E}">
        <p14:creationId xmlns:p14="http://schemas.microsoft.com/office/powerpoint/2010/main" val="3934493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590F1-49D9-3D41-946B-B827ECEB7C9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82A558B-7E87-6D4E-BFBA-69E313EFE553}"/>
              </a:ext>
            </a:extLst>
          </p:cNvPr>
          <p:cNvPicPr>
            <a:picLocks noGrp="1" noChangeAspect="1"/>
          </p:cNvPicPr>
          <p:nvPr>
            <p:ph idx="1"/>
          </p:nvPr>
        </p:nvPicPr>
        <p:blipFill>
          <a:blip r:embed="rId2"/>
          <a:stretch>
            <a:fillRect/>
          </a:stretch>
        </p:blipFill>
        <p:spPr>
          <a:xfrm>
            <a:off x="1322173" y="129565"/>
            <a:ext cx="9576485" cy="6631350"/>
          </a:xfrm>
        </p:spPr>
      </p:pic>
      <p:sp>
        <p:nvSpPr>
          <p:cNvPr id="6" name="Right Arrow 5">
            <a:extLst>
              <a:ext uri="{FF2B5EF4-FFF2-40B4-BE49-F238E27FC236}">
                <a16:creationId xmlns:a16="http://schemas.microsoft.com/office/drawing/2014/main" id="{CA24D77A-2DAE-1B46-BD98-AEA2447574D5}"/>
              </a:ext>
            </a:extLst>
          </p:cNvPr>
          <p:cNvSpPr/>
          <p:nvPr/>
        </p:nvSpPr>
        <p:spPr>
          <a:xfrm>
            <a:off x="10910839" y="5923093"/>
            <a:ext cx="943583" cy="721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9882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1341</TotalTime>
  <Words>784</Words>
  <Application>Microsoft Macintosh PowerPoint</Application>
  <PresentationFormat>Widescreen</PresentationFormat>
  <Paragraphs>72</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Comic Sans MS</vt:lpstr>
      <vt:lpstr>Times New Roman</vt:lpstr>
      <vt:lpstr>Office Theme</vt:lpstr>
      <vt:lpstr>PowerPoint Presentation</vt:lpstr>
      <vt:lpstr>Look carefully at the painting. What do you notice about the leaves, trees, paths and flowers? </vt:lpstr>
      <vt:lpstr>Look carefully at the painting. What do you notice about the leaves, trees, paths and flowers?</vt:lpstr>
      <vt:lpstr>Look carefully at the painting. What do you notice about the leaves, trees, paths and flowers? </vt:lpstr>
      <vt:lpstr>Everything looks smaller the further away it gets. What do you notice getting smaller in this painting by L S Lowry?</vt:lpstr>
      <vt:lpstr>PowerPoint Presentation</vt:lpstr>
      <vt:lpstr>PowerPoint Presentation</vt:lpstr>
      <vt:lpstr>PowerPoint Presentation</vt:lpstr>
      <vt:lpstr>PowerPoint Presentation</vt:lpstr>
      <vt:lpstr>PowerPoint Presentation</vt:lpstr>
      <vt:lpstr>Using single point perspective to draw a street scene.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key skills have we looked at through this topic?</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Janine Farrah</dc:creator>
  <cp:lastModifiedBy>Janine Farrah</cp:lastModifiedBy>
  <cp:revision>22</cp:revision>
  <dcterms:created xsi:type="dcterms:W3CDTF">2020-06-30T14:43:42Z</dcterms:created>
  <dcterms:modified xsi:type="dcterms:W3CDTF">2020-07-01T13:06:43Z</dcterms:modified>
</cp:coreProperties>
</file>