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0ADF9-72B6-4508-94E8-473832775B33}" type="datetimeFigureOut">
              <a:rPr lang="en-GB" smtClean="0"/>
              <a:t>19/06/2020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80EE0-438C-472B-99C3-F8A22378F5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4496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0ADF9-72B6-4508-94E8-473832775B33}" type="datetimeFigureOut">
              <a:rPr lang="en-GB" smtClean="0"/>
              <a:t>19/06/2020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80EE0-438C-472B-99C3-F8A22378F5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9674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0ADF9-72B6-4508-94E8-473832775B33}" type="datetimeFigureOut">
              <a:rPr lang="en-GB" smtClean="0"/>
              <a:t>19/06/2020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80EE0-438C-472B-99C3-F8A22378F5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6895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0ADF9-72B6-4508-94E8-473832775B33}" type="datetimeFigureOut">
              <a:rPr lang="en-GB" smtClean="0"/>
              <a:t>19/06/2020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80EE0-438C-472B-99C3-F8A22378F5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9427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0ADF9-72B6-4508-94E8-473832775B33}" type="datetimeFigureOut">
              <a:rPr lang="en-GB" smtClean="0"/>
              <a:t>19/06/2020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80EE0-438C-472B-99C3-F8A22378F5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3260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0ADF9-72B6-4508-94E8-473832775B33}" type="datetimeFigureOut">
              <a:rPr lang="en-GB" smtClean="0"/>
              <a:t>19/06/2020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80EE0-438C-472B-99C3-F8A22378F5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0420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0ADF9-72B6-4508-94E8-473832775B33}" type="datetimeFigureOut">
              <a:rPr lang="en-GB" smtClean="0"/>
              <a:t>19/06/2020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80EE0-438C-472B-99C3-F8A22378F5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2281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0ADF9-72B6-4508-94E8-473832775B33}" type="datetimeFigureOut">
              <a:rPr lang="en-GB" smtClean="0"/>
              <a:t>19/06/2020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80EE0-438C-472B-99C3-F8A22378F5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305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0ADF9-72B6-4508-94E8-473832775B33}" type="datetimeFigureOut">
              <a:rPr lang="en-GB" smtClean="0"/>
              <a:t>19/06/2020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80EE0-438C-472B-99C3-F8A22378F5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2616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0ADF9-72B6-4508-94E8-473832775B33}" type="datetimeFigureOut">
              <a:rPr lang="en-GB" smtClean="0"/>
              <a:t>19/06/2020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80EE0-438C-472B-99C3-F8A22378F5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3233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0ADF9-72B6-4508-94E8-473832775B33}" type="datetimeFigureOut">
              <a:rPr lang="en-GB" smtClean="0"/>
              <a:t>19/06/2020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80EE0-438C-472B-99C3-F8A22378F5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181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50ADF9-72B6-4508-94E8-473832775B33}" type="datetimeFigureOut">
              <a:rPr lang="en-GB" smtClean="0"/>
              <a:t>19/06/2020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80EE0-438C-472B-99C3-F8A22378F5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0265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914" y="255927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GB" b="1" u="sng" dirty="0" smtClean="0"/>
              <a:t>L. O - </a:t>
            </a:r>
            <a:r>
              <a:rPr lang="en-GB" b="1" u="sng" dirty="0"/>
              <a:t/>
            </a:r>
            <a:br>
              <a:rPr lang="en-GB" b="1" u="sng" dirty="0"/>
            </a:br>
            <a:r>
              <a:rPr lang="en-GB" b="1" u="sng" dirty="0"/>
              <a:t> </a:t>
            </a:r>
            <a:r>
              <a:rPr lang="en-GB" b="1" u="sng" dirty="0" smtClean="0"/>
              <a:t>To acknowledge ways to manage </a:t>
            </a:r>
            <a:r>
              <a:rPr lang="en-GB" b="1" u="sng" dirty="0"/>
              <a:t>feelings and emotions in different </a:t>
            </a:r>
            <a:r>
              <a:rPr lang="en-GB" b="1" u="sng" dirty="0" smtClean="0"/>
              <a:t>situations.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28111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4000" b="1" dirty="0" smtClean="0"/>
              <a:t>Go back to your head</a:t>
            </a:r>
            <a:r>
              <a:rPr lang="en-GB" sz="4000" b="1" dirty="0"/>
              <a:t>, heart, hands </a:t>
            </a:r>
            <a:r>
              <a:rPr lang="en-GB" sz="4000" dirty="0"/>
              <a:t>activity from the beginning of the lesson and </a:t>
            </a:r>
            <a:r>
              <a:rPr lang="en-GB" sz="4000" dirty="0" smtClean="0"/>
              <a:t>use a </a:t>
            </a:r>
            <a:r>
              <a:rPr lang="en-GB" sz="4000" dirty="0"/>
              <a:t>different coloured pen or </a:t>
            </a:r>
            <a:r>
              <a:rPr lang="en-GB" sz="4000" dirty="0" smtClean="0"/>
              <a:t>pencil</a:t>
            </a:r>
            <a:r>
              <a:rPr lang="en-GB" sz="4000" dirty="0"/>
              <a:t> </a:t>
            </a:r>
            <a:r>
              <a:rPr lang="en-GB" sz="4000" dirty="0" smtClean="0"/>
              <a:t>to amend </a:t>
            </a:r>
            <a:r>
              <a:rPr lang="en-GB" sz="4000" dirty="0"/>
              <a:t>or add </a:t>
            </a:r>
            <a:r>
              <a:rPr lang="en-GB" sz="4000" dirty="0" smtClean="0"/>
              <a:t>your </a:t>
            </a:r>
            <a:r>
              <a:rPr lang="en-GB" sz="4000" dirty="0"/>
              <a:t>new learning to their work. Is there anything </a:t>
            </a:r>
            <a:r>
              <a:rPr lang="en-GB" sz="4000" dirty="0" smtClean="0"/>
              <a:t>you </a:t>
            </a:r>
            <a:r>
              <a:rPr lang="en-GB" sz="4000" dirty="0"/>
              <a:t>would now change or add to the thought-bubble, </a:t>
            </a:r>
            <a:r>
              <a:rPr lang="en-GB" sz="4000"/>
              <a:t>speech </a:t>
            </a:r>
            <a:r>
              <a:rPr lang="en-GB" sz="4000" smtClean="0"/>
              <a:t>bubble or </a:t>
            </a:r>
            <a:r>
              <a:rPr lang="en-GB" sz="4000" dirty="0"/>
              <a:t>to what the character could do about the feeling?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7564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85397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algn="ctr"/>
            <a:endParaRPr lang="en-GB" sz="3600" b="1" dirty="0"/>
          </a:p>
          <a:p>
            <a:pPr marL="0" indent="0" algn="ctr">
              <a:buNone/>
            </a:pPr>
            <a:r>
              <a:rPr lang="en-GB" sz="3600" b="1" dirty="0" smtClean="0"/>
              <a:t>By </a:t>
            </a:r>
            <a:r>
              <a:rPr lang="en-GB" sz="3600" b="1" dirty="0"/>
              <a:t>the end of the lesson, </a:t>
            </a:r>
            <a:r>
              <a:rPr lang="en-GB" sz="3600" b="1" dirty="0" smtClean="0"/>
              <a:t>you </a:t>
            </a:r>
            <a:r>
              <a:rPr lang="en-GB" sz="3600" b="1" dirty="0"/>
              <a:t>will be able to: </a:t>
            </a:r>
          </a:p>
          <a:p>
            <a:pPr algn="ctr"/>
            <a:r>
              <a:rPr lang="en-GB" sz="3600" dirty="0"/>
              <a:t>explain how feelings and emotions can influence actions and behaviour </a:t>
            </a:r>
          </a:p>
          <a:p>
            <a:pPr algn="ctr"/>
            <a:r>
              <a:rPr lang="en-GB" sz="3600" dirty="0"/>
              <a:t>identify ways of coping with feelings in different situations </a:t>
            </a:r>
          </a:p>
          <a:p>
            <a:pPr algn="ctr"/>
            <a:r>
              <a:rPr lang="en-GB" sz="3600" dirty="0"/>
              <a:t>explain why it is important to talk about feelings and describe how this can feel </a:t>
            </a:r>
          </a:p>
          <a:p>
            <a:pPr algn="ctr"/>
            <a:r>
              <a:rPr lang="en-GB" sz="3600" dirty="0"/>
              <a:t>recognise that help, advice and support about feelings comes from different sources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7528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				</a:t>
            </a:r>
            <a:r>
              <a:rPr lang="en-GB" b="1" u="sng" dirty="0" smtClean="0"/>
              <a:t>   RECAP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Using the body outline I would like you to choose a feeling </a:t>
            </a:r>
            <a:r>
              <a:rPr lang="en-GB" dirty="0" err="1" smtClean="0"/>
              <a:t>e.g</a:t>
            </a:r>
            <a:r>
              <a:rPr lang="en-GB" dirty="0" smtClean="0"/>
              <a:t> anger.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Think about what you may be thinking when you are angry and also think about something that you might say. Write these things in the thought and speech bubble.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On the outside of the body I would like you to write down what you could do to help when you are feeling that particular emotion.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8495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2885" y="454025"/>
            <a:ext cx="10515600" cy="435133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4800" dirty="0">
                <a:solidFill>
                  <a:srgbClr val="FF0000"/>
                </a:solidFill>
              </a:rPr>
              <a:t>surprise, excitement, anger, fear, disappointment, sadness, </a:t>
            </a:r>
            <a:r>
              <a:rPr lang="en-GB" sz="4800" dirty="0" smtClean="0">
                <a:solidFill>
                  <a:srgbClr val="FF0000"/>
                </a:solidFill>
              </a:rPr>
              <a:t>joy</a:t>
            </a:r>
            <a:r>
              <a:rPr lang="en-GB" sz="3200" dirty="0" smtClean="0"/>
              <a:t>.</a:t>
            </a:r>
          </a:p>
          <a:p>
            <a:endParaRPr lang="en-GB" sz="3200" dirty="0"/>
          </a:p>
          <a:p>
            <a:pPr marL="0" indent="0">
              <a:buNone/>
            </a:pPr>
            <a:r>
              <a:rPr lang="en-GB" sz="3200" dirty="0" smtClean="0"/>
              <a:t>Have a look at resource 2. Match up the reactions with the feelings. There may be more than one reaction because people </a:t>
            </a:r>
            <a:r>
              <a:rPr lang="en-GB" sz="3200" dirty="0"/>
              <a:t>react differently; although we may all experience a similar feeling, our reactions to that feeling may be many and varied and may be particular to an individual. </a:t>
            </a:r>
            <a:endParaRPr lang="en-GB" sz="3200" dirty="0" smtClean="0"/>
          </a:p>
          <a:p>
            <a:pPr marL="0" indent="0">
              <a:buNone/>
            </a:pPr>
            <a:endParaRPr lang="en-GB" sz="3200" dirty="0"/>
          </a:p>
          <a:p>
            <a:pPr marL="0" indent="0">
              <a:buNone/>
            </a:pPr>
            <a:r>
              <a:rPr lang="en-GB" sz="3200" dirty="0" smtClean="0"/>
              <a:t>Example: Excitement – Someone might jump up and down! 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4263460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0630" y="634617"/>
            <a:ext cx="1206137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Lato"/>
              </a:rPr>
              <a:t>It can </a:t>
            </a:r>
            <a:r>
              <a:rPr lang="en-GB" sz="2400" dirty="0">
                <a:solidFill>
                  <a:srgbClr val="000000"/>
                </a:solidFill>
                <a:latin typeface="Lato"/>
              </a:rPr>
              <a:t>be difficult at times to control or manage feelings - this can depend on the feeling and the situation a person finds themselves in (as well as individual personalities</a:t>
            </a:r>
            <a:r>
              <a:rPr lang="en-GB" sz="2400" dirty="0" smtClean="0">
                <a:solidFill>
                  <a:srgbClr val="000000"/>
                </a:solidFill>
                <a:latin typeface="Lato"/>
              </a:rPr>
              <a:t>).</a:t>
            </a:r>
          </a:p>
          <a:p>
            <a:r>
              <a:rPr lang="en-GB" sz="2400" dirty="0" smtClean="0">
                <a:solidFill>
                  <a:srgbClr val="000000"/>
                </a:solidFill>
                <a:latin typeface="Lato"/>
              </a:rPr>
              <a:t> </a:t>
            </a:r>
            <a:endParaRPr lang="en-GB" sz="2400" dirty="0">
              <a:solidFill>
                <a:srgbClr val="000000"/>
              </a:solidFill>
              <a:latin typeface="Lato"/>
            </a:endParaRPr>
          </a:p>
          <a:p>
            <a:r>
              <a:rPr lang="en-GB" sz="2400" dirty="0" smtClean="0">
                <a:solidFill>
                  <a:srgbClr val="000000"/>
                </a:solidFill>
                <a:latin typeface="Lato"/>
              </a:rPr>
              <a:t>Use </a:t>
            </a:r>
            <a:r>
              <a:rPr lang="en-GB" sz="2400" b="1" dirty="0">
                <a:solidFill>
                  <a:srgbClr val="000000"/>
                </a:solidFill>
                <a:latin typeface="Lato"/>
              </a:rPr>
              <a:t>Resource 3: Think, feel, do scenarios</a:t>
            </a:r>
            <a:r>
              <a:rPr lang="en-GB" sz="2400" dirty="0">
                <a:solidFill>
                  <a:srgbClr val="000000"/>
                </a:solidFill>
                <a:latin typeface="Lato"/>
              </a:rPr>
              <a:t>, </a:t>
            </a:r>
            <a:r>
              <a:rPr lang="en-GB" sz="2400" dirty="0" smtClean="0">
                <a:solidFill>
                  <a:srgbClr val="000000"/>
                </a:solidFill>
                <a:latin typeface="Lato"/>
              </a:rPr>
              <a:t>choose a scenario and complete </a:t>
            </a:r>
            <a:r>
              <a:rPr lang="en-GB" sz="2400" b="1" dirty="0" smtClean="0">
                <a:solidFill>
                  <a:srgbClr val="000000"/>
                </a:solidFill>
                <a:latin typeface="Lato"/>
              </a:rPr>
              <a:t>Resource </a:t>
            </a:r>
            <a:r>
              <a:rPr lang="en-GB" sz="2400" b="1" dirty="0">
                <a:solidFill>
                  <a:srgbClr val="000000"/>
                </a:solidFill>
                <a:latin typeface="Lato"/>
              </a:rPr>
              <a:t>4: Think, feel, do worksheet, </a:t>
            </a:r>
            <a:r>
              <a:rPr lang="en-GB" sz="2400" b="1" u="sng" dirty="0">
                <a:solidFill>
                  <a:srgbClr val="FF0000"/>
                </a:solidFill>
                <a:latin typeface="Lato"/>
              </a:rPr>
              <a:t>part 1. </a:t>
            </a:r>
          </a:p>
          <a:p>
            <a:r>
              <a:rPr lang="en-GB" sz="2400" dirty="0" smtClean="0">
                <a:solidFill>
                  <a:srgbClr val="000000"/>
                </a:solidFill>
                <a:latin typeface="Lato"/>
              </a:rPr>
              <a:t>Consider and write down your thoughts on:</a:t>
            </a:r>
          </a:p>
          <a:p>
            <a:r>
              <a:rPr lang="en-GB" sz="2400" dirty="0" smtClean="0">
                <a:solidFill>
                  <a:srgbClr val="000000"/>
                </a:solidFill>
                <a:latin typeface="Lato"/>
              </a:rPr>
              <a:t>How </a:t>
            </a:r>
            <a:r>
              <a:rPr lang="en-GB" sz="2400" dirty="0">
                <a:solidFill>
                  <a:srgbClr val="000000"/>
                </a:solidFill>
                <a:latin typeface="Lato"/>
              </a:rPr>
              <a:t>the character is feeling — What vocabulary would </a:t>
            </a:r>
            <a:r>
              <a:rPr lang="en-GB" sz="2400" dirty="0" smtClean="0">
                <a:solidFill>
                  <a:srgbClr val="000000"/>
                </a:solidFill>
                <a:latin typeface="Lato"/>
              </a:rPr>
              <a:t>you </a:t>
            </a:r>
            <a:r>
              <a:rPr lang="en-GB" sz="2400" dirty="0">
                <a:solidFill>
                  <a:srgbClr val="000000"/>
                </a:solidFill>
                <a:latin typeface="Lato"/>
              </a:rPr>
              <a:t>use to describe the feeling/feelings? </a:t>
            </a:r>
          </a:p>
          <a:p>
            <a:r>
              <a:rPr lang="en-GB" sz="2400" dirty="0">
                <a:solidFill>
                  <a:srgbClr val="000000"/>
                </a:solidFill>
                <a:latin typeface="Lato"/>
              </a:rPr>
              <a:t>How the character might react — What physical reaction they might have or what physical action they might take. Would that be appropriate in the situation? Why or why not? </a:t>
            </a:r>
          </a:p>
          <a:p>
            <a:r>
              <a:rPr lang="en-GB" sz="2400" dirty="0">
                <a:solidFill>
                  <a:srgbClr val="000000"/>
                </a:solidFill>
                <a:latin typeface="Lato"/>
              </a:rPr>
              <a:t>What would help the character in the moment </a:t>
            </a:r>
            <a:r>
              <a:rPr lang="en-GB" sz="2400" dirty="0" smtClean="0">
                <a:solidFill>
                  <a:srgbClr val="000000"/>
                </a:solidFill>
                <a:latin typeface="Lato"/>
              </a:rPr>
              <a:t>— What </a:t>
            </a:r>
            <a:r>
              <a:rPr lang="en-GB" sz="2400" dirty="0">
                <a:solidFill>
                  <a:srgbClr val="000000"/>
                </a:solidFill>
                <a:latin typeface="Lato"/>
              </a:rPr>
              <a:t>could or should they do? </a:t>
            </a:r>
          </a:p>
          <a:p>
            <a:r>
              <a:rPr lang="en-GB" sz="2400" dirty="0">
                <a:solidFill>
                  <a:srgbClr val="000000"/>
                </a:solidFill>
                <a:latin typeface="Lato"/>
              </a:rPr>
              <a:t>What would help the character after this situation? — What could or should they do? </a:t>
            </a:r>
          </a:p>
        </p:txBody>
      </p:sp>
    </p:spTree>
    <p:extLst>
      <p:ext uri="{BB962C8B-B14F-4D97-AF65-F5344CB8AC3E}">
        <p14:creationId xmlns:p14="http://schemas.microsoft.com/office/powerpoint/2010/main" val="530798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9972" y="1128938"/>
            <a:ext cx="10515600" cy="527186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sz="5800" b="1" i="1" dirty="0">
                <a:solidFill>
                  <a:srgbClr val="FF0000"/>
                </a:solidFill>
              </a:rPr>
              <a:t>nervous, embarrassed, relieved, </a:t>
            </a:r>
            <a:endParaRPr lang="en-GB" sz="5800" b="1" i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GB" sz="5800" b="1" i="1" dirty="0" smtClean="0">
                <a:solidFill>
                  <a:srgbClr val="FF0000"/>
                </a:solidFill>
              </a:rPr>
              <a:t>weight-off-your-shoulders</a:t>
            </a:r>
            <a:r>
              <a:rPr lang="en-GB" sz="5800" b="1" i="1" dirty="0">
                <a:solidFill>
                  <a:srgbClr val="FF0000"/>
                </a:solidFill>
              </a:rPr>
              <a:t>, good, </a:t>
            </a:r>
            <a:endParaRPr lang="en-GB" sz="5800" b="1" i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GB" sz="5800" b="1" i="1" dirty="0" smtClean="0">
                <a:solidFill>
                  <a:srgbClr val="FF0000"/>
                </a:solidFill>
              </a:rPr>
              <a:t>unsure</a:t>
            </a:r>
            <a:r>
              <a:rPr lang="en-GB" sz="5800" b="1" i="1" dirty="0">
                <a:solidFill>
                  <a:srgbClr val="FF0000"/>
                </a:solidFill>
              </a:rPr>
              <a:t>, </a:t>
            </a:r>
            <a:r>
              <a:rPr lang="en-GB" sz="5800" b="1" i="1" dirty="0" smtClean="0">
                <a:solidFill>
                  <a:srgbClr val="FF0000"/>
                </a:solidFill>
              </a:rPr>
              <a:t>ashamed</a:t>
            </a:r>
            <a:r>
              <a:rPr lang="en-GB" sz="5800" b="1" i="1" dirty="0">
                <a:solidFill>
                  <a:srgbClr val="FF0000"/>
                </a:solidFill>
              </a:rPr>
              <a:t>, ok, relaxing. </a:t>
            </a:r>
            <a:endParaRPr lang="en-GB" sz="5800" b="1" i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sz="58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GB" sz="3400" dirty="0" smtClean="0"/>
              <a:t>Is it likely people might feel these things when talking about their feelings and emotions? </a:t>
            </a:r>
          </a:p>
          <a:p>
            <a:pPr marL="0" indent="0">
              <a:buNone/>
            </a:pPr>
            <a:r>
              <a:rPr lang="en-GB" sz="3400" dirty="0" smtClean="0"/>
              <a:t>Do they feel other things? </a:t>
            </a:r>
          </a:p>
          <a:p>
            <a:pPr marL="0" indent="0">
              <a:buNone/>
            </a:pPr>
            <a:r>
              <a:rPr lang="en-GB" sz="3400" dirty="0" smtClean="0"/>
              <a:t>Are any feelings more likely than others? </a:t>
            </a:r>
          </a:p>
          <a:p>
            <a:pPr marL="0" indent="0">
              <a:buNone/>
            </a:pPr>
            <a:r>
              <a:rPr lang="en-GB" sz="3400" dirty="0" smtClean="0"/>
              <a:t>Should </a:t>
            </a:r>
            <a:r>
              <a:rPr lang="en-GB" sz="3400" dirty="0" smtClean="0"/>
              <a:t>people still talk about their emotions, even if they feel embarrassed or nervous, for example? Why? </a:t>
            </a:r>
            <a:endParaRPr lang="en-GB" sz="3400" dirty="0"/>
          </a:p>
        </p:txBody>
      </p:sp>
    </p:spTree>
    <p:extLst>
      <p:ext uri="{BB962C8B-B14F-4D97-AF65-F5344CB8AC3E}">
        <p14:creationId xmlns:p14="http://schemas.microsoft.com/office/powerpoint/2010/main" val="37868363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600" b="1" dirty="0" smtClean="0"/>
              <a:t>Look at Resource 5 – Who can help?</a:t>
            </a:r>
          </a:p>
          <a:p>
            <a:pPr marL="0" indent="0" algn="ctr">
              <a:buNone/>
            </a:pPr>
            <a:endParaRPr lang="en-GB" sz="3600" dirty="0"/>
          </a:p>
          <a:p>
            <a:pPr marL="0" indent="0" algn="ctr">
              <a:buNone/>
            </a:pPr>
            <a:r>
              <a:rPr lang="en-GB" sz="3600" dirty="0" smtClean="0"/>
              <a:t>I would like you to think about the </a:t>
            </a:r>
            <a:r>
              <a:rPr lang="en-GB" sz="3600" dirty="0"/>
              <a:t>person </a:t>
            </a:r>
            <a:r>
              <a:rPr lang="en-GB" sz="3600" dirty="0" smtClean="0"/>
              <a:t>you feel </a:t>
            </a:r>
            <a:r>
              <a:rPr lang="en-GB" sz="3600" dirty="0"/>
              <a:t>would be the best to help the character in the </a:t>
            </a:r>
            <a:r>
              <a:rPr lang="en-GB" sz="3600" dirty="0" smtClean="0"/>
              <a:t>scenarios that you read earlier. Explain your thinking and reasoning. Is there anyone else who could help</a:t>
            </a:r>
            <a:r>
              <a:rPr lang="en-GB" dirty="0" smtClean="0"/>
              <a:t>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94552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3600" dirty="0" smtClean="0"/>
              <a:t>It is extremely important that we express </a:t>
            </a:r>
            <a:r>
              <a:rPr lang="en-GB" sz="3600" dirty="0"/>
              <a:t>and </a:t>
            </a:r>
            <a:r>
              <a:rPr lang="en-GB" sz="3600" dirty="0" smtClean="0"/>
              <a:t>talk </a:t>
            </a:r>
            <a:r>
              <a:rPr lang="en-GB" sz="3600" dirty="0"/>
              <a:t>about feelings especially </a:t>
            </a:r>
            <a:r>
              <a:rPr lang="en-GB" sz="3600" dirty="0" smtClean="0"/>
              <a:t>if they feel very </a:t>
            </a:r>
            <a:r>
              <a:rPr lang="en-GB" sz="3600" dirty="0"/>
              <a:t>strong or go on for a long time. </a:t>
            </a:r>
            <a:r>
              <a:rPr lang="en-GB" sz="3600" dirty="0" smtClean="0"/>
              <a:t>It is totally </a:t>
            </a:r>
            <a:r>
              <a:rPr lang="en-GB" sz="3600" dirty="0"/>
              <a:t>usual for people to need help with their feelings sometimes. </a:t>
            </a:r>
            <a:r>
              <a:rPr lang="en-GB" sz="3600" dirty="0" smtClean="0"/>
              <a:t>It is about understanding what we can do to help ourselves, and who else we can go to for support. 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0782606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4000" dirty="0" smtClean="0"/>
              <a:t>Go </a:t>
            </a:r>
            <a:r>
              <a:rPr lang="en-GB" sz="4000" dirty="0"/>
              <a:t>back to </a:t>
            </a:r>
            <a:r>
              <a:rPr lang="en-GB" sz="4000" dirty="0" smtClean="0"/>
              <a:t>your</a:t>
            </a:r>
            <a:r>
              <a:rPr lang="en-GB" sz="4000" b="1" dirty="0" smtClean="0"/>
              <a:t> </a:t>
            </a:r>
            <a:r>
              <a:rPr lang="en-GB" sz="4000" b="1" dirty="0"/>
              <a:t>think, feel, do </a:t>
            </a:r>
            <a:r>
              <a:rPr lang="en-GB" sz="4000" b="1" dirty="0" smtClean="0"/>
              <a:t>work</a:t>
            </a:r>
            <a:r>
              <a:rPr lang="en-GB" sz="4000" dirty="0" smtClean="0"/>
              <a:t>. I would like you to think about whom </a:t>
            </a:r>
            <a:r>
              <a:rPr lang="en-GB" sz="4000" dirty="0"/>
              <a:t>the character should talk to and what they should say both when</a:t>
            </a:r>
            <a:r>
              <a:rPr lang="en-GB" sz="4000" b="1" dirty="0"/>
              <a:t> in </a:t>
            </a:r>
            <a:r>
              <a:rPr lang="en-GB" sz="4000" dirty="0"/>
              <a:t>the situation and </a:t>
            </a:r>
            <a:r>
              <a:rPr lang="en-GB" sz="4000" b="1" dirty="0"/>
              <a:t>after </a:t>
            </a:r>
            <a:r>
              <a:rPr lang="en-GB" sz="4000" dirty="0"/>
              <a:t>the situation – a bit later, or the next day. </a:t>
            </a:r>
            <a:r>
              <a:rPr lang="en-GB" sz="4000" dirty="0" smtClean="0"/>
              <a:t>Add this </a:t>
            </a:r>
            <a:r>
              <a:rPr lang="en-GB" sz="4000" dirty="0"/>
              <a:t>information on the reverse of </a:t>
            </a:r>
            <a:r>
              <a:rPr lang="en-GB" sz="4000" b="1" dirty="0"/>
              <a:t>Resource 4: Think, feel, do worksheet, </a:t>
            </a:r>
            <a:r>
              <a:rPr lang="en-GB" sz="4000" b="1" u="sng" dirty="0">
                <a:solidFill>
                  <a:srgbClr val="FF0000"/>
                </a:solidFill>
              </a:rPr>
              <a:t>part 2 </a:t>
            </a:r>
            <a:endParaRPr lang="en-GB" sz="4000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4389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698</Words>
  <Application>Microsoft Office PowerPoint</Application>
  <PresentationFormat>Widescreen</PresentationFormat>
  <Paragraphs>40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Lato</vt:lpstr>
      <vt:lpstr>Office Theme</vt:lpstr>
      <vt:lpstr>L. O -   To acknowledge ways to manage feelings and emotions in different situations. </vt:lpstr>
      <vt:lpstr>PowerPoint Presentation</vt:lpstr>
      <vt:lpstr>       RECAP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Sheffield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L. O -   To acknowledge ways to manage feelings and emotions in different situations.</dc:title>
  <dc:creator>Windows User</dc:creator>
  <cp:lastModifiedBy>Windows User</cp:lastModifiedBy>
  <cp:revision>11</cp:revision>
  <dcterms:created xsi:type="dcterms:W3CDTF">2020-06-12T10:29:53Z</dcterms:created>
  <dcterms:modified xsi:type="dcterms:W3CDTF">2020-06-19T08:52:24Z</dcterms:modified>
</cp:coreProperties>
</file>