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73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0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02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34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40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1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8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61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8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2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364ED-8ECD-45B8-A471-979BFFFAA143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578A-BB20-4821-AEEE-ABA00E78A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raffiter.com/ap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62459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L.O - To understand </a:t>
            </a:r>
            <a:r>
              <a:rPr lang="en-GB" b="1" u="sng" dirty="0"/>
              <a:t>ways of expressing feelings and emotions and why this is </a:t>
            </a:r>
            <a:r>
              <a:rPr lang="en-GB" b="1" u="sng" dirty="0" smtClean="0"/>
              <a:t>important.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635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958" y="1110343"/>
            <a:ext cx="5997898" cy="483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30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29" y="13248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600" dirty="0" smtClean="0"/>
              <a:t>Feelings </a:t>
            </a:r>
            <a:r>
              <a:rPr lang="en-GB" sz="3600" dirty="0"/>
              <a:t>are often described as similes or metaphors and discuss their meaning, for example: </a:t>
            </a:r>
          </a:p>
          <a:p>
            <a:pPr marL="0" indent="0">
              <a:buNone/>
            </a:pPr>
            <a:r>
              <a:rPr lang="en-GB" sz="3600" b="1" i="1" dirty="0"/>
              <a:t>Colours: </a:t>
            </a:r>
            <a:r>
              <a:rPr lang="en-GB" sz="3600" dirty="0"/>
              <a:t>‘she saw red’, ‘feeling blue’, ‘in a black mood’, ‘tickled pink’ or ‘green with envy’ </a:t>
            </a:r>
          </a:p>
          <a:p>
            <a:pPr marL="0" indent="0">
              <a:buNone/>
            </a:pPr>
            <a:r>
              <a:rPr lang="en-GB" sz="3600" b="1" i="1" dirty="0"/>
              <a:t>Temperature: </a:t>
            </a:r>
            <a:r>
              <a:rPr lang="en-GB" sz="3600" dirty="0"/>
              <a:t>‘fiery temper’, ‘boiling over with rage’ or ‘cool as a cucumber’ </a:t>
            </a:r>
          </a:p>
          <a:p>
            <a:pPr marL="0" indent="0">
              <a:buNone/>
            </a:pPr>
            <a:r>
              <a:rPr lang="en-GB" sz="3600" b="1" i="1" dirty="0"/>
              <a:t>Images: </a:t>
            </a:r>
            <a:r>
              <a:rPr lang="en-GB" sz="3600" dirty="0"/>
              <a:t>‘over the moon’, ‘shaking like a leaf’ or ‘walking on sunshine</a:t>
            </a:r>
            <a:r>
              <a:rPr lang="en-GB" dirty="0"/>
              <a:t>’ </a:t>
            </a:r>
          </a:p>
          <a:p>
            <a:pPr algn="ctr"/>
            <a:endParaRPr lang="en-GB" b="1" dirty="0" smtClean="0"/>
          </a:p>
          <a:p>
            <a:pPr marL="0" indent="0" algn="ctr">
              <a:buNone/>
            </a:pPr>
            <a:r>
              <a:rPr lang="en-GB" b="1" dirty="0" smtClean="0"/>
              <a:t> Can you think of any more?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33170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29" y="139019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800" b="1" dirty="0"/>
              <a:t>C</a:t>
            </a:r>
            <a:r>
              <a:rPr lang="en-GB" sz="3800" b="1" dirty="0" smtClean="0"/>
              <a:t>hoose </a:t>
            </a:r>
            <a:r>
              <a:rPr lang="en-GB" sz="3800" b="1" dirty="0"/>
              <a:t>one of the words from the feelings thermometer activity (it is a good idea to choose a more intense word or feeling) and </a:t>
            </a:r>
            <a:r>
              <a:rPr lang="en-GB" sz="3800" b="1" dirty="0" smtClean="0"/>
              <a:t>use the body outline </a:t>
            </a:r>
            <a:r>
              <a:rPr lang="en-GB" sz="3800" b="1" dirty="0"/>
              <a:t>as a basic template on which to draw and </a:t>
            </a:r>
            <a:r>
              <a:rPr lang="en-GB" sz="3800" b="1" dirty="0" smtClean="0"/>
              <a:t>write. Respond </a:t>
            </a:r>
            <a:r>
              <a:rPr lang="en-GB" sz="3800" b="1" dirty="0"/>
              <a:t>to the following questions: </a:t>
            </a:r>
            <a:r>
              <a:rPr lang="en-GB" sz="3800" b="1" dirty="0" smtClean="0"/>
              <a:t/>
            </a:r>
            <a:br>
              <a:rPr lang="en-GB" sz="3800" b="1" dirty="0" smtClean="0"/>
            </a:br>
            <a:endParaRPr lang="en-GB" sz="3800" b="1" dirty="0"/>
          </a:p>
          <a:p>
            <a:r>
              <a:rPr lang="en-GB" sz="3800" dirty="0"/>
              <a:t>If you could explain where in the body someone would experience that feeling, where would it be? </a:t>
            </a:r>
          </a:p>
          <a:p>
            <a:r>
              <a:rPr lang="en-GB" sz="3800" dirty="0"/>
              <a:t>If the feeling had a colour, what colour would it be? </a:t>
            </a:r>
          </a:p>
          <a:p>
            <a:r>
              <a:rPr lang="en-GB" sz="3800" dirty="0"/>
              <a:t>If it had a shape what shape would it be? </a:t>
            </a:r>
          </a:p>
          <a:p>
            <a:r>
              <a:rPr lang="en-GB" sz="3800" dirty="0"/>
              <a:t>If it had a texture, what texture would it be? </a:t>
            </a:r>
          </a:p>
          <a:p>
            <a:r>
              <a:rPr lang="en-GB" sz="3800" dirty="0"/>
              <a:t>If the feeling were an image or a picture, what would </a:t>
            </a:r>
            <a:r>
              <a:rPr lang="en-GB" sz="3600" dirty="0"/>
              <a:t>this be? </a:t>
            </a:r>
          </a:p>
          <a:p>
            <a:r>
              <a:rPr lang="en-GB" sz="3600" dirty="0"/>
              <a:t>If the feeling had a sound, what sound would this be? </a:t>
            </a:r>
          </a:p>
        </p:txBody>
      </p:sp>
    </p:spTree>
    <p:extLst>
      <p:ext uri="{BB962C8B-B14F-4D97-AF65-F5344CB8AC3E}">
        <p14:creationId xmlns:p14="http://schemas.microsoft.com/office/powerpoint/2010/main" val="3322091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286" y="11507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i="1" dirty="0" smtClean="0"/>
              <a:t>If </a:t>
            </a:r>
            <a:r>
              <a:rPr lang="en-GB" i="1" dirty="0"/>
              <a:t>we allow a feeling (like anger) to build up without expressing it, it can build up so much that it explodes and this may come out in unhealthy or not-very-nice ways, like if someone shouts at someone else for no reason. </a:t>
            </a:r>
            <a:endParaRPr lang="en-GB" i="1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/>
              <a:t>Read the following </a:t>
            </a:r>
            <a:r>
              <a:rPr lang="en-GB" dirty="0" smtClean="0"/>
              <a:t>scenario:</a:t>
            </a:r>
          </a:p>
          <a:p>
            <a:pPr marL="0" indent="0">
              <a:buNone/>
            </a:pPr>
            <a:r>
              <a:rPr lang="en-GB" i="1" dirty="0"/>
              <a:t>Jamie feels worried a lot of the time. Everything seems to worry Jamie. It feels like all the worries in the world are building up into a big pile, sometimes it feels like a wall of worries. Jamie tries not to think about what is happening or the feelings.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286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sz="3600" dirty="0"/>
          </a:p>
          <a:p>
            <a:r>
              <a:rPr lang="en-GB" sz="3600" dirty="0"/>
              <a:t>What would help Jamie express the feelings? </a:t>
            </a:r>
          </a:p>
          <a:p>
            <a:r>
              <a:rPr lang="en-GB" sz="3600" dirty="0"/>
              <a:t>What might be stopping Jamie from doing this? </a:t>
            </a:r>
          </a:p>
          <a:p>
            <a:r>
              <a:rPr lang="en-GB" sz="3600" dirty="0"/>
              <a:t>What might be the consequences of Jamie not expressing the feelings? </a:t>
            </a:r>
          </a:p>
          <a:p>
            <a:r>
              <a:rPr lang="en-GB" sz="3600" dirty="0"/>
              <a:t>What would most help Jamie in this situation? </a:t>
            </a:r>
            <a:endParaRPr lang="en-GB" sz="3600" dirty="0" smtClean="0"/>
          </a:p>
          <a:p>
            <a:endParaRPr lang="en-GB" sz="3600" dirty="0"/>
          </a:p>
          <a:p>
            <a:pPr marL="0" indent="0">
              <a:buNone/>
            </a:pPr>
            <a:r>
              <a:rPr lang="en-GB" sz="3600" dirty="0" smtClean="0"/>
              <a:t>Write a short paragraph offering Jamie some advice.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644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000" dirty="0" smtClean="0"/>
              <a:t>Think about something that you have learnt about </a:t>
            </a:r>
            <a:r>
              <a:rPr lang="en-GB" sz="4000" dirty="0"/>
              <a:t>feelings today, that they have not thought of before. </a:t>
            </a:r>
            <a:r>
              <a:rPr lang="en-GB" sz="4000" dirty="0" smtClean="0"/>
              <a:t>Go </a:t>
            </a:r>
            <a:r>
              <a:rPr lang="en-GB" sz="4000" dirty="0"/>
              <a:t>back to their feelings graffiti wall activity </a:t>
            </a:r>
            <a:r>
              <a:rPr lang="en-GB" sz="4000" dirty="0" smtClean="0"/>
              <a:t>– add or amend it in light of your new learning. </a:t>
            </a:r>
            <a:r>
              <a:rPr lang="en-GB" sz="4000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44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343" y="541111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en-GB" sz="3600" b="1" dirty="0"/>
          </a:p>
          <a:p>
            <a:r>
              <a:rPr lang="en-GB" sz="3600" b="1" dirty="0"/>
              <a:t> By the end of the lesson, </a:t>
            </a:r>
            <a:r>
              <a:rPr lang="en-GB" sz="3600" b="1" dirty="0" smtClean="0"/>
              <a:t>you will </a:t>
            </a:r>
            <a:r>
              <a:rPr lang="en-GB" sz="3600" b="1" dirty="0"/>
              <a:t>be able to: </a:t>
            </a:r>
          </a:p>
          <a:p>
            <a:r>
              <a:rPr lang="en-GB" sz="3600" dirty="0"/>
              <a:t>name a wide range of feelings and emotions </a:t>
            </a:r>
          </a:p>
          <a:p>
            <a:r>
              <a:rPr lang="en-GB" sz="3600" dirty="0"/>
              <a:t>match feelings to a scale of intensity and identify strong feelings </a:t>
            </a:r>
          </a:p>
          <a:p>
            <a:r>
              <a:rPr lang="en-GB" sz="3600" dirty="0"/>
              <a:t>describe different feelings and how they are experienced in the body </a:t>
            </a:r>
          </a:p>
          <a:p>
            <a:r>
              <a:rPr lang="en-GB" sz="3600" dirty="0"/>
              <a:t>recognise why it is important for people to express their feelings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875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1" y="88945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b="1" dirty="0" smtClean="0"/>
              <a:t>Warm up </a:t>
            </a:r>
          </a:p>
          <a:p>
            <a:pPr marL="0" indent="0" algn="ctr">
              <a:buNone/>
            </a:pPr>
            <a:r>
              <a:rPr lang="en-GB" sz="4000" dirty="0" smtClean="0"/>
              <a:t>Create a graffiti wall with all the feelings or emotions you can think of. </a:t>
            </a:r>
          </a:p>
          <a:p>
            <a:pPr algn="ctr"/>
            <a:endParaRPr lang="en-GB" sz="4000" dirty="0"/>
          </a:p>
          <a:p>
            <a:pPr marL="0" indent="0" algn="ctr">
              <a:buNone/>
            </a:pPr>
            <a:r>
              <a:rPr lang="en-GB" sz="4000" dirty="0" smtClean="0"/>
              <a:t>If you are on the computer: </a:t>
            </a:r>
            <a:r>
              <a:rPr lang="en-GB" sz="4000" dirty="0" smtClean="0">
                <a:hlinkClick r:id="rId2"/>
              </a:rPr>
              <a:t>https://graffiter.com/app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0654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Feelings thermometer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Match </a:t>
            </a:r>
            <a:r>
              <a:rPr lang="en-GB" dirty="0"/>
              <a:t>synonyms to a ‘root’ word, then identify the strong or intense feelings by ranking similar vocabulary on a scale of intensity.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Example: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Sad				Miserable 			Devastated </a:t>
            </a:r>
            <a:r>
              <a:rPr lang="en-GB" dirty="0"/>
              <a:t>	</a:t>
            </a:r>
          </a:p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4332514"/>
            <a:ext cx="8980714" cy="21772"/>
          </a:xfrm>
          <a:prstGeom prst="straightConnector1">
            <a:avLst/>
          </a:prstGeom>
          <a:ln w="117475">
            <a:gradFill flip="none" rotWithShape="1">
              <a:gsLst>
                <a:gs pos="0">
                  <a:srgbClr val="FF0000"/>
                </a:gs>
                <a:gs pos="89000">
                  <a:srgbClr val="F81315"/>
                </a:gs>
                <a:gs pos="36000">
                  <a:schemeClr val="accent1">
                    <a:lumMod val="45000"/>
                    <a:lumOff val="5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23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i="1" dirty="0" smtClean="0"/>
              <a:t>Feelings </a:t>
            </a:r>
            <a:r>
              <a:rPr lang="en-GB" sz="4000" i="1" dirty="0"/>
              <a:t>change all the time, but sometimes things happen that make our feelings build up and up until they become very strong or intense. Sometimes we get a very strong or intense feeling from just one thing or moment in time. Eventually, for the most part, very strong feelings tend to fade.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53957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174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7200" dirty="0" smtClean="0"/>
              <a:t>Have a look at the following images. Write down what emotions / feelings do you think this picture represents and why?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942959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657" y="660252"/>
            <a:ext cx="4881873" cy="513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0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8791" y="1468473"/>
            <a:ext cx="6121038" cy="47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444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515" y="893720"/>
            <a:ext cx="5900056" cy="505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32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634</Words>
  <Application>Microsoft Office PowerPoint</Application>
  <PresentationFormat>Widescreen</PresentationFormat>
  <Paragraphs>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L.O - To understand ways of expressing feelings and emotions and why this is important. </vt:lpstr>
      <vt:lpstr>PowerPoint Presentation</vt:lpstr>
      <vt:lpstr>PowerPoint Presentation</vt:lpstr>
      <vt:lpstr>Feelings thermometer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 - To understand ways of expressing feelings and emotions and why this is important. </dc:title>
  <dc:creator>Windows User</dc:creator>
  <cp:lastModifiedBy>Windows User</cp:lastModifiedBy>
  <cp:revision>6</cp:revision>
  <dcterms:created xsi:type="dcterms:W3CDTF">2020-06-12T09:27:32Z</dcterms:created>
  <dcterms:modified xsi:type="dcterms:W3CDTF">2020-06-12T12:14:52Z</dcterms:modified>
</cp:coreProperties>
</file>