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90" r:id="rId7"/>
    <p:sldId id="282" r:id="rId8"/>
    <p:sldId id="291" r:id="rId9"/>
    <p:sldId id="292" r:id="rId10"/>
    <p:sldId id="284" r:id="rId11"/>
    <p:sldId id="288" r:id="rId12"/>
    <p:sldId id="286"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3B0"/>
    <a:srgbClr val="8ACBC0"/>
    <a:srgbClr val="25B7BC"/>
    <a:srgbClr val="FFF1BD"/>
    <a:srgbClr val="003F16"/>
    <a:srgbClr val="009640"/>
    <a:srgbClr val="E94E13"/>
    <a:srgbClr val="6FBD84"/>
    <a:srgbClr val="007AC2"/>
    <a:srgbClr val="F9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showGuides="1">
      <p:cViewPr varScale="1">
        <p:scale>
          <a:sx n="131" d="100"/>
          <a:sy n="131" d="100"/>
        </p:scale>
        <p:origin x="1344" y="184"/>
      </p:cViewPr>
      <p:guideLst>
        <p:guide orient="horz" pos="2160"/>
        <p:guide pos="2880"/>
        <p:guide pos="340"/>
        <p:guide orient="horz" pos="3974"/>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E072040-8758-4A42-BD23-61FF2DA18AEA}"/>
              </a:ext>
            </a:extLst>
          </p:cNvPr>
          <p:cNvSpPr/>
          <p:nvPr/>
        </p:nvSpPr>
        <p:spPr>
          <a:xfrm>
            <a:off x="94891" y="5557987"/>
            <a:ext cx="1639018" cy="106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A731922-D574-4AE9-9328-F462BFF152E5}"/>
              </a:ext>
            </a:extLst>
          </p:cNvPr>
          <p:cNvGraphicFramePr>
            <a:graphicFrameLocks noGrp="1"/>
          </p:cNvGraphicFramePr>
          <p:nvPr>
            <p:extLst>
              <p:ext uri="{D42A27DB-BD31-4B8C-83A1-F6EECF244321}">
                <p14:modId xmlns:p14="http://schemas.microsoft.com/office/powerpoint/2010/main" val="4206069404"/>
              </p:ext>
            </p:extLst>
          </p:nvPr>
        </p:nvGraphicFramePr>
        <p:xfrm>
          <a:off x="2291642" y="1632162"/>
          <a:ext cx="4617280" cy="914378"/>
        </p:xfrm>
        <a:graphic>
          <a:graphicData uri="http://schemas.openxmlformats.org/drawingml/2006/table">
            <a:tbl>
              <a:tblPr firstRow="1" bandRow="1">
                <a:tableStyleId>{5940675A-B579-460E-94D1-54222C63F5DA}</a:tableStyleId>
              </a:tblPr>
              <a:tblGrid>
                <a:gridCol w="1154320">
                  <a:extLst>
                    <a:ext uri="{9D8B030D-6E8A-4147-A177-3AD203B41FA5}">
                      <a16:colId xmlns:a16="http://schemas.microsoft.com/office/drawing/2014/main" val="20000"/>
                    </a:ext>
                  </a:extLst>
                </a:gridCol>
                <a:gridCol w="1154320">
                  <a:extLst>
                    <a:ext uri="{9D8B030D-6E8A-4147-A177-3AD203B41FA5}">
                      <a16:colId xmlns:a16="http://schemas.microsoft.com/office/drawing/2014/main" val="20001"/>
                    </a:ext>
                  </a:extLst>
                </a:gridCol>
                <a:gridCol w="1154320">
                  <a:extLst>
                    <a:ext uri="{9D8B030D-6E8A-4147-A177-3AD203B41FA5}">
                      <a16:colId xmlns:a16="http://schemas.microsoft.com/office/drawing/2014/main" val="20002"/>
                    </a:ext>
                  </a:extLst>
                </a:gridCol>
                <a:gridCol w="1154320">
                  <a:extLst>
                    <a:ext uri="{9D8B030D-6E8A-4147-A177-3AD203B41FA5}">
                      <a16:colId xmlns:a16="http://schemas.microsoft.com/office/drawing/2014/main" val="20003"/>
                    </a:ext>
                  </a:extLst>
                </a:gridCol>
              </a:tblGrid>
              <a:tr h="457189">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extLst>
                  <a:ext uri="{0D108BD9-81ED-4DB2-BD59-A6C34878D82A}">
                    <a16:rowId xmlns:a16="http://schemas.microsoft.com/office/drawing/2014/main" val="10000"/>
                  </a:ext>
                </a:extLst>
              </a:tr>
              <a:tr h="457189">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extLst>
                  <a:ext uri="{0D108BD9-81ED-4DB2-BD59-A6C34878D82A}">
                    <a16:rowId xmlns:a16="http://schemas.microsoft.com/office/drawing/2014/main" val="10001"/>
                  </a:ext>
                </a:extLst>
              </a:tr>
            </a:tbl>
          </a:graphicData>
        </a:graphic>
      </p:graphicFrame>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AE580867-1149-4E94-82AA-AB6D9365841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75" name="Rectangle 74"/>
          <p:cNvSpPr/>
          <p:nvPr/>
        </p:nvSpPr>
        <p:spPr>
          <a:xfrm>
            <a:off x="232050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28A9B9-12D5-4126-A5BD-016EE7098B9C}"/>
              </a:ext>
            </a:extLst>
          </p:cNvPr>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latin typeface="Twinkl" pitchFamily="2" charset="0"/>
              </a:rPr>
              <a:t>I have chosen one of these amounts of money.</a:t>
            </a:r>
          </a:p>
        </p:txBody>
      </p:sp>
      <p:sp>
        <p:nvSpPr>
          <p:cNvPr id="13" name="TextBox 12">
            <a:extLst>
              <a:ext uri="{FF2B5EF4-FFF2-40B4-BE49-F238E27FC236}">
                <a16:creationId xmlns:a16="http://schemas.microsoft.com/office/drawing/2014/main" id="{E638DBA4-31AF-42AD-A5DE-C32F02C94805}"/>
              </a:ext>
            </a:extLst>
          </p:cNvPr>
          <p:cNvSpPr txBox="1"/>
          <p:nvPr/>
        </p:nvSpPr>
        <p:spPr>
          <a:xfrm>
            <a:off x="755650" y="3306016"/>
            <a:ext cx="4402946" cy="1833936"/>
          </a:xfrm>
          <a:prstGeom prst="rect">
            <a:avLst/>
          </a:prstGeom>
          <a:solidFill>
            <a:srgbClr val="FFF1BD"/>
          </a:solidFill>
          <a:ln w="28575">
            <a:solidFill>
              <a:srgbClr val="F9B000"/>
            </a:solidFill>
          </a:ln>
        </p:spPr>
        <p:txBody>
          <a:bodyPr wrap="square" lIns="108000" tIns="108000" rIns="108000" bIns="108000" rtlCol="0">
            <a:spAutoFit/>
          </a:bodyPr>
          <a:lstStyle/>
          <a:p>
            <a:pPr marL="171450" indent="-171450">
              <a:spcAft>
                <a:spcPts val="600"/>
              </a:spcAft>
              <a:buFont typeface="Arial" panose="020B0604020202020204" pitchFamily="34" charset="0"/>
              <a:buChar char="•"/>
            </a:pPr>
            <a:r>
              <a:rPr lang="en-US" dirty="0">
                <a:latin typeface="Twinkl" pitchFamily="50" charset="0"/>
              </a:rPr>
              <a:t>The amount is greater than £3.</a:t>
            </a:r>
          </a:p>
          <a:p>
            <a:pPr marL="171450" indent="-171450">
              <a:spcAft>
                <a:spcPts val="600"/>
              </a:spcAft>
              <a:buFont typeface="Arial" panose="020B0604020202020204" pitchFamily="34" charset="0"/>
              <a:buChar char="•"/>
            </a:pPr>
            <a:r>
              <a:rPr lang="en-US" dirty="0">
                <a:latin typeface="Twinkl" pitchFamily="50" charset="0"/>
              </a:rPr>
              <a:t>The amount is less than double £4.50.</a:t>
            </a:r>
          </a:p>
          <a:p>
            <a:pPr marL="171450" indent="-171450">
              <a:spcAft>
                <a:spcPts val="600"/>
              </a:spcAft>
              <a:buFont typeface="Arial" panose="020B0604020202020204" pitchFamily="34" charset="0"/>
              <a:buChar char="•"/>
            </a:pPr>
            <a:r>
              <a:rPr lang="en-US" dirty="0">
                <a:latin typeface="Twinkl" pitchFamily="50" charset="0"/>
              </a:rPr>
              <a:t>Half of the amount is less than £2.</a:t>
            </a:r>
          </a:p>
          <a:p>
            <a:pPr marL="171450" indent="-171450">
              <a:spcAft>
                <a:spcPts val="600"/>
              </a:spcAft>
              <a:buFont typeface="Arial" panose="020B0604020202020204" pitchFamily="34" charset="0"/>
              <a:buChar char="•"/>
            </a:pPr>
            <a:r>
              <a:rPr lang="en-US" dirty="0">
                <a:latin typeface="Twinkl" pitchFamily="50" charset="0"/>
              </a:rPr>
              <a:t>If you subtract 30p from the amount, the pounds digit would change.</a:t>
            </a:r>
            <a:endParaRPr lang="en-GB" dirty="0" err="1">
              <a:latin typeface="Twinkl" pitchFamily="50" charset="0"/>
            </a:endParaRPr>
          </a:p>
        </p:txBody>
      </p:sp>
      <p:sp>
        <p:nvSpPr>
          <p:cNvPr id="14" name="Rectangle 13">
            <a:extLst>
              <a:ext uri="{FF2B5EF4-FFF2-40B4-BE49-F238E27FC236}">
                <a16:creationId xmlns:a16="http://schemas.microsoft.com/office/drawing/2014/main" id="{6E2E1190-592A-4B85-B8A1-28A3379BC05E}"/>
              </a:ext>
            </a:extLst>
          </p:cNvPr>
          <p:cNvSpPr/>
          <p:nvPr/>
        </p:nvSpPr>
        <p:spPr>
          <a:xfrm>
            <a:off x="755650" y="2707358"/>
            <a:ext cx="4921250" cy="495108"/>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US" dirty="0">
                <a:latin typeface="Twinkl" pitchFamily="2" charset="0"/>
              </a:rPr>
              <a:t>Work through these clues to find the amount.</a:t>
            </a:r>
          </a:p>
        </p:txBody>
      </p:sp>
      <p:sp>
        <p:nvSpPr>
          <p:cNvPr id="17" name="Rectangle 16">
            <a:extLst>
              <a:ext uri="{FF2B5EF4-FFF2-40B4-BE49-F238E27FC236}">
                <a16:creationId xmlns:a16="http://schemas.microsoft.com/office/drawing/2014/main" id="{669BD91C-4194-4540-9C01-73F6168716DF}"/>
              </a:ext>
            </a:extLst>
          </p:cNvPr>
          <p:cNvSpPr/>
          <p:nvPr/>
        </p:nvSpPr>
        <p:spPr>
          <a:xfrm>
            <a:off x="755650" y="5243774"/>
            <a:ext cx="7632700" cy="84905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US" dirty="0">
                <a:latin typeface="Twinkl" pitchFamily="2" charset="0"/>
              </a:rPr>
              <a:t>For each clue, cross out any amounts which don’t fit.</a:t>
            </a:r>
          </a:p>
          <a:p>
            <a:pPr>
              <a:spcAft>
                <a:spcPts val="600"/>
              </a:spcAft>
            </a:pPr>
            <a:r>
              <a:rPr lang="en-US" dirty="0">
                <a:latin typeface="Twinkl" pitchFamily="2" charset="0"/>
              </a:rPr>
              <a:t>What is the amount?</a:t>
            </a:r>
          </a:p>
        </p:txBody>
      </p:sp>
      <p:sp>
        <p:nvSpPr>
          <p:cNvPr id="18" name="TextBox 17">
            <a:extLst>
              <a:ext uri="{FF2B5EF4-FFF2-40B4-BE49-F238E27FC236}">
                <a16:creationId xmlns:a16="http://schemas.microsoft.com/office/drawing/2014/main" id="{0C7639D1-0BB8-4C14-927F-630CF8F04B64}"/>
              </a:ext>
            </a:extLst>
          </p:cNvPr>
          <p:cNvSpPr txBox="1"/>
          <p:nvPr/>
        </p:nvSpPr>
        <p:spPr>
          <a:xfrm>
            <a:off x="6467475" y="5420745"/>
            <a:ext cx="177625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£3.14</a:t>
            </a:r>
          </a:p>
        </p:txBody>
      </p:sp>
      <p:sp>
        <p:nvSpPr>
          <p:cNvPr id="3" name="Rectangle 2">
            <a:extLst>
              <a:ext uri="{FF2B5EF4-FFF2-40B4-BE49-F238E27FC236}">
                <a16:creationId xmlns:a16="http://schemas.microsoft.com/office/drawing/2014/main" id="{939ED2D1-BC90-4ECF-9E7E-C355418F6C5F}"/>
              </a:ext>
            </a:extLst>
          </p:cNvPr>
          <p:cNvSpPr/>
          <p:nvPr/>
        </p:nvSpPr>
        <p:spPr>
          <a:xfrm>
            <a:off x="5753100" y="2088356"/>
            <a:ext cx="1155822" cy="458184"/>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483C098-BC16-4586-88BA-C62AB42BB0E1}"/>
              </a:ext>
            </a:extLst>
          </p:cNvPr>
          <p:cNvSpPr/>
          <p:nvPr/>
        </p:nvSpPr>
        <p:spPr>
          <a:xfrm>
            <a:off x="2290701" y="1630172"/>
            <a:ext cx="1155822" cy="458184"/>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3EB97BC-2D3A-4C90-9ED8-C40B249E6F45}"/>
              </a:ext>
            </a:extLst>
          </p:cNvPr>
          <p:cNvSpPr/>
          <p:nvPr/>
        </p:nvSpPr>
        <p:spPr>
          <a:xfrm>
            <a:off x="5753100" y="1631156"/>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66BC687-0E12-4601-8C45-7E02AA37DC23}"/>
              </a:ext>
            </a:extLst>
          </p:cNvPr>
          <p:cNvSpPr/>
          <p:nvPr/>
        </p:nvSpPr>
        <p:spPr>
          <a:xfrm>
            <a:off x="4599811" y="1631156"/>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04F3097-A19C-4512-A7F2-FA5B91143989}"/>
              </a:ext>
            </a:extLst>
          </p:cNvPr>
          <p:cNvSpPr/>
          <p:nvPr/>
        </p:nvSpPr>
        <p:spPr>
          <a:xfrm>
            <a:off x="3441692" y="2092325"/>
            <a:ext cx="1155822" cy="458184"/>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512B893-7470-4E11-9179-AA1C7698BD96}"/>
              </a:ext>
            </a:extLst>
          </p:cNvPr>
          <p:cNvSpPr/>
          <p:nvPr/>
        </p:nvSpPr>
        <p:spPr>
          <a:xfrm>
            <a:off x="2288403" y="2092325"/>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0C4A013-64EA-4C0C-9456-0B5A33E13401}"/>
              </a:ext>
            </a:extLst>
          </p:cNvPr>
          <p:cNvSpPr/>
          <p:nvPr/>
        </p:nvSpPr>
        <p:spPr>
          <a:xfrm>
            <a:off x="3441692" y="1630363"/>
            <a:ext cx="1155822" cy="458184"/>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AC9EC3D7-7727-4F1E-A555-5DAF17737DCB}"/>
              </a:ext>
            </a:extLst>
          </p:cNvPr>
          <p:cNvGraphicFramePr>
            <a:graphicFrameLocks noGrp="1"/>
          </p:cNvGraphicFramePr>
          <p:nvPr>
            <p:extLst>
              <p:ext uri="{D42A27DB-BD31-4B8C-83A1-F6EECF244321}">
                <p14:modId xmlns:p14="http://schemas.microsoft.com/office/powerpoint/2010/main" val="3762537842"/>
              </p:ext>
            </p:extLst>
          </p:nvPr>
        </p:nvGraphicFramePr>
        <p:xfrm>
          <a:off x="2291642" y="1632162"/>
          <a:ext cx="4617280" cy="914378"/>
        </p:xfrm>
        <a:graphic>
          <a:graphicData uri="http://schemas.openxmlformats.org/drawingml/2006/table">
            <a:tbl>
              <a:tblPr firstRow="1" bandRow="1">
                <a:tableStyleId>{5940675A-B579-460E-94D1-54222C63F5DA}</a:tableStyleId>
              </a:tblPr>
              <a:tblGrid>
                <a:gridCol w="1154320">
                  <a:extLst>
                    <a:ext uri="{9D8B030D-6E8A-4147-A177-3AD203B41FA5}">
                      <a16:colId xmlns:a16="http://schemas.microsoft.com/office/drawing/2014/main" val="20000"/>
                    </a:ext>
                  </a:extLst>
                </a:gridCol>
                <a:gridCol w="1154320">
                  <a:extLst>
                    <a:ext uri="{9D8B030D-6E8A-4147-A177-3AD203B41FA5}">
                      <a16:colId xmlns:a16="http://schemas.microsoft.com/office/drawing/2014/main" val="20001"/>
                    </a:ext>
                  </a:extLst>
                </a:gridCol>
                <a:gridCol w="1154320">
                  <a:extLst>
                    <a:ext uri="{9D8B030D-6E8A-4147-A177-3AD203B41FA5}">
                      <a16:colId xmlns:a16="http://schemas.microsoft.com/office/drawing/2014/main" val="20002"/>
                    </a:ext>
                  </a:extLst>
                </a:gridCol>
                <a:gridCol w="1154320">
                  <a:extLst>
                    <a:ext uri="{9D8B030D-6E8A-4147-A177-3AD203B41FA5}">
                      <a16:colId xmlns:a16="http://schemas.microsoft.com/office/drawing/2014/main" val="20003"/>
                    </a:ext>
                  </a:extLst>
                </a:gridCol>
              </a:tblGrid>
              <a:tr h="457189">
                <a:tc>
                  <a:txBody>
                    <a:bodyPr/>
                    <a:lstStyle/>
                    <a:p>
                      <a:pPr algn="ctr"/>
                      <a:r>
                        <a:rPr lang="en-US" sz="1800" dirty="0">
                          <a:latin typeface="Twinkl" pitchFamily="50" charset="0"/>
                        </a:rPr>
                        <a:t>£2.70</a:t>
                      </a:r>
                      <a:endParaRPr lang="en-GB" sz="1800" dirty="0">
                        <a:latin typeface="Twinkl" pitchFamily="50" charset="0"/>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£11.36</a:t>
                      </a:r>
                      <a:endParaRPr lang="en-GB" sz="1800" dirty="0">
                        <a:latin typeface="Twinkl" pitchFamily="50" charset="0"/>
                      </a:endParaRPr>
                    </a:p>
                  </a:txBody>
                  <a:tcPr anchor="ctr">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£4.26</a:t>
                      </a:r>
                      <a:endParaRPr lang="en-GB" sz="1800" dirty="0">
                        <a:latin typeface="Twinkl" pitchFamily="50" charset="0"/>
                      </a:endParaRPr>
                    </a:p>
                  </a:txBody>
                  <a:tcPr anchor="ctr">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£5.92</a:t>
                      </a:r>
                      <a:endParaRPr lang="en-GB" sz="1800" dirty="0">
                        <a:latin typeface="Twinkl" pitchFamily="50"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457189">
                <a:tc>
                  <a:txBody>
                    <a:bodyPr/>
                    <a:lstStyle/>
                    <a:p>
                      <a:pPr algn="ctr"/>
                      <a:r>
                        <a:rPr lang="en-US" sz="1800" dirty="0">
                          <a:latin typeface="Twinkl" pitchFamily="50" charset="0"/>
                        </a:rPr>
                        <a:t>£5.60</a:t>
                      </a:r>
                      <a:endParaRPr lang="en-GB" sz="1800" dirty="0">
                        <a:latin typeface="Twinkl" pitchFamily="50" charset="0"/>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£3.78</a:t>
                      </a:r>
                      <a:endParaRPr lang="en-GB" sz="1800" dirty="0">
                        <a:latin typeface="Twinkl" pitchFamily="50" charset="0"/>
                      </a:endParaRPr>
                    </a:p>
                  </a:txBody>
                  <a:tcPr anchor="ctr">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£3.14</a:t>
                      </a:r>
                      <a:endParaRPr lang="en-GB" sz="1800" dirty="0">
                        <a:latin typeface="Twinkl" pitchFamily="50" charset="0"/>
                      </a:endParaRPr>
                    </a:p>
                  </a:txBody>
                  <a:tcPr anchor="ctr">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£2.09</a:t>
                      </a:r>
                      <a:endParaRPr lang="en-GB" sz="1800" dirty="0">
                        <a:latin typeface="Twinkl" pitchFamily="50" charset="0"/>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5" name="Picture 34">
            <a:extLst>
              <a:ext uri="{FF2B5EF4-FFF2-40B4-BE49-F238E27FC236}">
                <a16:creationId xmlns:a16="http://schemas.microsoft.com/office/drawing/2014/main" id="{BAD636C4-C72F-45E5-8B40-2AEE7EA26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877" y="3002734"/>
            <a:ext cx="2499663" cy="2237258"/>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3" presetClass="emph" presetSubtype="2" fill="hold" nodeType="afterEffect">
                                  <p:stCondLst>
                                    <p:cond delay="0"/>
                                  </p:stCondLst>
                                  <p:iterate type="wd">
                                    <p:tmPct val="0"/>
                                  </p:iterate>
                                  <p:childTnLst>
                                    <p:animClr clrSpc="rgb" dir="cw">
                                      <p:cBhvr override="childStyle">
                                        <p:cTn id="14" dur="750" fill="hold"/>
                                        <p:tgtEl>
                                          <p:spTgt spid="13">
                                            <p:txEl>
                                              <p:pRg st="0" end="0"/>
                                            </p:txEl>
                                          </p:spTgt>
                                        </p:tgtEl>
                                        <p:attrNameLst>
                                          <p:attrName>style.color</p:attrName>
                                        </p:attrNameLst>
                                      </p:cBhvr>
                                      <p:to>
                                        <a:srgbClr val="009640"/>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500"/>
                            </p:stCondLst>
                            <p:childTnLst>
                              <p:par>
                                <p:cTn id="21" presetID="3" presetClass="emph" presetSubtype="2" fill="hold" nodeType="afterEffect">
                                  <p:stCondLst>
                                    <p:cond delay="0"/>
                                  </p:stCondLst>
                                  <p:childTnLst>
                                    <p:animClr clrSpc="rgb" dir="cw">
                                      <p:cBhvr override="childStyle">
                                        <p:cTn id="22" dur="750" fill="hold"/>
                                        <p:tgtEl>
                                          <p:spTgt spid="13">
                                            <p:txEl>
                                              <p:pRg st="1" end="1"/>
                                            </p:txEl>
                                          </p:spTgt>
                                        </p:tgtEl>
                                        <p:attrNameLst>
                                          <p:attrName>style.color</p:attrName>
                                        </p:attrNameLst>
                                      </p:cBhvr>
                                      <p:to>
                                        <a:srgbClr val="007AC2"/>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500"/>
                            </p:stCondLst>
                            <p:childTnLst>
                              <p:par>
                                <p:cTn id="37" presetID="3" presetClass="emph" presetSubtype="2" fill="hold" nodeType="afterEffect">
                                  <p:stCondLst>
                                    <p:cond delay="0"/>
                                  </p:stCondLst>
                                  <p:childTnLst>
                                    <p:animClr clrSpc="rgb" dir="cw">
                                      <p:cBhvr override="childStyle">
                                        <p:cTn id="38" dur="750" fill="hold"/>
                                        <p:tgtEl>
                                          <p:spTgt spid="13">
                                            <p:txEl>
                                              <p:pRg st="2" end="2"/>
                                            </p:txEl>
                                          </p:spTgt>
                                        </p:tgtEl>
                                        <p:attrNameLst>
                                          <p:attrName>style.color</p:attrName>
                                        </p:attrNameLst>
                                      </p:cBhvr>
                                      <p:to>
                                        <a:srgbClr val="7030A0"/>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3" presetClass="emph" presetSubtype="2" fill="hold" nodeType="afterEffect">
                                  <p:stCondLst>
                                    <p:cond delay="0"/>
                                  </p:stCondLst>
                                  <p:childTnLst>
                                    <p:animClr clrSpc="rgb" dir="cw">
                                      <p:cBhvr override="childStyle">
                                        <p:cTn id="46" dur="750" fill="hold"/>
                                        <p:tgtEl>
                                          <p:spTgt spid="13">
                                            <p:txEl>
                                              <p:pRg st="3" end="3"/>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fade">
                                      <p:cBhvr>
                                        <p:cTn id="5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778" b="7654"/>
          <a:stretch/>
        </p:blipFill>
        <p:spPr>
          <a:xfrm rot="1560000">
            <a:off x="2564342" y="2849521"/>
            <a:ext cx="826385" cy="2149384"/>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44907"/>
          <a:stretch/>
        </p:blipFill>
        <p:spPr>
          <a:xfrm rot="1571074">
            <a:off x="1002653" y="2274425"/>
            <a:ext cx="1769524" cy="137900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3"/>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DC9C6256-39C1-49DC-8F62-5635D6283E71}"/>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97CAF4D-1FA9-408F-B675-265824723149}"/>
              </a:ext>
            </a:extLst>
          </p:cNvPr>
          <p:cNvSpPr/>
          <p:nvPr/>
        </p:nvSpPr>
        <p:spPr>
          <a:xfrm>
            <a:off x="3752491" y="2894162"/>
            <a:ext cx="1639018" cy="106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simple measure and money problems involving fractions and decimals to two decimal places.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85D5B9-7E29-47FA-A0ED-5C1BCC61CD56}"/>
              </a:ext>
            </a:extLst>
          </p:cNvPr>
          <p:cNvSpPr/>
          <p:nvPr/>
        </p:nvSpPr>
        <p:spPr>
          <a:xfrm>
            <a:off x="755650" y="1707965"/>
            <a:ext cx="7632700" cy="84905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dirty="0"/>
              <a:t>How much does she save? How much money does she have left?</a:t>
            </a:r>
          </a:p>
          <a:p>
            <a:pPr>
              <a:spcAft>
                <a:spcPts val="600"/>
              </a:spcAft>
            </a:pPr>
            <a:r>
              <a:rPr lang="en-GB" dirty="0"/>
              <a:t>Complete this bar model to help you calculate the answer.</a:t>
            </a:r>
          </a:p>
        </p:txBody>
      </p:sp>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t>Tia has £24. She puts     of this money into a savings account. </a:t>
            </a:r>
          </a:p>
        </p:txBody>
      </p:sp>
      <p:sp>
        <p:nvSpPr>
          <p:cNvPr id="8" name="TextBox 7"/>
          <p:cNvSpPr txBox="1"/>
          <p:nvPr/>
        </p:nvSpPr>
        <p:spPr>
          <a:xfrm>
            <a:off x="5548306" y="5320718"/>
            <a:ext cx="2840044" cy="772107"/>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Tia saved </a:t>
            </a:r>
            <a:r>
              <a:rPr lang="en-GB" b="1" dirty="0">
                <a:latin typeface="Twinkl" pitchFamily="50" charset="0"/>
              </a:rPr>
              <a:t>£8.</a:t>
            </a:r>
          </a:p>
          <a:p>
            <a:pPr algn="ctr"/>
            <a:r>
              <a:rPr lang="en-US" b="1" dirty="0">
                <a:latin typeface="Twinkl" pitchFamily="50" charset="0"/>
              </a:rPr>
              <a:t>Tia had </a:t>
            </a:r>
            <a:r>
              <a:rPr lang="en-GB" b="1" dirty="0">
                <a:latin typeface="Twinkl" pitchFamily="50" charset="0"/>
              </a:rPr>
              <a:t>£16 left.</a:t>
            </a:r>
          </a:p>
        </p:txBody>
      </p:sp>
      <p:graphicFrame>
        <p:nvGraphicFramePr>
          <p:cNvPr id="11" name="Table 2">
            <a:extLst>
              <a:ext uri="{FF2B5EF4-FFF2-40B4-BE49-F238E27FC236}">
                <a16:creationId xmlns:a16="http://schemas.microsoft.com/office/drawing/2014/main" id="{1378360B-0220-49DB-B796-DA0315C800F2}"/>
              </a:ext>
            </a:extLst>
          </p:cNvPr>
          <p:cNvGraphicFramePr>
            <a:graphicFrameLocks noGrp="1"/>
          </p:cNvGraphicFramePr>
          <p:nvPr>
            <p:extLst>
              <p:ext uri="{D42A27DB-BD31-4B8C-83A1-F6EECF244321}">
                <p14:modId xmlns:p14="http://schemas.microsoft.com/office/powerpoint/2010/main" val="4050071736"/>
              </p:ext>
            </p:extLst>
          </p:nvPr>
        </p:nvGraphicFramePr>
        <p:xfrm>
          <a:off x="755650" y="3967244"/>
          <a:ext cx="5244861" cy="437280"/>
        </p:xfrm>
        <a:graphic>
          <a:graphicData uri="http://schemas.openxmlformats.org/drawingml/2006/table">
            <a:tbl>
              <a:tblPr firstRow="1" bandRow="1">
                <a:tableStyleId>{5C22544A-7EE6-4342-B048-85BDC9FD1C3A}</a:tableStyleId>
              </a:tblPr>
              <a:tblGrid>
                <a:gridCol w="1748287">
                  <a:extLst>
                    <a:ext uri="{9D8B030D-6E8A-4147-A177-3AD203B41FA5}">
                      <a16:colId xmlns:a16="http://schemas.microsoft.com/office/drawing/2014/main" val="32291362"/>
                    </a:ext>
                  </a:extLst>
                </a:gridCol>
                <a:gridCol w="1748287">
                  <a:extLst>
                    <a:ext uri="{9D8B030D-6E8A-4147-A177-3AD203B41FA5}">
                      <a16:colId xmlns:a16="http://schemas.microsoft.com/office/drawing/2014/main" val="1734870144"/>
                    </a:ext>
                  </a:extLst>
                </a:gridCol>
                <a:gridCol w="1748287">
                  <a:extLst>
                    <a:ext uri="{9D8B030D-6E8A-4147-A177-3AD203B41FA5}">
                      <a16:colId xmlns:a16="http://schemas.microsoft.com/office/drawing/2014/main" val="4246719539"/>
                    </a:ext>
                  </a:extLst>
                </a:gridCol>
              </a:tblGrid>
              <a:tr h="437280">
                <a:tc>
                  <a:txBody>
                    <a:bodyPr/>
                    <a:lstStyle/>
                    <a:p>
                      <a:endParaRPr lang="en-GB"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5B7BC"/>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254871"/>
                  </a:ext>
                </a:extLst>
              </a:tr>
            </a:tbl>
          </a:graphicData>
        </a:graphic>
      </p:graphicFrame>
      <p:sp>
        <p:nvSpPr>
          <p:cNvPr id="12" name="Left Brace 11">
            <a:extLst>
              <a:ext uri="{FF2B5EF4-FFF2-40B4-BE49-F238E27FC236}">
                <a16:creationId xmlns:a16="http://schemas.microsoft.com/office/drawing/2014/main" id="{D56CFD80-01E5-4280-AF04-96FF904BCBB2}"/>
              </a:ext>
            </a:extLst>
          </p:cNvPr>
          <p:cNvSpPr/>
          <p:nvPr/>
        </p:nvSpPr>
        <p:spPr>
          <a:xfrm rot="16200000" flipH="1">
            <a:off x="3261598" y="1126717"/>
            <a:ext cx="232972" cy="5244860"/>
          </a:xfrm>
          <a:prstGeom prst="leftBrace">
            <a:avLst>
              <a:gd name="adj1" fmla="val 14089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0023DDCE-D2EA-428C-9B8E-75C78F54C6C0}"/>
              </a:ext>
            </a:extLst>
          </p:cNvPr>
          <p:cNvSpPr/>
          <p:nvPr/>
        </p:nvSpPr>
        <p:spPr>
          <a:xfrm rot="5400000" flipH="1">
            <a:off x="1478856" y="3821560"/>
            <a:ext cx="283050" cy="1729457"/>
          </a:xfrm>
          <a:prstGeom prst="leftBrace">
            <a:avLst>
              <a:gd name="adj1" fmla="val 7618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eft Brace 13">
            <a:extLst>
              <a:ext uri="{FF2B5EF4-FFF2-40B4-BE49-F238E27FC236}">
                <a16:creationId xmlns:a16="http://schemas.microsoft.com/office/drawing/2014/main" id="{13AC75D2-478D-4A99-80AA-43DF39D765E4}"/>
              </a:ext>
            </a:extLst>
          </p:cNvPr>
          <p:cNvSpPr/>
          <p:nvPr/>
        </p:nvSpPr>
        <p:spPr>
          <a:xfrm rot="5400000" flipH="1">
            <a:off x="4123905" y="2951213"/>
            <a:ext cx="283050" cy="3470152"/>
          </a:xfrm>
          <a:prstGeom prst="leftBrace">
            <a:avLst>
              <a:gd name="adj1" fmla="val 7923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4702D3CC-1F44-4C04-BE9F-FF77F8A96529}"/>
              </a:ext>
            </a:extLst>
          </p:cNvPr>
          <p:cNvSpPr/>
          <p:nvPr/>
        </p:nvSpPr>
        <p:spPr>
          <a:xfrm>
            <a:off x="2844680" y="3200860"/>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6" name="TextBox 5">
            <a:extLst>
              <a:ext uri="{FF2B5EF4-FFF2-40B4-BE49-F238E27FC236}">
                <a16:creationId xmlns:a16="http://schemas.microsoft.com/office/drawing/2014/main" id="{76B01B2C-8B86-403E-BB69-6FF67B65E9BF}"/>
              </a:ext>
            </a:extLst>
          </p:cNvPr>
          <p:cNvSpPr txBox="1"/>
          <p:nvPr/>
        </p:nvSpPr>
        <p:spPr>
          <a:xfrm>
            <a:off x="2900757" y="1067484"/>
            <a:ext cx="423796" cy="584775"/>
          </a:xfrm>
          <a:prstGeom prst="rect">
            <a:avLst/>
          </a:prstGeom>
          <a:noFill/>
        </p:spPr>
        <p:txBody>
          <a:bodyPr wrap="square" rtlCol="0">
            <a:spAutoFit/>
          </a:bodyPr>
          <a:lstStyle/>
          <a:p>
            <a:pPr algn="ctr"/>
            <a:r>
              <a:rPr lang="en-GB" sz="1600" dirty="0"/>
              <a:t>1</a:t>
            </a:r>
            <a:br>
              <a:rPr lang="en-GB" sz="1600" dirty="0"/>
            </a:br>
            <a:r>
              <a:rPr lang="en-GB" sz="1600" dirty="0"/>
              <a:t>3</a:t>
            </a:r>
          </a:p>
        </p:txBody>
      </p:sp>
      <p:cxnSp>
        <p:nvCxnSpPr>
          <p:cNvPr id="18" name="Straight Connector 17">
            <a:extLst>
              <a:ext uri="{FF2B5EF4-FFF2-40B4-BE49-F238E27FC236}">
                <a16:creationId xmlns:a16="http://schemas.microsoft.com/office/drawing/2014/main" id="{0048365E-345D-48B0-94D2-AE1B688D8A8E}"/>
              </a:ext>
            </a:extLst>
          </p:cNvPr>
          <p:cNvCxnSpPr>
            <a:cxnSpLocks/>
          </p:cNvCxnSpPr>
          <p:nvPr/>
        </p:nvCxnSpPr>
        <p:spPr>
          <a:xfrm>
            <a:off x="3019307" y="1359871"/>
            <a:ext cx="186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A1B856D-DC28-47C1-8435-E0358AFEDD26}"/>
              </a:ext>
            </a:extLst>
          </p:cNvPr>
          <p:cNvSpPr/>
          <p:nvPr/>
        </p:nvSpPr>
        <p:spPr>
          <a:xfrm>
            <a:off x="3213758" y="3234416"/>
            <a:ext cx="441146" cy="369332"/>
          </a:xfrm>
          <a:prstGeom prst="rect">
            <a:avLst/>
          </a:prstGeom>
        </p:spPr>
        <p:txBody>
          <a:bodyPr wrap="none">
            <a:spAutoFit/>
          </a:bodyPr>
          <a:lstStyle/>
          <a:p>
            <a:r>
              <a:rPr lang="en-GB" b="1" dirty="0"/>
              <a:t>24</a:t>
            </a:r>
            <a:endParaRPr lang="en-GB" dirty="0"/>
          </a:p>
        </p:txBody>
      </p:sp>
      <p:sp>
        <p:nvSpPr>
          <p:cNvPr id="23" name="Rectangle 22">
            <a:extLst>
              <a:ext uri="{FF2B5EF4-FFF2-40B4-BE49-F238E27FC236}">
                <a16:creationId xmlns:a16="http://schemas.microsoft.com/office/drawing/2014/main" id="{843E7156-836A-45D2-98CE-AA4FF6919611}"/>
              </a:ext>
            </a:extLst>
          </p:cNvPr>
          <p:cNvSpPr/>
          <p:nvPr/>
        </p:nvSpPr>
        <p:spPr>
          <a:xfrm>
            <a:off x="1085298" y="4812943"/>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24" name="Rectangle 23">
            <a:extLst>
              <a:ext uri="{FF2B5EF4-FFF2-40B4-BE49-F238E27FC236}">
                <a16:creationId xmlns:a16="http://schemas.microsoft.com/office/drawing/2014/main" id="{9131C2A7-6B14-403A-9682-D90C02116228}"/>
              </a:ext>
            </a:extLst>
          </p:cNvPr>
          <p:cNvSpPr/>
          <p:nvPr/>
        </p:nvSpPr>
        <p:spPr>
          <a:xfrm>
            <a:off x="1511526" y="4852849"/>
            <a:ext cx="320922" cy="369332"/>
          </a:xfrm>
          <a:prstGeom prst="rect">
            <a:avLst/>
          </a:prstGeom>
        </p:spPr>
        <p:txBody>
          <a:bodyPr wrap="none">
            <a:spAutoFit/>
          </a:bodyPr>
          <a:lstStyle/>
          <a:p>
            <a:r>
              <a:rPr lang="en-GB" b="1" dirty="0"/>
              <a:t>8</a:t>
            </a:r>
            <a:endParaRPr lang="en-GB" dirty="0"/>
          </a:p>
        </p:txBody>
      </p:sp>
      <p:sp>
        <p:nvSpPr>
          <p:cNvPr id="25" name="Rectangle 24">
            <a:extLst>
              <a:ext uri="{FF2B5EF4-FFF2-40B4-BE49-F238E27FC236}">
                <a16:creationId xmlns:a16="http://schemas.microsoft.com/office/drawing/2014/main" id="{97B70308-1632-48E2-BE64-6278944C66E8}"/>
              </a:ext>
            </a:extLst>
          </p:cNvPr>
          <p:cNvSpPr/>
          <p:nvPr/>
        </p:nvSpPr>
        <p:spPr>
          <a:xfrm>
            <a:off x="3731302" y="4812943"/>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26" name="Rectangle 25">
            <a:extLst>
              <a:ext uri="{FF2B5EF4-FFF2-40B4-BE49-F238E27FC236}">
                <a16:creationId xmlns:a16="http://schemas.microsoft.com/office/drawing/2014/main" id="{4DEA7813-69B9-4359-8443-BE8B8F7E9A16}"/>
              </a:ext>
            </a:extLst>
          </p:cNvPr>
          <p:cNvSpPr/>
          <p:nvPr/>
        </p:nvSpPr>
        <p:spPr>
          <a:xfrm>
            <a:off x="4100380" y="4846499"/>
            <a:ext cx="407484" cy="369332"/>
          </a:xfrm>
          <a:prstGeom prst="rect">
            <a:avLst/>
          </a:prstGeom>
        </p:spPr>
        <p:txBody>
          <a:bodyPr wrap="none">
            <a:spAutoFit/>
          </a:bodyPr>
          <a:lstStyle/>
          <a:p>
            <a:r>
              <a:rPr lang="en-GB" b="1" dirty="0"/>
              <a:t>16</a:t>
            </a:r>
            <a:endParaRPr lang="en-GB" dirty="0"/>
          </a:p>
        </p:txBody>
      </p:sp>
      <p:pic>
        <p:nvPicPr>
          <p:cNvPr id="7" name="Picture 6">
            <a:extLst>
              <a:ext uri="{FF2B5EF4-FFF2-40B4-BE49-F238E27FC236}">
                <a16:creationId xmlns:a16="http://schemas.microsoft.com/office/drawing/2014/main" id="{859AF96B-5D61-43D6-8C94-BD9B0CA68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739" y="3001666"/>
            <a:ext cx="1876866" cy="1901114"/>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6C8C5-4C15-4507-9983-46F136DB5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143"/>
          <a:stretch/>
        </p:blipFill>
        <p:spPr>
          <a:xfrm>
            <a:off x="1500522" y="1651979"/>
            <a:ext cx="2412582" cy="1805996"/>
          </a:xfrm>
          <a:prstGeom prst="rect">
            <a:avLst/>
          </a:prstGeom>
        </p:spPr>
      </p:pic>
      <p:sp>
        <p:nvSpPr>
          <p:cNvPr id="12" name="Rectangle 11">
            <a:extLst>
              <a:ext uri="{FF2B5EF4-FFF2-40B4-BE49-F238E27FC236}">
                <a16:creationId xmlns:a16="http://schemas.microsoft.com/office/drawing/2014/main" id="{C0148E7B-2143-4A75-A59D-1F53DD3B652E}"/>
              </a:ext>
            </a:extLst>
          </p:cNvPr>
          <p:cNvSpPr/>
          <p:nvPr/>
        </p:nvSpPr>
        <p:spPr>
          <a:xfrm>
            <a:off x="1824770" y="2010893"/>
            <a:ext cx="1764084" cy="919431"/>
          </a:xfrm>
          <a:prstGeom prst="rect">
            <a:avLst/>
          </a:prstGeom>
          <a:solidFill>
            <a:srgbClr val="FFEDAA"/>
          </a:solidFill>
          <a:ln w="28575">
            <a:solidFill>
              <a:srgbClr val="F1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Here are the costs for entry to the zoo. </a:t>
            </a:r>
            <a:endParaRPr lang="en-GB" dirty="0"/>
          </a:p>
        </p:txBody>
      </p:sp>
      <p:graphicFrame>
        <p:nvGraphicFramePr>
          <p:cNvPr id="22" name="Table 21">
            <a:extLst>
              <a:ext uri="{FF2B5EF4-FFF2-40B4-BE49-F238E27FC236}">
                <a16:creationId xmlns:a16="http://schemas.microsoft.com/office/drawing/2014/main" id="{A60B50F9-6E7D-4C51-B414-87FD09CB0033}"/>
              </a:ext>
            </a:extLst>
          </p:cNvPr>
          <p:cNvGraphicFramePr>
            <a:graphicFrameLocks noGrp="1"/>
          </p:cNvGraphicFramePr>
          <p:nvPr>
            <p:extLst>
              <p:ext uri="{D42A27DB-BD31-4B8C-83A1-F6EECF244321}">
                <p14:modId xmlns:p14="http://schemas.microsoft.com/office/powerpoint/2010/main" val="3798923754"/>
              </p:ext>
            </p:extLst>
          </p:nvPr>
        </p:nvGraphicFramePr>
        <p:xfrm>
          <a:off x="1954267" y="2033753"/>
          <a:ext cx="1569353" cy="875200"/>
        </p:xfrm>
        <a:graphic>
          <a:graphicData uri="http://schemas.openxmlformats.org/drawingml/2006/table">
            <a:tbl>
              <a:tblPr firstRow="1" bandRow="1">
                <a:tableStyleId>{5940675A-B579-460E-94D1-54222C63F5DA}</a:tableStyleId>
              </a:tblPr>
              <a:tblGrid>
                <a:gridCol w="764491">
                  <a:extLst>
                    <a:ext uri="{9D8B030D-6E8A-4147-A177-3AD203B41FA5}">
                      <a16:colId xmlns:a16="http://schemas.microsoft.com/office/drawing/2014/main" val="20000"/>
                    </a:ext>
                  </a:extLst>
                </a:gridCol>
                <a:gridCol w="804862">
                  <a:extLst>
                    <a:ext uri="{9D8B030D-6E8A-4147-A177-3AD203B41FA5}">
                      <a16:colId xmlns:a16="http://schemas.microsoft.com/office/drawing/2014/main" val="20001"/>
                    </a:ext>
                  </a:extLst>
                </a:gridCol>
              </a:tblGrid>
              <a:tr h="437600">
                <a:tc>
                  <a:txBody>
                    <a:bodyPr/>
                    <a:lstStyle/>
                    <a:p>
                      <a:pPr algn="ctr"/>
                      <a:r>
                        <a:rPr lang="en-US" sz="1800" b="1" dirty="0">
                          <a:latin typeface="Twinkl" pitchFamily="50" charset="0"/>
                        </a:rPr>
                        <a:t>Adult</a:t>
                      </a:r>
                      <a:endParaRPr lang="en-GB" sz="1800" b="1" dirty="0">
                        <a:latin typeface="Twinkl" pitchFamily="50" charset="0"/>
                      </a:endParaRPr>
                    </a:p>
                  </a:txBody>
                  <a:tcPr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£6</a:t>
                      </a:r>
                    </a:p>
                  </a:txBody>
                  <a:tcPr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7600">
                <a:tc>
                  <a:txBody>
                    <a:bodyPr/>
                    <a:lstStyle/>
                    <a:p>
                      <a:pPr algn="ctr"/>
                      <a:r>
                        <a:rPr lang="en-US" sz="1800" b="1" dirty="0">
                          <a:latin typeface="Twinkl" pitchFamily="50" charset="0"/>
                        </a:rPr>
                        <a:t>Child</a:t>
                      </a:r>
                      <a:endParaRPr lang="en-GB" sz="1800" b="1" dirty="0">
                        <a:latin typeface="Twinkl" pitchFamily="50" charset="0"/>
                      </a:endParaRPr>
                    </a:p>
                  </a:txBody>
                  <a:tcPr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£4.30</a:t>
                      </a:r>
                    </a:p>
                  </a:txBody>
                  <a:tcPr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F7DBAC0D-9078-419D-AFE7-E3FD6D9EA195}"/>
              </a:ext>
            </a:extLst>
          </p:cNvPr>
          <p:cNvSpPr/>
          <p:nvPr/>
        </p:nvSpPr>
        <p:spPr>
          <a:xfrm>
            <a:off x="755650" y="3457975"/>
            <a:ext cx="5416550" cy="1175644"/>
          </a:xfrm>
          <a:prstGeom prst="rect">
            <a:avLst/>
          </a:prstGeom>
          <a:solidFill>
            <a:srgbClr val="F9CBCB"/>
          </a:solidFill>
          <a:ln w="28575">
            <a:solidFill>
              <a:srgbClr val="EA516C"/>
            </a:solidFill>
          </a:ln>
        </p:spPr>
        <p:txBody>
          <a:bodyPr wrap="square" lIns="108000" tIns="108000" rIns="108000" bIns="108000">
            <a:noAutofit/>
          </a:bodyPr>
          <a:lstStyle/>
          <a:p>
            <a:pPr algn="ctr"/>
            <a:r>
              <a:rPr lang="en-GB" dirty="0">
                <a:latin typeface="Twinkl" pitchFamily="2" charset="0"/>
              </a:rPr>
              <a:t>How much does it cost for 1 adult and 2 children?</a:t>
            </a:r>
          </a:p>
        </p:txBody>
      </p:sp>
      <p:sp>
        <p:nvSpPr>
          <p:cNvPr id="27" name="Rectangle 26">
            <a:extLst>
              <a:ext uri="{FF2B5EF4-FFF2-40B4-BE49-F238E27FC236}">
                <a16:creationId xmlns:a16="http://schemas.microsoft.com/office/drawing/2014/main" id="{739E8D41-5011-4D7A-B162-3A3853B5F371}"/>
              </a:ext>
            </a:extLst>
          </p:cNvPr>
          <p:cNvSpPr/>
          <p:nvPr/>
        </p:nvSpPr>
        <p:spPr>
          <a:xfrm>
            <a:off x="755650" y="4970283"/>
            <a:ext cx="5416550" cy="1122541"/>
          </a:xfrm>
          <a:prstGeom prst="rect">
            <a:avLst/>
          </a:prstGeom>
          <a:solidFill>
            <a:srgbClr val="F9CBCB"/>
          </a:solidFill>
          <a:ln w="28575">
            <a:solidFill>
              <a:srgbClr val="EA516C"/>
            </a:solidFill>
          </a:ln>
        </p:spPr>
        <p:txBody>
          <a:bodyPr wrap="square" lIns="108000" tIns="108000" rIns="108000" bIns="108000">
            <a:noAutofit/>
          </a:bodyPr>
          <a:lstStyle/>
          <a:p>
            <a:pPr algn="ctr"/>
            <a:r>
              <a:rPr lang="en-GB" dirty="0">
                <a:latin typeface="Twinkl" pitchFamily="2" charset="0"/>
              </a:rPr>
              <a:t>How much change would they get from £20?</a:t>
            </a:r>
          </a:p>
        </p:txBody>
      </p:sp>
      <p:sp>
        <p:nvSpPr>
          <p:cNvPr id="28" name="TextBox 27">
            <a:extLst>
              <a:ext uri="{FF2B5EF4-FFF2-40B4-BE49-F238E27FC236}">
                <a16:creationId xmlns:a16="http://schemas.microsoft.com/office/drawing/2014/main" id="{3FC1940B-0ED8-4032-AC62-E4618D6E5002}"/>
              </a:ext>
            </a:extLst>
          </p:cNvPr>
          <p:cNvSpPr txBox="1"/>
          <p:nvPr/>
        </p:nvSpPr>
        <p:spPr>
          <a:xfrm>
            <a:off x="913104" y="5449274"/>
            <a:ext cx="5093671"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£20 - £14.60 = £5.40</a:t>
            </a:r>
          </a:p>
        </p:txBody>
      </p:sp>
      <p:pic>
        <p:nvPicPr>
          <p:cNvPr id="4" name="Picture 3">
            <a:extLst>
              <a:ext uri="{FF2B5EF4-FFF2-40B4-BE49-F238E27FC236}">
                <a16:creationId xmlns:a16="http://schemas.microsoft.com/office/drawing/2014/main" id="{055CAE52-6A37-4E8C-9781-059C88230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8011" y="1058139"/>
            <a:ext cx="3228907" cy="5630139"/>
          </a:xfrm>
          <a:prstGeom prst="rect">
            <a:avLst/>
          </a:prstGeom>
        </p:spPr>
      </p:pic>
      <p:pic>
        <p:nvPicPr>
          <p:cNvPr id="9" name="Picture 8">
            <a:extLst>
              <a:ext uri="{FF2B5EF4-FFF2-40B4-BE49-F238E27FC236}">
                <a16:creationId xmlns:a16="http://schemas.microsoft.com/office/drawing/2014/main" id="{09B2E3BD-6B48-46E4-A0D1-4F6078096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2" r="1"/>
          <a:stretch/>
        </p:blipFill>
        <p:spPr>
          <a:xfrm flipH="1">
            <a:off x="7741919" y="1558960"/>
            <a:ext cx="949643" cy="1443927"/>
          </a:xfrm>
          <a:prstGeom prst="rect">
            <a:avLst/>
          </a:prstGeom>
        </p:spPr>
      </p:pic>
      <p:sp>
        <p:nvSpPr>
          <p:cNvPr id="8" name="TextBox 7"/>
          <p:cNvSpPr txBox="1"/>
          <p:nvPr/>
        </p:nvSpPr>
        <p:spPr>
          <a:xfrm>
            <a:off x="913105" y="3981774"/>
            <a:ext cx="5093669"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£6 + £4.30 + £4.30 = £14.60</a:t>
            </a:r>
          </a:p>
        </p:txBody>
      </p:sp>
      <p:sp>
        <p:nvSpPr>
          <p:cNvPr id="3" name="Rectangle 2">
            <a:extLst>
              <a:ext uri="{FF2B5EF4-FFF2-40B4-BE49-F238E27FC236}">
                <a16:creationId xmlns:a16="http://schemas.microsoft.com/office/drawing/2014/main" id="{15076D34-21A0-4CA3-92BB-F07EE06BC069}"/>
              </a:ext>
            </a:extLst>
          </p:cNvPr>
          <p:cNvSpPr/>
          <p:nvPr/>
        </p:nvSpPr>
        <p:spPr>
          <a:xfrm>
            <a:off x="4192438" y="4071668"/>
            <a:ext cx="862641" cy="30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908FF3E-3D7A-4468-B895-6AA8EAD45AB2}"/>
              </a:ext>
            </a:extLst>
          </p:cNvPr>
          <p:cNvSpPr/>
          <p:nvPr/>
        </p:nvSpPr>
        <p:spPr>
          <a:xfrm>
            <a:off x="3916392" y="5532750"/>
            <a:ext cx="862641" cy="30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1818CAC-845C-4EBC-B841-FDB1A314835E}"/>
              </a:ext>
            </a:extLst>
          </p:cNvPr>
          <p:cNvSpPr/>
          <p:nvPr/>
        </p:nvSpPr>
        <p:spPr>
          <a:xfrm>
            <a:off x="3160112" y="4421960"/>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sp>
        <p:nvSpPr>
          <p:cNvPr id="21" name="Rectangle 20">
            <a:extLst>
              <a:ext uri="{FF2B5EF4-FFF2-40B4-BE49-F238E27FC236}">
                <a16:creationId xmlns:a16="http://schemas.microsoft.com/office/drawing/2014/main" id="{0B67C4E3-9F0F-4047-BC1E-F853957F1D06}"/>
              </a:ext>
            </a:extLst>
          </p:cNvPr>
          <p:cNvSpPr/>
          <p:nvPr/>
        </p:nvSpPr>
        <p:spPr>
          <a:xfrm>
            <a:off x="3160112" y="5310704"/>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sp>
        <p:nvSpPr>
          <p:cNvPr id="17" name="Rectangle 16">
            <a:extLst>
              <a:ext uri="{FF2B5EF4-FFF2-40B4-BE49-F238E27FC236}">
                <a16:creationId xmlns:a16="http://schemas.microsoft.com/office/drawing/2014/main" id="{6454961C-C96E-4A27-B933-E62D585E5835}"/>
              </a:ext>
            </a:extLst>
          </p:cNvPr>
          <p:cNvSpPr/>
          <p:nvPr/>
        </p:nvSpPr>
        <p:spPr>
          <a:xfrm>
            <a:off x="3160112" y="3533217"/>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pic>
        <p:nvPicPr>
          <p:cNvPr id="11" name="Picture 10">
            <a:extLst>
              <a:ext uri="{FF2B5EF4-FFF2-40B4-BE49-F238E27FC236}">
                <a16:creationId xmlns:a16="http://schemas.microsoft.com/office/drawing/2014/main" id="{EFA66D90-E1D7-48C7-97BA-25521A01D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1684770"/>
            <a:ext cx="2202967" cy="6858000"/>
          </a:xfrm>
          <a:prstGeom prst="rect">
            <a:avLst/>
          </a:prstGeom>
        </p:spPr>
      </p:pic>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A shop has a sale. Everything is half price! This is what Toni bought.</a:t>
            </a:r>
          </a:p>
        </p:txBody>
      </p:sp>
      <p:sp>
        <p:nvSpPr>
          <p:cNvPr id="7" name="Rectangle 6">
            <a:extLst>
              <a:ext uri="{FF2B5EF4-FFF2-40B4-BE49-F238E27FC236}">
                <a16:creationId xmlns:a16="http://schemas.microsoft.com/office/drawing/2014/main" id="{F7DBAC0D-9078-419D-AFE7-E3FD6D9EA195}"/>
              </a:ext>
            </a:extLst>
          </p:cNvPr>
          <p:cNvSpPr/>
          <p:nvPr/>
        </p:nvSpPr>
        <p:spPr>
          <a:xfrm>
            <a:off x="3209023" y="3608231"/>
            <a:ext cx="5228236" cy="646331"/>
          </a:xfrm>
          <a:prstGeom prst="rect">
            <a:avLst/>
          </a:prstGeom>
        </p:spPr>
        <p:txBody>
          <a:bodyPr wrap="square">
            <a:spAutoFit/>
          </a:bodyPr>
          <a:lstStyle/>
          <a:p>
            <a:pPr>
              <a:spcAft>
                <a:spcPts val="600"/>
              </a:spcAft>
            </a:pPr>
            <a:r>
              <a:rPr lang="en-GB" dirty="0">
                <a:latin typeface="Twinkl" pitchFamily="2" charset="0"/>
              </a:rPr>
              <a:t>Complete the table to show the full price of</a:t>
            </a:r>
            <a:br>
              <a:rPr lang="en-GB" dirty="0">
                <a:latin typeface="Twinkl" pitchFamily="2" charset="0"/>
              </a:rPr>
            </a:br>
            <a:r>
              <a:rPr lang="en-GB" dirty="0">
                <a:latin typeface="Twinkl" pitchFamily="2" charset="0"/>
              </a:rPr>
              <a:t>the items.</a:t>
            </a:r>
          </a:p>
        </p:txBody>
      </p:sp>
      <p:sp>
        <p:nvSpPr>
          <p:cNvPr id="27" name="Rectangle 26">
            <a:extLst>
              <a:ext uri="{FF2B5EF4-FFF2-40B4-BE49-F238E27FC236}">
                <a16:creationId xmlns:a16="http://schemas.microsoft.com/office/drawing/2014/main" id="{739E8D41-5011-4D7A-B162-3A3853B5F371}"/>
              </a:ext>
            </a:extLst>
          </p:cNvPr>
          <p:cNvSpPr/>
          <p:nvPr/>
        </p:nvSpPr>
        <p:spPr>
          <a:xfrm>
            <a:off x="3209021" y="4628354"/>
            <a:ext cx="5228237" cy="369332"/>
          </a:xfrm>
          <a:prstGeom prst="rect">
            <a:avLst/>
          </a:prstGeom>
        </p:spPr>
        <p:txBody>
          <a:bodyPr wrap="square">
            <a:spAutoFit/>
          </a:bodyPr>
          <a:lstStyle/>
          <a:p>
            <a:pPr>
              <a:spcAft>
                <a:spcPts val="600"/>
              </a:spcAft>
            </a:pPr>
            <a:r>
              <a:rPr lang="en-GB" dirty="0">
                <a:latin typeface="Twinkl" pitchFamily="2" charset="0"/>
              </a:rPr>
              <a:t>How much in total did Toni pay?</a:t>
            </a:r>
          </a:p>
        </p:txBody>
      </p:sp>
      <p:sp>
        <p:nvSpPr>
          <p:cNvPr id="28" name="TextBox 27">
            <a:extLst>
              <a:ext uri="{FF2B5EF4-FFF2-40B4-BE49-F238E27FC236}">
                <a16:creationId xmlns:a16="http://schemas.microsoft.com/office/drawing/2014/main" id="{3FC1940B-0ED8-4032-AC62-E4618D6E5002}"/>
              </a:ext>
            </a:extLst>
          </p:cNvPr>
          <p:cNvSpPr txBox="1"/>
          <p:nvPr/>
        </p:nvSpPr>
        <p:spPr>
          <a:xfrm>
            <a:off x="6899038" y="4565466"/>
            <a:ext cx="1389638"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£26.20</a:t>
            </a:r>
          </a:p>
        </p:txBody>
      </p:sp>
      <p:graphicFrame>
        <p:nvGraphicFramePr>
          <p:cNvPr id="13" name="Table 12">
            <a:extLst>
              <a:ext uri="{FF2B5EF4-FFF2-40B4-BE49-F238E27FC236}">
                <a16:creationId xmlns:a16="http://schemas.microsoft.com/office/drawing/2014/main" id="{AB426399-8839-4A50-89AE-0C5DB2CC0A71}"/>
              </a:ext>
            </a:extLst>
          </p:cNvPr>
          <p:cNvGraphicFramePr>
            <a:graphicFrameLocks noGrp="1"/>
          </p:cNvGraphicFramePr>
          <p:nvPr>
            <p:extLst>
              <p:ext uri="{D42A27DB-BD31-4B8C-83A1-F6EECF244321}">
                <p14:modId xmlns:p14="http://schemas.microsoft.com/office/powerpoint/2010/main" val="3352686174"/>
              </p:ext>
            </p:extLst>
          </p:nvPr>
        </p:nvGraphicFramePr>
        <p:xfrm>
          <a:off x="3164800" y="1649469"/>
          <a:ext cx="5223550" cy="1744232"/>
        </p:xfrm>
        <a:graphic>
          <a:graphicData uri="http://schemas.openxmlformats.org/drawingml/2006/table">
            <a:tbl>
              <a:tblPr firstRow="1" bandRow="1">
                <a:tableStyleId>{5C22544A-7EE6-4342-B048-85BDC9FD1C3A}</a:tableStyleId>
              </a:tblPr>
              <a:tblGrid>
                <a:gridCol w="2231848">
                  <a:extLst>
                    <a:ext uri="{9D8B030D-6E8A-4147-A177-3AD203B41FA5}">
                      <a16:colId xmlns:a16="http://schemas.microsoft.com/office/drawing/2014/main" val="20000"/>
                    </a:ext>
                  </a:extLst>
                </a:gridCol>
                <a:gridCol w="1250519">
                  <a:extLst>
                    <a:ext uri="{9D8B030D-6E8A-4147-A177-3AD203B41FA5}">
                      <a16:colId xmlns:a16="http://schemas.microsoft.com/office/drawing/2014/main" val="20001"/>
                    </a:ext>
                  </a:extLst>
                </a:gridCol>
                <a:gridCol w="1741183">
                  <a:extLst>
                    <a:ext uri="{9D8B030D-6E8A-4147-A177-3AD203B41FA5}">
                      <a16:colId xmlns:a16="http://schemas.microsoft.com/office/drawing/2014/main" val="20002"/>
                    </a:ext>
                  </a:extLst>
                </a:gridCol>
              </a:tblGrid>
              <a:tr h="436058">
                <a:tc>
                  <a:txBody>
                    <a:bodyPr/>
                    <a:lstStyle/>
                    <a:p>
                      <a:pPr algn="ctr"/>
                      <a:r>
                        <a:rPr lang="en-GB" sz="1800" dirty="0">
                          <a:solidFill>
                            <a:schemeClr val="tx1"/>
                          </a:solidFill>
                          <a:latin typeface="Twinkl" pitchFamily="50" charset="0"/>
                        </a:rPr>
                        <a:t>Item </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tc>
                  <a:txBody>
                    <a:bodyPr/>
                    <a:lstStyle/>
                    <a:p>
                      <a:pPr algn="ctr"/>
                      <a:r>
                        <a:rPr lang="en-GB" sz="1800" dirty="0">
                          <a:solidFill>
                            <a:schemeClr val="tx1"/>
                          </a:solidFill>
                          <a:latin typeface="Twinkl" pitchFamily="50" charset="0"/>
                        </a:rPr>
                        <a:t>Sale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tc>
                  <a:txBody>
                    <a:bodyPr/>
                    <a:lstStyle/>
                    <a:p>
                      <a:pPr algn="ctr"/>
                      <a:r>
                        <a:rPr lang="en-GB" sz="1800" dirty="0">
                          <a:solidFill>
                            <a:schemeClr val="tx1"/>
                          </a:solidFill>
                          <a:latin typeface="Twinkl" pitchFamily="50" charset="0"/>
                        </a:rPr>
                        <a:t>Full Price</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extLst>
                  <a:ext uri="{0D108BD9-81ED-4DB2-BD59-A6C34878D82A}">
                    <a16:rowId xmlns:a16="http://schemas.microsoft.com/office/drawing/2014/main" val="10000"/>
                  </a:ext>
                </a:extLst>
              </a:tr>
              <a:tr h="436058">
                <a:tc>
                  <a:txBody>
                    <a:bodyPr/>
                    <a:lstStyle/>
                    <a:p>
                      <a:pPr algn="ctr"/>
                      <a:r>
                        <a:rPr lang="en-US" sz="1800" dirty="0">
                          <a:solidFill>
                            <a:schemeClr val="tx1"/>
                          </a:solidFill>
                          <a:latin typeface="Twinkl" pitchFamily="50" charset="0"/>
                        </a:rPr>
                        <a:t>game</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£14</a:t>
                      </a:r>
                      <a:r>
                        <a:rPr lang="en-GB" sz="1800" baseline="0" dirty="0">
                          <a:solidFill>
                            <a:schemeClr val="tx1"/>
                          </a:solidFill>
                          <a:latin typeface="Twinkl" pitchFamily="50" charset="0"/>
                        </a:rPr>
                        <a:t> </a:t>
                      </a:r>
                      <a:endParaRPr lang="en-GB" sz="1800" dirty="0">
                        <a:solidFill>
                          <a:schemeClr val="tx1"/>
                        </a:solidFill>
                        <a:latin typeface="Twinkl"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6058">
                <a:tc>
                  <a:txBody>
                    <a:bodyPr/>
                    <a:lstStyle/>
                    <a:p>
                      <a:pPr algn="ctr"/>
                      <a:r>
                        <a:rPr lang="en-US" sz="1800" dirty="0">
                          <a:solidFill>
                            <a:schemeClr val="tx1"/>
                          </a:solidFill>
                          <a:latin typeface="Twinkl" pitchFamily="50" charset="0"/>
                        </a:rPr>
                        <a:t>puzzle</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6058">
                <a:tc>
                  <a:txBody>
                    <a:bodyPr/>
                    <a:lstStyle/>
                    <a:p>
                      <a:pPr algn="ctr"/>
                      <a:r>
                        <a:rPr lang="en-US" sz="1800" dirty="0">
                          <a:solidFill>
                            <a:schemeClr val="tx1"/>
                          </a:solidFill>
                          <a:latin typeface="Twinkl" pitchFamily="50" charset="0"/>
                        </a:rPr>
                        <a:t>pen and pencil set</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935E42EE-AD68-429E-98A7-2D660829A442}"/>
              </a:ext>
            </a:extLst>
          </p:cNvPr>
          <p:cNvSpPr txBox="1"/>
          <p:nvPr/>
        </p:nvSpPr>
        <p:spPr>
          <a:xfrm>
            <a:off x="6444309" y="5454210"/>
            <a:ext cx="172085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£52.40</a:t>
            </a:r>
          </a:p>
        </p:txBody>
      </p:sp>
      <p:sp>
        <p:nvSpPr>
          <p:cNvPr id="3" name="Rectangle 2">
            <a:extLst>
              <a:ext uri="{FF2B5EF4-FFF2-40B4-BE49-F238E27FC236}">
                <a16:creationId xmlns:a16="http://schemas.microsoft.com/office/drawing/2014/main" id="{E4C56101-64DC-4DDD-86CB-67F4884861E2}"/>
              </a:ext>
            </a:extLst>
          </p:cNvPr>
          <p:cNvSpPr/>
          <p:nvPr/>
        </p:nvSpPr>
        <p:spPr>
          <a:xfrm>
            <a:off x="7222773" y="2122502"/>
            <a:ext cx="575800" cy="369332"/>
          </a:xfrm>
          <a:prstGeom prst="rect">
            <a:avLst/>
          </a:prstGeom>
        </p:spPr>
        <p:txBody>
          <a:bodyPr wrap="none">
            <a:spAutoFit/>
          </a:bodyPr>
          <a:lstStyle/>
          <a:p>
            <a:pPr algn="ctr"/>
            <a:r>
              <a:rPr lang="en-US" b="1" dirty="0">
                <a:solidFill>
                  <a:srgbClr val="689429"/>
                </a:solidFill>
                <a:latin typeface="Twinkl" pitchFamily="50" charset="0"/>
              </a:rPr>
              <a:t>£28</a:t>
            </a:r>
          </a:p>
        </p:txBody>
      </p:sp>
      <p:sp>
        <p:nvSpPr>
          <p:cNvPr id="19" name="Rectangle 18">
            <a:extLst>
              <a:ext uri="{FF2B5EF4-FFF2-40B4-BE49-F238E27FC236}">
                <a16:creationId xmlns:a16="http://schemas.microsoft.com/office/drawing/2014/main" id="{4ACA439E-9AFA-4949-A23B-60755E5282A1}"/>
              </a:ext>
            </a:extLst>
          </p:cNvPr>
          <p:cNvSpPr/>
          <p:nvPr/>
        </p:nvSpPr>
        <p:spPr>
          <a:xfrm>
            <a:off x="7240405" y="2553116"/>
            <a:ext cx="540534" cy="369332"/>
          </a:xfrm>
          <a:prstGeom prst="rect">
            <a:avLst/>
          </a:prstGeom>
        </p:spPr>
        <p:txBody>
          <a:bodyPr wrap="none">
            <a:spAutoFit/>
          </a:bodyPr>
          <a:lstStyle/>
          <a:p>
            <a:pPr algn="ctr"/>
            <a:r>
              <a:rPr lang="en-US" b="1" dirty="0">
                <a:solidFill>
                  <a:srgbClr val="689429"/>
                </a:solidFill>
                <a:latin typeface="Twinkl" pitchFamily="50" charset="0"/>
              </a:rPr>
              <a:t>£16</a:t>
            </a:r>
          </a:p>
        </p:txBody>
      </p:sp>
      <p:sp>
        <p:nvSpPr>
          <p:cNvPr id="20" name="Rectangle 19">
            <a:extLst>
              <a:ext uri="{FF2B5EF4-FFF2-40B4-BE49-F238E27FC236}">
                <a16:creationId xmlns:a16="http://schemas.microsoft.com/office/drawing/2014/main" id="{A8E03766-AF0F-4B12-9093-E70DF41D7C99}"/>
              </a:ext>
            </a:extLst>
          </p:cNvPr>
          <p:cNvSpPr/>
          <p:nvPr/>
        </p:nvSpPr>
        <p:spPr>
          <a:xfrm>
            <a:off x="7109761" y="2983730"/>
            <a:ext cx="801823" cy="369332"/>
          </a:xfrm>
          <a:prstGeom prst="rect">
            <a:avLst/>
          </a:prstGeom>
        </p:spPr>
        <p:txBody>
          <a:bodyPr wrap="none">
            <a:spAutoFit/>
          </a:bodyPr>
          <a:lstStyle/>
          <a:p>
            <a:pPr algn="ctr"/>
            <a:r>
              <a:rPr lang="en-US" b="1" dirty="0">
                <a:solidFill>
                  <a:srgbClr val="689429"/>
                </a:solidFill>
                <a:latin typeface="Twinkl" pitchFamily="50" charset="0"/>
              </a:rPr>
              <a:t>£8.40</a:t>
            </a:r>
          </a:p>
        </p:txBody>
      </p:sp>
      <p:sp>
        <p:nvSpPr>
          <p:cNvPr id="26" name="Rectangle 25">
            <a:extLst>
              <a:ext uri="{FF2B5EF4-FFF2-40B4-BE49-F238E27FC236}">
                <a16:creationId xmlns:a16="http://schemas.microsoft.com/office/drawing/2014/main" id="{4996D504-50EB-4D71-BD73-6F9FBA02E438}"/>
              </a:ext>
            </a:extLst>
          </p:cNvPr>
          <p:cNvSpPr/>
          <p:nvPr/>
        </p:nvSpPr>
        <p:spPr>
          <a:xfrm>
            <a:off x="3209023" y="5378599"/>
            <a:ext cx="3650261" cy="646331"/>
          </a:xfrm>
          <a:prstGeom prst="rect">
            <a:avLst/>
          </a:prstGeom>
        </p:spPr>
        <p:txBody>
          <a:bodyPr wrap="square">
            <a:spAutoFit/>
          </a:bodyPr>
          <a:lstStyle/>
          <a:p>
            <a:pPr>
              <a:spcAft>
                <a:spcPts val="600"/>
              </a:spcAft>
            </a:pPr>
            <a:r>
              <a:rPr lang="en-GB" dirty="0">
                <a:latin typeface="Twinkl" pitchFamily="2" charset="0"/>
              </a:rPr>
              <a:t>How much would the items </a:t>
            </a:r>
            <a:br>
              <a:rPr lang="en-GB" dirty="0">
                <a:latin typeface="Twinkl" pitchFamily="2" charset="0"/>
              </a:rPr>
            </a:br>
            <a:r>
              <a:rPr lang="en-GB" dirty="0">
                <a:latin typeface="Twinkl" pitchFamily="2" charset="0"/>
              </a:rPr>
              <a:t>have cost before the sale?</a:t>
            </a:r>
          </a:p>
        </p:txBody>
      </p:sp>
    </p:spTree>
    <p:extLst>
      <p:ext uri="{BB962C8B-B14F-4D97-AF65-F5344CB8AC3E}">
        <p14:creationId xmlns:p14="http://schemas.microsoft.com/office/powerpoint/2010/main" val="15005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3"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4A16F-471B-4E9D-892B-B3376EA10F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58" b="55517"/>
          <a:stretch/>
        </p:blipFill>
        <p:spPr>
          <a:xfrm>
            <a:off x="755650" y="1863009"/>
            <a:ext cx="7632700" cy="2187190"/>
          </a:xfrm>
          <a:prstGeom prst="rect">
            <a:avLst/>
          </a:prstGeom>
        </p:spPr>
      </p:pic>
      <p:sp>
        <p:nvSpPr>
          <p:cNvPr id="64" name="Rectangle 63">
            <a:extLst>
              <a:ext uri="{FF2B5EF4-FFF2-40B4-BE49-F238E27FC236}">
                <a16:creationId xmlns:a16="http://schemas.microsoft.com/office/drawing/2014/main" id="{A4C16B9A-F3FA-47F7-B4A5-4300C6708E6D}"/>
              </a:ext>
            </a:extLst>
          </p:cNvPr>
          <p:cNvSpPr/>
          <p:nvPr/>
        </p:nvSpPr>
        <p:spPr>
          <a:xfrm>
            <a:off x="755650" y="1863009"/>
            <a:ext cx="7632700" cy="2194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3835CC8-7E7D-41D2-A887-B9FA07071D5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10" name="Rectangle 9"/>
          <p:cNvSpPr/>
          <p:nvPr/>
        </p:nvSpPr>
        <p:spPr>
          <a:xfrm>
            <a:off x="232050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A376FE-F632-4129-A1B6-09074587B370}"/>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Three children are comparing how much money they have collected for charity.</a:t>
            </a:r>
          </a:p>
        </p:txBody>
      </p:sp>
      <p:sp>
        <p:nvSpPr>
          <p:cNvPr id="17" name="Rectangular Callout 8">
            <a:extLst>
              <a:ext uri="{FF2B5EF4-FFF2-40B4-BE49-F238E27FC236}">
                <a16:creationId xmlns:a16="http://schemas.microsoft.com/office/drawing/2014/main" id="{49D88008-A9AB-45C3-A6E7-D1DC103CA895}"/>
              </a:ext>
            </a:extLst>
          </p:cNvPr>
          <p:cNvSpPr/>
          <p:nvPr/>
        </p:nvSpPr>
        <p:spPr>
          <a:xfrm>
            <a:off x="3607215" y="1968119"/>
            <a:ext cx="1883517" cy="1029874"/>
          </a:xfrm>
          <a:prstGeom prst="wedgeRectCallout">
            <a:avLst>
              <a:gd name="adj1" fmla="val -806"/>
              <a:gd name="adj2" fmla="val 7358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half the amount that Mo has</a:t>
            </a:r>
            <a:r>
              <a:rPr lang="en-GB" sz="1600" dirty="0">
                <a:solidFill>
                  <a:schemeClr val="tx1"/>
                </a:solidFill>
                <a:latin typeface="Twinkl" pitchFamily="50" charset="0"/>
              </a:rPr>
              <a:t>.</a:t>
            </a:r>
            <a:r>
              <a:rPr lang="en-GB" sz="1600" dirty="0">
                <a:latin typeface="Twinkl" pitchFamily="50" charset="0"/>
              </a:rPr>
              <a:t>£10.</a:t>
            </a:r>
          </a:p>
        </p:txBody>
      </p:sp>
      <p:sp>
        <p:nvSpPr>
          <p:cNvPr id="18" name="Rectangular Callout 11">
            <a:extLst>
              <a:ext uri="{FF2B5EF4-FFF2-40B4-BE49-F238E27FC236}">
                <a16:creationId xmlns:a16="http://schemas.microsoft.com/office/drawing/2014/main" id="{EE3A42AC-7F15-46A2-A332-2CCA7B13C47B}"/>
              </a:ext>
            </a:extLst>
          </p:cNvPr>
          <p:cNvSpPr/>
          <p:nvPr/>
        </p:nvSpPr>
        <p:spPr>
          <a:xfrm>
            <a:off x="5819496" y="1968119"/>
            <a:ext cx="1606110" cy="1033314"/>
          </a:xfrm>
          <a:prstGeom prst="wedgeRectCallout">
            <a:avLst>
              <a:gd name="adj1" fmla="val 38284"/>
              <a:gd name="adj2" fmla="val 6500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Sam but less than Mo.</a:t>
            </a:r>
            <a:endParaRPr lang="en-GB" sz="1600" dirty="0">
              <a:solidFill>
                <a:schemeClr val="tx1"/>
              </a:solidFill>
              <a:latin typeface="Twinkl" pitchFamily="50" charset="0"/>
            </a:endParaRPr>
          </a:p>
        </p:txBody>
      </p:sp>
      <p:graphicFrame>
        <p:nvGraphicFramePr>
          <p:cNvPr id="19" name="Table 18">
            <a:extLst>
              <a:ext uri="{FF2B5EF4-FFF2-40B4-BE49-F238E27FC236}">
                <a16:creationId xmlns:a16="http://schemas.microsoft.com/office/drawing/2014/main" id="{067EE078-B791-4845-B595-A1FB48ED985B}"/>
              </a:ext>
            </a:extLst>
          </p:cNvPr>
          <p:cNvGraphicFramePr>
            <a:graphicFrameLocks noGrp="1"/>
          </p:cNvGraphicFramePr>
          <p:nvPr>
            <p:extLst>
              <p:ext uri="{D42A27DB-BD31-4B8C-83A1-F6EECF244321}">
                <p14:modId xmlns:p14="http://schemas.microsoft.com/office/powerpoint/2010/main" val="687682365"/>
              </p:ext>
            </p:extLst>
          </p:nvPr>
        </p:nvGraphicFramePr>
        <p:xfrm>
          <a:off x="541150" y="5101137"/>
          <a:ext cx="2507020" cy="729564"/>
        </p:xfrm>
        <a:graphic>
          <a:graphicData uri="http://schemas.openxmlformats.org/drawingml/2006/table">
            <a:tbl>
              <a:tblPr firstRow="1" bandRow="1">
                <a:tableStyleId>{5940675A-B579-460E-94D1-54222C63F5DA}</a:tableStyleId>
              </a:tblPr>
              <a:tblGrid>
                <a:gridCol w="835673">
                  <a:extLst>
                    <a:ext uri="{9D8B030D-6E8A-4147-A177-3AD203B41FA5}">
                      <a16:colId xmlns:a16="http://schemas.microsoft.com/office/drawing/2014/main" val="20000"/>
                    </a:ext>
                  </a:extLst>
                </a:gridCol>
                <a:gridCol w="807425">
                  <a:extLst>
                    <a:ext uri="{9D8B030D-6E8A-4147-A177-3AD203B41FA5}">
                      <a16:colId xmlns:a16="http://schemas.microsoft.com/office/drawing/2014/main" val="20001"/>
                    </a:ext>
                  </a:extLst>
                </a:gridCol>
                <a:gridCol w="86392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£9.40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£4.70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£5.20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BBE23EA4-8FF4-4519-A832-E8B45370FD29}"/>
              </a:ext>
            </a:extLst>
          </p:cNvPr>
          <p:cNvGraphicFramePr>
            <a:graphicFrameLocks noGrp="1"/>
          </p:cNvGraphicFramePr>
          <p:nvPr>
            <p:extLst>
              <p:ext uri="{D42A27DB-BD31-4B8C-83A1-F6EECF244321}">
                <p14:modId xmlns:p14="http://schemas.microsoft.com/office/powerpoint/2010/main" val="722860036"/>
              </p:ext>
            </p:extLst>
          </p:nvPr>
        </p:nvGraphicFramePr>
        <p:xfrm>
          <a:off x="3211272" y="5101137"/>
          <a:ext cx="2682477" cy="729564"/>
        </p:xfrm>
        <a:graphic>
          <a:graphicData uri="http://schemas.openxmlformats.org/drawingml/2006/table">
            <a:tbl>
              <a:tblPr firstRow="1" bandRow="1">
                <a:tableStyleId>{5940675A-B579-460E-94D1-54222C63F5DA}</a:tableStyleId>
              </a:tblPr>
              <a:tblGrid>
                <a:gridCol w="894159">
                  <a:extLst>
                    <a:ext uri="{9D8B030D-6E8A-4147-A177-3AD203B41FA5}">
                      <a16:colId xmlns:a16="http://schemas.microsoft.com/office/drawing/2014/main" val="20000"/>
                    </a:ext>
                  </a:extLst>
                </a:gridCol>
                <a:gridCol w="894159">
                  <a:extLst>
                    <a:ext uri="{9D8B030D-6E8A-4147-A177-3AD203B41FA5}">
                      <a16:colId xmlns:a16="http://schemas.microsoft.com/office/drawing/2014/main" val="20001"/>
                    </a:ext>
                  </a:extLst>
                </a:gridCol>
                <a:gridCol w="894159">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£10.20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£5.20</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£6.30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88A5EC74-25D2-4DE8-B37E-FFBAC7CA36AF}"/>
              </a:ext>
            </a:extLst>
          </p:cNvPr>
          <p:cNvGraphicFramePr>
            <a:graphicFrameLocks noGrp="1"/>
          </p:cNvGraphicFramePr>
          <p:nvPr>
            <p:extLst>
              <p:ext uri="{D42A27DB-BD31-4B8C-83A1-F6EECF244321}">
                <p14:modId xmlns:p14="http://schemas.microsoft.com/office/powerpoint/2010/main" val="765001117"/>
              </p:ext>
            </p:extLst>
          </p:nvPr>
        </p:nvGraphicFramePr>
        <p:xfrm>
          <a:off x="6056975" y="5101137"/>
          <a:ext cx="2547276" cy="729564"/>
        </p:xfrm>
        <a:graphic>
          <a:graphicData uri="http://schemas.openxmlformats.org/drawingml/2006/table">
            <a:tbl>
              <a:tblPr firstRow="1" bandRow="1">
                <a:tableStyleId>{5940675A-B579-460E-94D1-54222C63F5DA}</a:tableStyleId>
              </a:tblPr>
              <a:tblGrid>
                <a:gridCol w="849092">
                  <a:extLst>
                    <a:ext uri="{9D8B030D-6E8A-4147-A177-3AD203B41FA5}">
                      <a16:colId xmlns:a16="http://schemas.microsoft.com/office/drawing/2014/main" val="20000"/>
                    </a:ext>
                  </a:extLst>
                </a:gridCol>
                <a:gridCol w="849092">
                  <a:extLst>
                    <a:ext uri="{9D8B030D-6E8A-4147-A177-3AD203B41FA5}">
                      <a16:colId xmlns:a16="http://schemas.microsoft.com/office/drawing/2014/main" val="20001"/>
                    </a:ext>
                  </a:extLst>
                </a:gridCol>
                <a:gridCol w="84909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£11.30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£5.65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£8.90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9" name="Speech Bubble: Rectangle 28">
            <a:extLst>
              <a:ext uri="{FF2B5EF4-FFF2-40B4-BE49-F238E27FC236}">
                <a16:creationId xmlns:a16="http://schemas.microsoft.com/office/drawing/2014/main" id="{DECE1FB5-EB81-484A-9933-CDF602BC5B64}"/>
              </a:ext>
            </a:extLst>
          </p:cNvPr>
          <p:cNvSpPr/>
          <p:nvPr/>
        </p:nvSpPr>
        <p:spPr>
          <a:xfrm>
            <a:off x="1110744" y="1968119"/>
            <a:ext cx="2092397" cy="1029874"/>
          </a:xfrm>
          <a:prstGeom prst="wedgeRectCallout">
            <a:avLst>
              <a:gd name="adj1" fmla="val 4216"/>
              <a:gd name="adj2" fmla="val 7822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a:t>
            </a:r>
            <a:r>
              <a:rPr lang="en-GB" sz="1600" dirty="0">
                <a:solidFill>
                  <a:schemeClr val="tx1"/>
                </a:solidFill>
                <a:latin typeface="Twinkl" pitchFamily="50" charset="0"/>
              </a:rPr>
              <a:t>£8 but less than £12.</a:t>
            </a:r>
          </a:p>
        </p:txBody>
      </p:sp>
      <p:pic>
        <p:nvPicPr>
          <p:cNvPr id="27" name="Picture 26">
            <a:extLst>
              <a:ext uri="{FF2B5EF4-FFF2-40B4-BE49-F238E27FC236}">
                <a16:creationId xmlns:a16="http://schemas.microsoft.com/office/drawing/2014/main" id="{AA33BFF3-5873-428C-A3A6-68783FA065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543"/>
          <a:stretch/>
        </p:blipFill>
        <p:spPr>
          <a:xfrm>
            <a:off x="6814869" y="2574085"/>
            <a:ext cx="1537605" cy="1476113"/>
          </a:xfrm>
          <a:prstGeom prst="rect">
            <a:avLst/>
          </a:prstGeom>
        </p:spPr>
      </p:pic>
      <p:pic>
        <p:nvPicPr>
          <p:cNvPr id="28" name="Picture 27">
            <a:extLst>
              <a:ext uri="{FF2B5EF4-FFF2-40B4-BE49-F238E27FC236}">
                <a16:creationId xmlns:a16="http://schemas.microsoft.com/office/drawing/2014/main" id="{B137C31E-F2D9-4317-BDC7-A546E7682E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7973"/>
          <a:stretch/>
        </p:blipFill>
        <p:spPr>
          <a:xfrm>
            <a:off x="4455442" y="2590005"/>
            <a:ext cx="1498250" cy="1460193"/>
          </a:xfrm>
          <a:prstGeom prst="rect">
            <a:avLst/>
          </a:prstGeom>
        </p:spPr>
      </p:pic>
      <p:pic>
        <p:nvPicPr>
          <p:cNvPr id="26" name="Picture 25">
            <a:extLst>
              <a:ext uri="{FF2B5EF4-FFF2-40B4-BE49-F238E27FC236}">
                <a16:creationId xmlns:a16="http://schemas.microsoft.com/office/drawing/2014/main" id="{60FE6792-88AC-4B91-B0E8-27A733E3AA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18" b="32978"/>
          <a:stretch/>
        </p:blipFill>
        <p:spPr>
          <a:xfrm>
            <a:off x="1158763" y="2714356"/>
            <a:ext cx="1517720" cy="1335843"/>
          </a:xfrm>
          <a:prstGeom prst="rect">
            <a:avLst/>
          </a:prstGeom>
          <a:noFill/>
          <a:ln w="19050">
            <a:noFill/>
          </a:ln>
        </p:spPr>
      </p:pic>
      <p:sp>
        <p:nvSpPr>
          <p:cNvPr id="22" name="Rectangle 21">
            <a:extLst>
              <a:ext uri="{FF2B5EF4-FFF2-40B4-BE49-F238E27FC236}">
                <a16:creationId xmlns:a16="http://schemas.microsoft.com/office/drawing/2014/main" id="{250C4A3B-89D7-44FD-A3A5-398946EDDDEF}"/>
              </a:ext>
            </a:extLst>
          </p:cNvPr>
          <p:cNvSpPr/>
          <p:nvPr/>
        </p:nvSpPr>
        <p:spPr>
          <a:xfrm>
            <a:off x="755650" y="4045492"/>
            <a:ext cx="7632700" cy="78212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dirty="0">
                <a:latin typeface="Twinkl" pitchFamily="2" charset="0"/>
              </a:rPr>
              <a:t>Which of the following could be the amounts the children had collected? Tick or cross.</a:t>
            </a:r>
          </a:p>
        </p:txBody>
      </p:sp>
      <p:sp>
        <p:nvSpPr>
          <p:cNvPr id="23" name="Rectangle 22">
            <a:extLst>
              <a:ext uri="{FF2B5EF4-FFF2-40B4-BE49-F238E27FC236}">
                <a16:creationId xmlns:a16="http://schemas.microsoft.com/office/drawing/2014/main" id="{AEA4110F-4B87-4CE3-A105-7D49A6044254}"/>
              </a:ext>
            </a:extLst>
          </p:cNvPr>
          <p:cNvSpPr/>
          <p:nvPr/>
        </p:nvSpPr>
        <p:spPr>
          <a:xfrm>
            <a:off x="2259346" y="3453473"/>
            <a:ext cx="565150" cy="495108"/>
          </a:xfrm>
          <a:prstGeom prst="rect">
            <a:avLst/>
          </a:prstGeom>
          <a:solidFill>
            <a:srgbClr val="EDBCD9"/>
          </a:solidFill>
          <a:ln w="28575">
            <a:solidFill>
              <a:srgbClr val="CC4794"/>
            </a:solidFill>
          </a:ln>
        </p:spPr>
        <p:txBody>
          <a:bodyPr wrap="square" lIns="108000" tIns="108000" rIns="108000" bIns="108000">
            <a:spAutoFit/>
          </a:bodyPr>
          <a:lstStyle/>
          <a:p>
            <a:pPr algn="ctr">
              <a:spcAft>
                <a:spcPts val="600"/>
              </a:spcAft>
            </a:pPr>
            <a:r>
              <a:rPr lang="en-GB" b="1" dirty="0">
                <a:latin typeface="Twinkl" pitchFamily="2" charset="0"/>
              </a:rPr>
              <a:t>Mo</a:t>
            </a:r>
          </a:p>
        </p:txBody>
      </p:sp>
      <p:sp>
        <p:nvSpPr>
          <p:cNvPr id="24" name="Rectangle 23">
            <a:extLst>
              <a:ext uri="{FF2B5EF4-FFF2-40B4-BE49-F238E27FC236}">
                <a16:creationId xmlns:a16="http://schemas.microsoft.com/office/drawing/2014/main" id="{1B37CAF0-DEC1-4057-A352-D6037E1A3364}"/>
              </a:ext>
            </a:extLst>
          </p:cNvPr>
          <p:cNvSpPr/>
          <p:nvPr/>
        </p:nvSpPr>
        <p:spPr>
          <a:xfrm>
            <a:off x="4164346" y="3453473"/>
            <a:ext cx="699754" cy="495108"/>
          </a:xfrm>
          <a:prstGeom prst="rect">
            <a:avLst/>
          </a:prstGeom>
          <a:solidFill>
            <a:srgbClr val="FDD182"/>
          </a:solidFill>
          <a:ln w="28575">
            <a:solidFill>
              <a:srgbClr val="F9B000"/>
            </a:solidFill>
          </a:ln>
        </p:spPr>
        <p:txBody>
          <a:bodyPr wrap="square" lIns="108000" tIns="108000" rIns="108000" bIns="108000">
            <a:spAutoFit/>
          </a:bodyPr>
          <a:lstStyle/>
          <a:p>
            <a:pPr algn="ctr">
              <a:spcAft>
                <a:spcPts val="600"/>
              </a:spcAft>
            </a:pPr>
            <a:r>
              <a:rPr lang="en-GB" b="1" dirty="0">
                <a:latin typeface="Twinkl" pitchFamily="2" charset="0"/>
              </a:rPr>
              <a:t>Sam</a:t>
            </a:r>
          </a:p>
        </p:txBody>
      </p:sp>
      <p:sp>
        <p:nvSpPr>
          <p:cNvPr id="25" name="Rectangle 24">
            <a:extLst>
              <a:ext uri="{FF2B5EF4-FFF2-40B4-BE49-F238E27FC236}">
                <a16:creationId xmlns:a16="http://schemas.microsoft.com/office/drawing/2014/main" id="{88BB3034-0989-4BC0-8218-E151FC4B1B95}"/>
              </a:ext>
            </a:extLst>
          </p:cNvPr>
          <p:cNvSpPr/>
          <p:nvPr/>
        </p:nvSpPr>
        <p:spPr>
          <a:xfrm>
            <a:off x="6539246" y="3453473"/>
            <a:ext cx="699754" cy="495108"/>
          </a:xfrm>
          <a:prstGeom prst="rect">
            <a:avLst/>
          </a:prstGeom>
          <a:solidFill>
            <a:srgbClr val="F8BD95"/>
          </a:solidFill>
          <a:ln w="28575">
            <a:solidFill>
              <a:srgbClr val="E94E13"/>
            </a:solidFill>
          </a:ln>
        </p:spPr>
        <p:txBody>
          <a:bodyPr wrap="square" lIns="108000" tIns="108000" rIns="108000" bIns="108000">
            <a:spAutoFit/>
          </a:bodyPr>
          <a:lstStyle/>
          <a:p>
            <a:pPr algn="ctr">
              <a:spcAft>
                <a:spcPts val="600"/>
              </a:spcAft>
            </a:pPr>
            <a:r>
              <a:rPr lang="en-GB" b="1" dirty="0">
                <a:latin typeface="Twinkl" pitchFamily="2" charset="0"/>
              </a:rPr>
              <a:t>Lou</a:t>
            </a:r>
          </a:p>
        </p:txBody>
      </p:sp>
    </p:spTree>
    <p:extLst>
      <p:ext uri="{BB962C8B-B14F-4D97-AF65-F5344CB8AC3E}">
        <p14:creationId xmlns:p14="http://schemas.microsoft.com/office/powerpoint/2010/main" val="254723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3835CC8-7E7D-41D2-A887-B9FA07071D5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10" name="Rectangle 9"/>
          <p:cNvSpPr/>
          <p:nvPr/>
        </p:nvSpPr>
        <p:spPr>
          <a:xfrm>
            <a:off x="232050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56C3855-AC13-433C-8379-BD3B0D2102D5}"/>
              </a:ext>
            </a:extLst>
          </p:cNvPr>
          <p:cNvSpPr/>
          <p:nvPr/>
        </p:nvSpPr>
        <p:spPr>
          <a:xfrm>
            <a:off x="539750" y="3691240"/>
            <a:ext cx="2547399" cy="2587989"/>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£9.40 = £4.70 </a:t>
            </a:r>
            <a:r>
              <a:rPr lang="en-US" sz="1600" dirty="0">
                <a:latin typeface="Twinkl" pitchFamily="50" charset="0"/>
              </a:rPr>
              <a:t>so Sam has half of Mo’s amount.</a:t>
            </a:r>
          </a:p>
          <a:p>
            <a:pPr>
              <a:spcAft>
                <a:spcPts val="600"/>
              </a:spcAft>
            </a:pPr>
            <a:r>
              <a:rPr lang="en-GB" sz="1600" dirty="0">
                <a:latin typeface="Twinkl" pitchFamily="50" charset="0"/>
              </a:rPr>
              <a:t>£5.20 is more than £4.70 but less than £9.40 so Lou has more than Sam but less than Mo.</a:t>
            </a:r>
          </a:p>
        </p:txBody>
      </p:sp>
      <p:sp>
        <p:nvSpPr>
          <p:cNvPr id="4" name="Rectangle 3">
            <a:extLst>
              <a:ext uri="{FF2B5EF4-FFF2-40B4-BE49-F238E27FC236}">
                <a16:creationId xmlns:a16="http://schemas.microsoft.com/office/drawing/2014/main" id="{3FA01009-B775-44E1-B0F9-7C2FBA77DDD0}"/>
              </a:ext>
            </a:extLst>
          </p:cNvPr>
          <p:cNvSpPr/>
          <p:nvPr/>
        </p:nvSpPr>
        <p:spPr>
          <a:xfrm>
            <a:off x="3203141" y="3691240"/>
            <a:ext cx="2690608" cy="1526160"/>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£10.20 = £5.10, </a:t>
            </a:r>
            <a:r>
              <a:rPr lang="en-US" sz="1600" dirty="0">
                <a:latin typeface="Twinkl" pitchFamily="50" charset="0"/>
              </a:rPr>
              <a:t>so Sam does not have half of Mo’s amount.</a:t>
            </a:r>
          </a:p>
        </p:txBody>
      </p:sp>
      <p:sp>
        <p:nvSpPr>
          <p:cNvPr id="5" name="Rectangle 4">
            <a:extLst>
              <a:ext uri="{FF2B5EF4-FFF2-40B4-BE49-F238E27FC236}">
                <a16:creationId xmlns:a16="http://schemas.microsoft.com/office/drawing/2014/main" id="{786DEAE0-B838-42F2-A409-64667CCCBAD5}"/>
              </a:ext>
            </a:extLst>
          </p:cNvPr>
          <p:cNvSpPr/>
          <p:nvPr/>
        </p:nvSpPr>
        <p:spPr>
          <a:xfrm>
            <a:off x="6056851" y="3691240"/>
            <a:ext cx="2547399" cy="2587989"/>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£11.30 = £5.65 </a:t>
            </a:r>
            <a:r>
              <a:rPr lang="en-US" sz="1600" dirty="0">
                <a:latin typeface="Twinkl" pitchFamily="50" charset="0"/>
              </a:rPr>
              <a:t>so Sam has half of </a:t>
            </a:r>
            <a:r>
              <a:rPr lang="en-US" sz="1600" dirty="0" err="1">
                <a:latin typeface="Twinkl" pitchFamily="50" charset="0"/>
              </a:rPr>
              <a:t>Mo’samount</a:t>
            </a:r>
            <a:r>
              <a:rPr lang="en-US" sz="1600" dirty="0">
                <a:latin typeface="Twinkl" pitchFamily="50" charset="0"/>
              </a:rPr>
              <a:t>. </a:t>
            </a:r>
          </a:p>
          <a:p>
            <a:pPr>
              <a:spcAft>
                <a:spcPts val="600"/>
              </a:spcAft>
            </a:pPr>
            <a:r>
              <a:rPr lang="en-GB" sz="1600" dirty="0">
                <a:latin typeface="Twinkl" pitchFamily="50" charset="0"/>
              </a:rPr>
              <a:t>£8.90 is more than £5.65 but less than £11.30 so Lou has more than Sam but less than Mo.</a:t>
            </a:r>
            <a:endParaRPr lang="en-GB" sz="1600" dirty="0"/>
          </a:p>
        </p:txBody>
      </p:sp>
      <p:pic>
        <p:nvPicPr>
          <p:cNvPr id="15" name="Picture 14">
            <a:extLst>
              <a:ext uri="{FF2B5EF4-FFF2-40B4-BE49-F238E27FC236}">
                <a16:creationId xmlns:a16="http://schemas.microsoft.com/office/drawing/2014/main" id="{CE7F095B-600B-41D9-B4C8-98632E6AD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58" r="8248" b="65277"/>
          <a:stretch/>
        </p:blipFill>
        <p:spPr>
          <a:xfrm>
            <a:off x="755651" y="1155976"/>
            <a:ext cx="7003126" cy="1660419"/>
          </a:xfrm>
          <a:prstGeom prst="rect">
            <a:avLst/>
          </a:prstGeom>
        </p:spPr>
      </p:pic>
      <p:sp>
        <p:nvSpPr>
          <p:cNvPr id="22" name="Rectangle 21">
            <a:extLst>
              <a:ext uri="{FF2B5EF4-FFF2-40B4-BE49-F238E27FC236}">
                <a16:creationId xmlns:a16="http://schemas.microsoft.com/office/drawing/2014/main" id="{E3E6558D-CC41-47B1-8E02-4C4F50505AAE}"/>
              </a:ext>
            </a:extLst>
          </p:cNvPr>
          <p:cNvSpPr/>
          <p:nvPr/>
        </p:nvSpPr>
        <p:spPr>
          <a:xfrm>
            <a:off x="755650" y="1155976"/>
            <a:ext cx="7003125" cy="16604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ular Callout 8">
            <a:extLst>
              <a:ext uri="{FF2B5EF4-FFF2-40B4-BE49-F238E27FC236}">
                <a16:creationId xmlns:a16="http://schemas.microsoft.com/office/drawing/2014/main" id="{DFD22B54-3C43-4773-93BE-112A0B042E01}"/>
              </a:ext>
            </a:extLst>
          </p:cNvPr>
          <p:cNvSpPr/>
          <p:nvPr/>
        </p:nvSpPr>
        <p:spPr>
          <a:xfrm>
            <a:off x="3313334" y="1261086"/>
            <a:ext cx="1883517" cy="933422"/>
          </a:xfrm>
          <a:prstGeom prst="wedgeRectCallout">
            <a:avLst>
              <a:gd name="adj1" fmla="val -2120"/>
              <a:gd name="adj2" fmla="val 7031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half the amount that Mo has</a:t>
            </a:r>
            <a:r>
              <a:rPr lang="en-GB" sz="1600" dirty="0">
                <a:solidFill>
                  <a:schemeClr val="tx1"/>
                </a:solidFill>
                <a:latin typeface="Twinkl" pitchFamily="50" charset="0"/>
              </a:rPr>
              <a:t>.</a:t>
            </a:r>
            <a:r>
              <a:rPr lang="en-GB" sz="1600" dirty="0">
                <a:latin typeface="Twinkl" pitchFamily="50" charset="0"/>
              </a:rPr>
              <a:t>£10.</a:t>
            </a:r>
          </a:p>
        </p:txBody>
      </p:sp>
      <p:sp>
        <p:nvSpPr>
          <p:cNvPr id="24" name="Rectangular Callout 11">
            <a:extLst>
              <a:ext uri="{FF2B5EF4-FFF2-40B4-BE49-F238E27FC236}">
                <a16:creationId xmlns:a16="http://schemas.microsoft.com/office/drawing/2014/main" id="{C97682C8-F55D-4277-A761-68B4E14A1372}"/>
              </a:ext>
            </a:extLst>
          </p:cNvPr>
          <p:cNvSpPr/>
          <p:nvPr/>
        </p:nvSpPr>
        <p:spPr>
          <a:xfrm>
            <a:off x="5514763" y="1261086"/>
            <a:ext cx="1606110" cy="1033314"/>
          </a:xfrm>
          <a:prstGeom prst="wedgeRectCallout">
            <a:avLst>
              <a:gd name="adj1" fmla="val 32354"/>
              <a:gd name="adj2" fmla="val 6039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Sam but less than Mo.</a:t>
            </a:r>
            <a:endParaRPr lang="en-GB" sz="1600" dirty="0">
              <a:solidFill>
                <a:schemeClr val="tx1"/>
              </a:solidFill>
              <a:latin typeface="Twinkl" pitchFamily="50" charset="0"/>
            </a:endParaRPr>
          </a:p>
        </p:txBody>
      </p:sp>
      <p:sp>
        <p:nvSpPr>
          <p:cNvPr id="25" name="Speech Bubble: Rectangle 24">
            <a:extLst>
              <a:ext uri="{FF2B5EF4-FFF2-40B4-BE49-F238E27FC236}">
                <a16:creationId xmlns:a16="http://schemas.microsoft.com/office/drawing/2014/main" id="{78F0047D-EF3B-4B49-BAFC-103F80D5AD35}"/>
              </a:ext>
            </a:extLst>
          </p:cNvPr>
          <p:cNvSpPr/>
          <p:nvPr/>
        </p:nvSpPr>
        <p:spPr>
          <a:xfrm>
            <a:off x="864010" y="1261086"/>
            <a:ext cx="2092397" cy="736714"/>
          </a:xfrm>
          <a:prstGeom prst="wedgeRectCallout">
            <a:avLst>
              <a:gd name="adj1" fmla="val 210"/>
              <a:gd name="adj2" fmla="val 8959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a:t>
            </a:r>
            <a:r>
              <a:rPr lang="en-GB" sz="1600" dirty="0">
                <a:solidFill>
                  <a:schemeClr val="tx1"/>
                </a:solidFill>
                <a:latin typeface="Twinkl" pitchFamily="50" charset="0"/>
              </a:rPr>
              <a:t>£8 but less than £12.</a:t>
            </a:r>
          </a:p>
        </p:txBody>
      </p:sp>
      <p:pic>
        <p:nvPicPr>
          <p:cNvPr id="26" name="Picture 25">
            <a:extLst>
              <a:ext uri="{FF2B5EF4-FFF2-40B4-BE49-F238E27FC236}">
                <a16:creationId xmlns:a16="http://schemas.microsoft.com/office/drawing/2014/main" id="{6E08F380-CBFD-471F-9079-363FDB512B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1824"/>
          <a:stretch/>
        </p:blipFill>
        <p:spPr>
          <a:xfrm>
            <a:off x="6510137" y="1857529"/>
            <a:ext cx="1248640" cy="949342"/>
          </a:xfrm>
          <a:prstGeom prst="rect">
            <a:avLst/>
          </a:prstGeom>
        </p:spPr>
      </p:pic>
      <p:pic>
        <p:nvPicPr>
          <p:cNvPr id="27" name="Picture 26">
            <a:extLst>
              <a:ext uri="{FF2B5EF4-FFF2-40B4-BE49-F238E27FC236}">
                <a16:creationId xmlns:a16="http://schemas.microsoft.com/office/drawing/2014/main" id="{DE481FB9-6790-48E9-A343-9A07712373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3301"/>
          <a:stretch/>
        </p:blipFill>
        <p:spPr>
          <a:xfrm>
            <a:off x="4161561" y="1873449"/>
            <a:ext cx="1216681" cy="933422"/>
          </a:xfrm>
          <a:prstGeom prst="rect">
            <a:avLst/>
          </a:prstGeom>
        </p:spPr>
      </p:pic>
      <p:pic>
        <p:nvPicPr>
          <p:cNvPr id="28" name="Picture 27">
            <a:extLst>
              <a:ext uri="{FF2B5EF4-FFF2-40B4-BE49-F238E27FC236}">
                <a16:creationId xmlns:a16="http://schemas.microsoft.com/office/drawing/2014/main" id="{A985679C-0497-4183-8A8D-1D3542EDD2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18" b="50323"/>
          <a:stretch/>
        </p:blipFill>
        <p:spPr>
          <a:xfrm>
            <a:off x="991463" y="1997800"/>
            <a:ext cx="1232492" cy="809072"/>
          </a:xfrm>
          <a:prstGeom prst="rect">
            <a:avLst/>
          </a:prstGeom>
          <a:noFill/>
          <a:ln w="19050">
            <a:noFill/>
          </a:ln>
        </p:spPr>
      </p:pic>
      <p:graphicFrame>
        <p:nvGraphicFramePr>
          <p:cNvPr id="32" name="Table 31">
            <a:extLst>
              <a:ext uri="{FF2B5EF4-FFF2-40B4-BE49-F238E27FC236}">
                <a16:creationId xmlns:a16="http://schemas.microsoft.com/office/drawing/2014/main" id="{E69DEB86-E5C8-4243-B390-385498FDD6B7}"/>
              </a:ext>
            </a:extLst>
          </p:cNvPr>
          <p:cNvGraphicFramePr>
            <a:graphicFrameLocks noGrp="1"/>
          </p:cNvGraphicFramePr>
          <p:nvPr>
            <p:extLst>
              <p:ext uri="{D42A27DB-BD31-4B8C-83A1-F6EECF244321}">
                <p14:modId xmlns:p14="http://schemas.microsoft.com/office/powerpoint/2010/main" val="2948485935"/>
              </p:ext>
            </p:extLst>
          </p:nvPr>
        </p:nvGraphicFramePr>
        <p:xfrm>
          <a:off x="541150" y="2893798"/>
          <a:ext cx="2507020" cy="729564"/>
        </p:xfrm>
        <a:graphic>
          <a:graphicData uri="http://schemas.openxmlformats.org/drawingml/2006/table">
            <a:tbl>
              <a:tblPr firstRow="1" bandRow="1">
                <a:tableStyleId>{5940675A-B579-460E-94D1-54222C63F5DA}</a:tableStyleId>
              </a:tblPr>
              <a:tblGrid>
                <a:gridCol w="835673">
                  <a:extLst>
                    <a:ext uri="{9D8B030D-6E8A-4147-A177-3AD203B41FA5}">
                      <a16:colId xmlns:a16="http://schemas.microsoft.com/office/drawing/2014/main" val="20000"/>
                    </a:ext>
                  </a:extLst>
                </a:gridCol>
                <a:gridCol w="807425">
                  <a:extLst>
                    <a:ext uri="{9D8B030D-6E8A-4147-A177-3AD203B41FA5}">
                      <a16:colId xmlns:a16="http://schemas.microsoft.com/office/drawing/2014/main" val="20001"/>
                    </a:ext>
                  </a:extLst>
                </a:gridCol>
                <a:gridCol w="86392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£9.40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£4.70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£5.20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3" name="Table 32">
            <a:extLst>
              <a:ext uri="{FF2B5EF4-FFF2-40B4-BE49-F238E27FC236}">
                <a16:creationId xmlns:a16="http://schemas.microsoft.com/office/drawing/2014/main" id="{F4344698-21E1-4C99-92E4-AEC78806D476}"/>
              </a:ext>
            </a:extLst>
          </p:cNvPr>
          <p:cNvGraphicFramePr>
            <a:graphicFrameLocks noGrp="1"/>
          </p:cNvGraphicFramePr>
          <p:nvPr>
            <p:extLst>
              <p:ext uri="{D42A27DB-BD31-4B8C-83A1-F6EECF244321}">
                <p14:modId xmlns:p14="http://schemas.microsoft.com/office/powerpoint/2010/main" val="2935287991"/>
              </p:ext>
            </p:extLst>
          </p:nvPr>
        </p:nvGraphicFramePr>
        <p:xfrm>
          <a:off x="3211272" y="2893798"/>
          <a:ext cx="2682477" cy="729564"/>
        </p:xfrm>
        <a:graphic>
          <a:graphicData uri="http://schemas.openxmlformats.org/drawingml/2006/table">
            <a:tbl>
              <a:tblPr firstRow="1" bandRow="1">
                <a:tableStyleId>{5940675A-B579-460E-94D1-54222C63F5DA}</a:tableStyleId>
              </a:tblPr>
              <a:tblGrid>
                <a:gridCol w="894159">
                  <a:extLst>
                    <a:ext uri="{9D8B030D-6E8A-4147-A177-3AD203B41FA5}">
                      <a16:colId xmlns:a16="http://schemas.microsoft.com/office/drawing/2014/main" val="20000"/>
                    </a:ext>
                  </a:extLst>
                </a:gridCol>
                <a:gridCol w="894159">
                  <a:extLst>
                    <a:ext uri="{9D8B030D-6E8A-4147-A177-3AD203B41FA5}">
                      <a16:colId xmlns:a16="http://schemas.microsoft.com/office/drawing/2014/main" val="20001"/>
                    </a:ext>
                  </a:extLst>
                </a:gridCol>
                <a:gridCol w="894159">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£10.20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£5.20</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£6.30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4" name="Table 33">
            <a:extLst>
              <a:ext uri="{FF2B5EF4-FFF2-40B4-BE49-F238E27FC236}">
                <a16:creationId xmlns:a16="http://schemas.microsoft.com/office/drawing/2014/main" id="{0C0C539C-8CEC-451F-B407-17BDD8FB09B3}"/>
              </a:ext>
            </a:extLst>
          </p:cNvPr>
          <p:cNvGraphicFramePr>
            <a:graphicFrameLocks noGrp="1"/>
          </p:cNvGraphicFramePr>
          <p:nvPr>
            <p:extLst>
              <p:ext uri="{D42A27DB-BD31-4B8C-83A1-F6EECF244321}">
                <p14:modId xmlns:p14="http://schemas.microsoft.com/office/powerpoint/2010/main" val="2200444453"/>
              </p:ext>
            </p:extLst>
          </p:nvPr>
        </p:nvGraphicFramePr>
        <p:xfrm>
          <a:off x="6056975" y="2893798"/>
          <a:ext cx="2547276" cy="729564"/>
        </p:xfrm>
        <a:graphic>
          <a:graphicData uri="http://schemas.openxmlformats.org/drawingml/2006/table">
            <a:tbl>
              <a:tblPr firstRow="1" bandRow="1">
                <a:tableStyleId>{5940675A-B579-460E-94D1-54222C63F5DA}</a:tableStyleId>
              </a:tblPr>
              <a:tblGrid>
                <a:gridCol w="849092">
                  <a:extLst>
                    <a:ext uri="{9D8B030D-6E8A-4147-A177-3AD203B41FA5}">
                      <a16:colId xmlns:a16="http://schemas.microsoft.com/office/drawing/2014/main" val="20000"/>
                    </a:ext>
                  </a:extLst>
                </a:gridCol>
                <a:gridCol w="849092">
                  <a:extLst>
                    <a:ext uri="{9D8B030D-6E8A-4147-A177-3AD203B41FA5}">
                      <a16:colId xmlns:a16="http://schemas.microsoft.com/office/drawing/2014/main" val="20001"/>
                    </a:ext>
                  </a:extLst>
                </a:gridCol>
                <a:gridCol w="84909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£11.30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£5.65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£8.90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5572FF04-4E9C-4408-9672-68D0295B4787}"/>
              </a:ext>
            </a:extLst>
          </p:cNvPr>
          <p:cNvSpPr/>
          <p:nvPr/>
        </p:nvSpPr>
        <p:spPr>
          <a:xfrm>
            <a:off x="2100145" y="2300215"/>
            <a:ext cx="565150" cy="464331"/>
          </a:xfrm>
          <a:prstGeom prst="rect">
            <a:avLst/>
          </a:prstGeom>
          <a:solidFill>
            <a:srgbClr val="EDBCD9"/>
          </a:solidFill>
          <a:ln w="28575">
            <a:solidFill>
              <a:srgbClr val="CC4794"/>
            </a:solidFill>
          </a:ln>
        </p:spPr>
        <p:txBody>
          <a:bodyPr wrap="square" lIns="108000" tIns="108000" rIns="108000" bIns="108000">
            <a:spAutoFit/>
          </a:bodyPr>
          <a:lstStyle/>
          <a:p>
            <a:pPr algn="ctr">
              <a:spcAft>
                <a:spcPts val="600"/>
              </a:spcAft>
            </a:pPr>
            <a:r>
              <a:rPr lang="en-GB" sz="1600" b="1" dirty="0">
                <a:latin typeface="Twinkl" pitchFamily="2" charset="0"/>
              </a:rPr>
              <a:t>Mo</a:t>
            </a:r>
          </a:p>
        </p:txBody>
      </p:sp>
      <p:sp>
        <p:nvSpPr>
          <p:cNvPr id="21" name="Rectangle 20">
            <a:extLst>
              <a:ext uri="{FF2B5EF4-FFF2-40B4-BE49-F238E27FC236}">
                <a16:creationId xmlns:a16="http://schemas.microsoft.com/office/drawing/2014/main" id="{FBD18D65-C77C-4501-A2B2-C588C8B5F79D}"/>
              </a:ext>
            </a:extLst>
          </p:cNvPr>
          <p:cNvSpPr/>
          <p:nvPr/>
        </p:nvSpPr>
        <p:spPr>
          <a:xfrm>
            <a:off x="3325286" y="2321512"/>
            <a:ext cx="699754" cy="464331"/>
          </a:xfrm>
          <a:prstGeom prst="rect">
            <a:avLst/>
          </a:prstGeom>
          <a:solidFill>
            <a:srgbClr val="FDD182"/>
          </a:solidFill>
          <a:ln w="28575">
            <a:solidFill>
              <a:srgbClr val="F9B000"/>
            </a:solidFill>
          </a:ln>
        </p:spPr>
        <p:txBody>
          <a:bodyPr wrap="square" lIns="108000" tIns="108000" rIns="108000" bIns="108000">
            <a:spAutoFit/>
          </a:bodyPr>
          <a:lstStyle/>
          <a:p>
            <a:pPr algn="ctr">
              <a:spcAft>
                <a:spcPts val="600"/>
              </a:spcAft>
            </a:pPr>
            <a:r>
              <a:rPr lang="en-GB" sz="1600" b="1" dirty="0">
                <a:latin typeface="Twinkl" pitchFamily="2" charset="0"/>
              </a:rPr>
              <a:t>Sam</a:t>
            </a:r>
          </a:p>
        </p:txBody>
      </p:sp>
      <p:sp>
        <p:nvSpPr>
          <p:cNvPr id="29" name="Rectangle 28">
            <a:extLst>
              <a:ext uri="{FF2B5EF4-FFF2-40B4-BE49-F238E27FC236}">
                <a16:creationId xmlns:a16="http://schemas.microsoft.com/office/drawing/2014/main" id="{97AE8947-323C-4A94-834A-D3F2386D1B91}"/>
              </a:ext>
            </a:extLst>
          </p:cNvPr>
          <p:cNvSpPr/>
          <p:nvPr/>
        </p:nvSpPr>
        <p:spPr>
          <a:xfrm>
            <a:off x="5738924" y="2321512"/>
            <a:ext cx="699754" cy="464331"/>
          </a:xfrm>
          <a:prstGeom prst="rect">
            <a:avLst/>
          </a:prstGeom>
          <a:solidFill>
            <a:srgbClr val="F8BD95"/>
          </a:solidFill>
          <a:ln w="28575">
            <a:solidFill>
              <a:srgbClr val="E94E13"/>
            </a:solidFill>
          </a:ln>
        </p:spPr>
        <p:txBody>
          <a:bodyPr wrap="square" lIns="108000" tIns="108000" rIns="108000" bIns="108000">
            <a:spAutoFit/>
          </a:bodyPr>
          <a:lstStyle/>
          <a:p>
            <a:pPr algn="ctr">
              <a:spcAft>
                <a:spcPts val="600"/>
              </a:spcAft>
            </a:pPr>
            <a:r>
              <a:rPr lang="en-GB" sz="1600" b="1" dirty="0">
                <a:latin typeface="Twinkl" pitchFamily="2" charset="0"/>
              </a:rPr>
              <a:t>Lou</a:t>
            </a:r>
          </a:p>
        </p:txBody>
      </p:sp>
      <p:pic>
        <p:nvPicPr>
          <p:cNvPr id="6" name="Picture 5">
            <a:extLst>
              <a:ext uri="{FF2B5EF4-FFF2-40B4-BE49-F238E27FC236}">
                <a16:creationId xmlns:a16="http://schemas.microsoft.com/office/drawing/2014/main" id="{E7089370-1D6A-402E-86D6-650C8D30B1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8350" y="3429000"/>
            <a:ext cx="539750" cy="381666"/>
          </a:xfrm>
          <a:prstGeom prst="rect">
            <a:avLst/>
          </a:prstGeom>
        </p:spPr>
      </p:pic>
      <p:pic>
        <p:nvPicPr>
          <p:cNvPr id="30" name="Picture 29">
            <a:extLst>
              <a:ext uri="{FF2B5EF4-FFF2-40B4-BE49-F238E27FC236}">
                <a16:creationId xmlns:a16="http://schemas.microsoft.com/office/drawing/2014/main" id="{873FB830-E121-4234-BFA6-FA4DF02DA9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5625" y="3429000"/>
            <a:ext cx="539750" cy="381666"/>
          </a:xfrm>
          <a:prstGeom prst="rect">
            <a:avLst/>
          </a:prstGeom>
        </p:spPr>
      </p:pic>
      <p:pic>
        <p:nvPicPr>
          <p:cNvPr id="9" name="Picture 8">
            <a:extLst>
              <a:ext uri="{FF2B5EF4-FFF2-40B4-BE49-F238E27FC236}">
                <a16:creationId xmlns:a16="http://schemas.microsoft.com/office/drawing/2014/main" id="{68725996-C05C-48C5-825D-DF25DBC77C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153" y="3399375"/>
            <a:ext cx="366508" cy="381666"/>
          </a:xfrm>
          <a:prstGeom prst="rect">
            <a:avLst/>
          </a:prstGeom>
        </p:spPr>
      </p:pic>
    </p:spTree>
    <p:extLst>
      <p:ext uri="{BB962C8B-B14F-4D97-AF65-F5344CB8AC3E}">
        <p14:creationId xmlns:p14="http://schemas.microsoft.com/office/powerpoint/2010/main" val="40506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a:extLst>
              <a:ext uri="{FF2B5EF4-FFF2-40B4-BE49-F238E27FC236}">
                <a16:creationId xmlns:a16="http://schemas.microsoft.com/office/drawing/2014/main" id="{FCA376FE-F632-4129-A1B6-09074587B370}"/>
              </a:ext>
            </a:extLst>
          </p:cNvPr>
          <p:cNvSpPr txBox="1"/>
          <p:nvPr/>
        </p:nvSpPr>
        <p:spPr>
          <a:xfrm>
            <a:off x="755650" y="1320925"/>
            <a:ext cx="7632700" cy="492443"/>
          </a:xfrm>
          <a:prstGeom prst="rect">
            <a:avLst/>
          </a:prstGeom>
          <a:noFill/>
        </p:spPr>
        <p:txBody>
          <a:bodyPr wrap="square" lIns="0" tIns="0" rIns="0" bIns="0" rtlCol="0">
            <a:spAutoFit/>
          </a:bodyPr>
          <a:lstStyle/>
          <a:p>
            <a:pPr>
              <a:spcAft>
                <a:spcPts val="600"/>
              </a:spcAft>
            </a:pPr>
            <a:r>
              <a:rPr lang="en-GB" sz="1600" dirty="0">
                <a:latin typeface="Twinkl" pitchFamily="2" charset="0"/>
              </a:rPr>
              <a:t>A group of adults and children go to the cinema. It costs £4 for an adult’s ticket and £3 for a child’s ticket. In total, their tickets cost £22.</a:t>
            </a:r>
          </a:p>
        </p:txBody>
      </p:sp>
      <p:sp>
        <p:nvSpPr>
          <p:cNvPr id="15" name="Rectangle 14">
            <a:extLst>
              <a:ext uri="{FF2B5EF4-FFF2-40B4-BE49-F238E27FC236}">
                <a16:creationId xmlns:a16="http://schemas.microsoft.com/office/drawing/2014/main" id="{9DF7853E-9490-4377-8ADC-A214BC46B819}"/>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22" name="Rectangle 21">
            <a:extLst>
              <a:ext uri="{FF2B5EF4-FFF2-40B4-BE49-F238E27FC236}">
                <a16:creationId xmlns:a16="http://schemas.microsoft.com/office/drawing/2014/main" id="{D6C40157-CBB5-4514-A696-92DF4B378C5C}"/>
              </a:ext>
            </a:extLst>
          </p:cNvPr>
          <p:cNvSpPr/>
          <p:nvPr/>
        </p:nvSpPr>
        <p:spPr>
          <a:xfrm>
            <a:off x="232050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3" name="Straight Connector 22">
            <a:extLst>
              <a:ext uri="{FF2B5EF4-FFF2-40B4-BE49-F238E27FC236}">
                <a16:creationId xmlns:a16="http://schemas.microsoft.com/office/drawing/2014/main" id="{05E08D38-8D52-4991-BEB2-E21F2695ABB5}"/>
              </a:ext>
            </a:extLst>
          </p:cNvPr>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97DCFA53-BFF8-4D7B-85A4-620BCC9B8194}"/>
              </a:ext>
            </a:extLst>
          </p:cNvPr>
          <p:cNvGraphicFramePr>
            <a:graphicFrameLocks noGrp="1"/>
          </p:cNvGraphicFramePr>
          <p:nvPr>
            <p:extLst>
              <p:ext uri="{D42A27DB-BD31-4B8C-83A1-F6EECF244321}">
                <p14:modId xmlns:p14="http://schemas.microsoft.com/office/powerpoint/2010/main" val="2166971838"/>
              </p:ext>
            </p:extLst>
          </p:nvPr>
        </p:nvGraphicFramePr>
        <p:xfrm>
          <a:off x="755650" y="3696335"/>
          <a:ext cx="3167271" cy="2225040"/>
        </p:xfrm>
        <a:graphic>
          <a:graphicData uri="http://schemas.openxmlformats.org/drawingml/2006/table">
            <a:tbl>
              <a:tblPr firstRow="1" bandRow="1">
                <a:tableStyleId>{616DA210-FB5B-4158-B5E0-FEB733F419BA}</a:tableStyleId>
              </a:tblPr>
              <a:tblGrid>
                <a:gridCol w="1055757">
                  <a:extLst>
                    <a:ext uri="{9D8B030D-6E8A-4147-A177-3AD203B41FA5}">
                      <a16:colId xmlns:a16="http://schemas.microsoft.com/office/drawing/2014/main" val="20000"/>
                    </a:ext>
                  </a:extLst>
                </a:gridCol>
                <a:gridCol w="1055757">
                  <a:extLst>
                    <a:ext uri="{9D8B030D-6E8A-4147-A177-3AD203B41FA5}">
                      <a16:colId xmlns:a16="http://schemas.microsoft.com/office/drawing/2014/main" val="20001"/>
                    </a:ext>
                  </a:extLst>
                </a:gridCol>
                <a:gridCol w="1055757">
                  <a:extLst>
                    <a:ext uri="{9D8B030D-6E8A-4147-A177-3AD203B41FA5}">
                      <a16:colId xmlns:a16="http://schemas.microsoft.com/office/drawing/2014/main" val="20002"/>
                    </a:ext>
                  </a:extLst>
                </a:gridCol>
              </a:tblGrid>
              <a:tr h="370840">
                <a:tc>
                  <a:txBody>
                    <a:bodyPr/>
                    <a:lstStyle/>
                    <a:p>
                      <a:pPr algn="ctr"/>
                      <a:endParaRPr lang="en-GB" dirty="0">
                        <a:latin typeface="Twinkl" pitchFamily="50"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dirty="0"/>
                        <a:t>Adult</a:t>
                      </a:r>
                      <a:endParaRPr lang="en-GB" dirty="0">
                        <a:latin typeface="Twinkl" pitchFamily="50" charset="0"/>
                      </a:endParaRPr>
                    </a:p>
                  </a:txBody>
                  <a:tcPr anchor="ctr">
                    <a:solidFill>
                      <a:srgbClr val="8ACBC0"/>
                    </a:solidFill>
                  </a:tcPr>
                </a:tc>
                <a:tc>
                  <a:txBody>
                    <a:bodyPr/>
                    <a:lstStyle/>
                    <a:p>
                      <a:pPr algn="ctr"/>
                      <a:r>
                        <a:rPr lang="en-US" dirty="0"/>
                        <a:t>Child</a:t>
                      </a:r>
                      <a:endParaRPr lang="en-GB" dirty="0">
                        <a:latin typeface="Twinkl" pitchFamily="50" charset="0"/>
                      </a:endParaRPr>
                    </a:p>
                  </a:txBody>
                  <a:tcPr anchor="ctr">
                    <a:solidFill>
                      <a:srgbClr val="8ACBC0"/>
                    </a:solidFill>
                  </a:tcPr>
                </a:tc>
                <a:extLst>
                  <a:ext uri="{0D108BD9-81ED-4DB2-BD59-A6C34878D82A}">
                    <a16:rowId xmlns:a16="http://schemas.microsoft.com/office/drawing/2014/main" val="10000"/>
                  </a:ext>
                </a:extLst>
              </a:tr>
              <a:tr h="370840">
                <a:tc>
                  <a:txBody>
                    <a:bodyPr/>
                    <a:lstStyle/>
                    <a:p>
                      <a:pPr algn="ctr"/>
                      <a:r>
                        <a:rPr lang="en-US" dirty="0"/>
                        <a:t>1 ticket</a:t>
                      </a:r>
                      <a:endParaRPr lang="en-GB" dirty="0">
                        <a:latin typeface="Twinkl" pitchFamily="50" charset="0"/>
                      </a:endParaRPr>
                    </a:p>
                  </a:txBody>
                  <a:tcPr anchor="ctr"/>
                </a:tc>
                <a:tc>
                  <a:txBody>
                    <a:bodyPr/>
                    <a:lstStyle/>
                    <a:p>
                      <a:pPr algn="ctr"/>
                      <a:r>
                        <a:rPr lang="en-GB" dirty="0"/>
                        <a:t>£</a:t>
                      </a:r>
                      <a:r>
                        <a:rPr lang="en-GB" dirty="0">
                          <a:latin typeface="Twinkl" pitchFamily="2" charset="0"/>
                        </a:rPr>
                        <a:t>4 </a:t>
                      </a:r>
                      <a:endParaRPr lang="en-GB" dirty="0">
                        <a:latin typeface="Twinkl" pitchFamily="50" charset="0"/>
                      </a:endParaRPr>
                    </a:p>
                  </a:txBody>
                  <a:tcPr anchor="ctr"/>
                </a:tc>
                <a:tc>
                  <a:txBody>
                    <a:bodyPr/>
                    <a:lstStyle/>
                    <a:p>
                      <a:pPr algn="ctr"/>
                      <a:r>
                        <a:rPr lang="en-GB" dirty="0"/>
                        <a:t>£</a:t>
                      </a:r>
                      <a:r>
                        <a:rPr lang="en-GB" dirty="0">
                          <a:latin typeface="Twinkl" pitchFamily="2" charset="0"/>
                        </a:rPr>
                        <a:t>3 </a:t>
                      </a:r>
                      <a:endParaRPr lang="en-GB" dirty="0">
                        <a:latin typeface="Twinkl" pitchFamily="50" charset="0"/>
                      </a:endParaRPr>
                    </a:p>
                  </a:txBody>
                  <a:tcPr anchor="ctr"/>
                </a:tc>
                <a:extLst>
                  <a:ext uri="{0D108BD9-81ED-4DB2-BD59-A6C34878D82A}">
                    <a16:rowId xmlns:a16="http://schemas.microsoft.com/office/drawing/2014/main" val="10001"/>
                  </a:ext>
                </a:extLst>
              </a:tr>
              <a:tr h="370840">
                <a:tc>
                  <a:txBody>
                    <a:bodyPr/>
                    <a:lstStyle/>
                    <a:p>
                      <a:pPr algn="ctr"/>
                      <a:r>
                        <a:rPr lang="en-US" dirty="0"/>
                        <a:t>2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8 </a:t>
                      </a:r>
                      <a:endParaRPr lang="en-GB" dirty="0">
                        <a:latin typeface="Twinkl" pitchFamily="50" charset="0"/>
                      </a:endParaRPr>
                    </a:p>
                  </a:txBody>
                  <a:tcPr anchor="ctr"/>
                </a:tc>
                <a:tc>
                  <a:txBody>
                    <a:bodyPr/>
                    <a:lstStyle/>
                    <a:p>
                      <a:pPr algn="ctr"/>
                      <a:r>
                        <a:rPr lang="en-GB" dirty="0"/>
                        <a:t>£</a:t>
                      </a:r>
                      <a:r>
                        <a:rPr lang="en-GB" dirty="0">
                          <a:latin typeface="Twinkl" pitchFamily="2" charset="0"/>
                        </a:rPr>
                        <a:t>6 </a:t>
                      </a:r>
                      <a:endParaRPr lang="en-GB" dirty="0">
                        <a:latin typeface="Twinkl" pitchFamily="50" charset="0"/>
                      </a:endParaRPr>
                    </a:p>
                  </a:txBody>
                  <a:tcPr anchor="ctr"/>
                </a:tc>
                <a:extLst>
                  <a:ext uri="{0D108BD9-81ED-4DB2-BD59-A6C34878D82A}">
                    <a16:rowId xmlns:a16="http://schemas.microsoft.com/office/drawing/2014/main" val="10002"/>
                  </a:ext>
                </a:extLst>
              </a:tr>
              <a:tr h="370840">
                <a:tc>
                  <a:txBody>
                    <a:bodyPr/>
                    <a:lstStyle/>
                    <a:p>
                      <a:pPr algn="ctr"/>
                      <a:r>
                        <a:rPr lang="en-US" dirty="0"/>
                        <a:t>3 tickets</a:t>
                      </a:r>
                      <a:endParaRPr lang="en-GB" dirty="0">
                        <a:latin typeface="Twinkl" pitchFamily="50" charset="0"/>
                      </a:endParaRPr>
                    </a:p>
                  </a:txBody>
                  <a:tcPr anchor="ctr"/>
                </a:tc>
                <a:tc>
                  <a:txBody>
                    <a:bodyPr/>
                    <a:lstStyle/>
                    <a:p>
                      <a:pPr algn="ctr"/>
                      <a:r>
                        <a:rPr lang="en-GB" dirty="0"/>
                        <a:t>£12</a:t>
                      </a:r>
                      <a:endParaRPr lang="en-GB" dirty="0">
                        <a:latin typeface="Twinkl" pitchFamily="50" charset="0"/>
                      </a:endParaRPr>
                    </a:p>
                  </a:txBody>
                  <a:tcPr anchor="ctr"/>
                </a:tc>
                <a:tc>
                  <a:txBody>
                    <a:bodyPr/>
                    <a:lstStyle/>
                    <a:p>
                      <a:pPr algn="ctr"/>
                      <a:r>
                        <a:rPr lang="en-GB" dirty="0"/>
                        <a:t>£</a:t>
                      </a:r>
                      <a:r>
                        <a:rPr lang="en-GB" dirty="0">
                          <a:latin typeface="Twinkl" pitchFamily="2" charset="0"/>
                        </a:rPr>
                        <a:t>9 </a:t>
                      </a:r>
                      <a:endParaRPr lang="en-GB" dirty="0">
                        <a:latin typeface="Twinkl" pitchFamily="50" charset="0"/>
                      </a:endParaRPr>
                    </a:p>
                  </a:txBody>
                  <a:tcPr anchor="ctr"/>
                </a:tc>
                <a:extLst>
                  <a:ext uri="{0D108BD9-81ED-4DB2-BD59-A6C34878D82A}">
                    <a16:rowId xmlns:a16="http://schemas.microsoft.com/office/drawing/2014/main" val="10003"/>
                  </a:ext>
                </a:extLst>
              </a:tr>
              <a:tr h="370840">
                <a:tc>
                  <a:txBody>
                    <a:bodyPr/>
                    <a:lstStyle/>
                    <a:p>
                      <a:pPr algn="ctr"/>
                      <a:r>
                        <a:rPr lang="en-US" dirty="0"/>
                        <a:t>4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16 </a:t>
                      </a:r>
                      <a:endParaRPr lang="en-GB" dirty="0">
                        <a:latin typeface="Twinkl" pitchFamily="50" charset="0"/>
                      </a:endParaRPr>
                    </a:p>
                  </a:txBody>
                  <a:tcPr anchor="ctr"/>
                </a:tc>
                <a:tc>
                  <a:txBody>
                    <a:bodyPr/>
                    <a:lstStyle/>
                    <a:p>
                      <a:pPr algn="ctr"/>
                      <a:r>
                        <a:rPr lang="en-GB" dirty="0"/>
                        <a:t>£</a:t>
                      </a:r>
                      <a:r>
                        <a:rPr lang="en-GB" dirty="0">
                          <a:latin typeface="Twinkl" pitchFamily="2" charset="0"/>
                        </a:rPr>
                        <a:t>12 </a:t>
                      </a:r>
                      <a:endParaRPr lang="en-GB" dirty="0">
                        <a:latin typeface="Twinkl" pitchFamily="50" charset="0"/>
                      </a:endParaRPr>
                    </a:p>
                  </a:txBody>
                  <a:tcPr anchor="ctr"/>
                </a:tc>
                <a:extLst>
                  <a:ext uri="{0D108BD9-81ED-4DB2-BD59-A6C34878D82A}">
                    <a16:rowId xmlns:a16="http://schemas.microsoft.com/office/drawing/2014/main" val="10004"/>
                  </a:ext>
                </a:extLst>
              </a:tr>
              <a:tr h="370840">
                <a:tc>
                  <a:txBody>
                    <a:bodyPr/>
                    <a:lstStyle/>
                    <a:p>
                      <a:pPr algn="ctr"/>
                      <a:r>
                        <a:rPr lang="en-US" dirty="0"/>
                        <a:t>5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20 </a:t>
                      </a:r>
                      <a:endParaRPr lang="en-GB" dirty="0">
                        <a:latin typeface="Twinkl" pitchFamily="50" charset="0"/>
                      </a:endParaRPr>
                    </a:p>
                  </a:txBody>
                  <a:tcPr anchor="ctr"/>
                </a:tc>
                <a:tc>
                  <a:txBody>
                    <a:bodyPr/>
                    <a:lstStyle/>
                    <a:p>
                      <a:pPr algn="ctr"/>
                      <a:r>
                        <a:rPr lang="en-GB" dirty="0"/>
                        <a:t>£</a:t>
                      </a:r>
                      <a:r>
                        <a:rPr lang="en-GB" dirty="0">
                          <a:latin typeface="Twinkl" pitchFamily="2" charset="0"/>
                        </a:rPr>
                        <a:t>15 </a:t>
                      </a:r>
                      <a:endParaRPr lang="en-GB" dirty="0">
                        <a:latin typeface="Twinkl" pitchFamily="50" charset="0"/>
                      </a:endParaRPr>
                    </a:p>
                  </a:txBody>
                  <a:tcPr anchor="ctr"/>
                </a:tc>
                <a:extLst>
                  <a:ext uri="{0D108BD9-81ED-4DB2-BD59-A6C34878D82A}">
                    <a16:rowId xmlns:a16="http://schemas.microsoft.com/office/drawing/2014/main" val="10005"/>
                  </a:ext>
                </a:extLst>
              </a:tr>
            </a:tbl>
          </a:graphicData>
        </a:graphic>
      </p:graphicFrame>
      <p:sp>
        <p:nvSpPr>
          <p:cNvPr id="25" name="TextBox 24">
            <a:extLst>
              <a:ext uri="{FF2B5EF4-FFF2-40B4-BE49-F238E27FC236}">
                <a16:creationId xmlns:a16="http://schemas.microsoft.com/office/drawing/2014/main" id="{54705F53-F41B-4811-8579-E38E5E1DAC5D}"/>
              </a:ext>
            </a:extLst>
          </p:cNvPr>
          <p:cNvSpPr txBox="1"/>
          <p:nvPr/>
        </p:nvSpPr>
        <p:spPr>
          <a:xfrm>
            <a:off x="4098457" y="2904447"/>
            <a:ext cx="4428159" cy="1049106"/>
          </a:xfrm>
          <a:prstGeom prst="rect">
            <a:avLst/>
          </a:prstGeom>
          <a:solidFill>
            <a:schemeClr val="bg1"/>
          </a:solidFill>
          <a:ln w="28575">
            <a:solidFill>
              <a:srgbClr val="F9B000"/>
            </a:solidFill>
          </a:ln>
        </p:spPr>
        <p:txBody>
          <a:bodyPr wrap="square" lIns="108000" tIns="108000" rIns="108000" bIns="108000" rtlCol="0">
            <a:spAutoFit/>
          </a:bodyPr>
          <a:lstStyle/>
          <a:p>
            <a:r>
              <a:rPr lang="en-GB" dirty="0">
                <a:latin typeface="Twinkl" pitchFamily="50" charset="0"/>
              </a:rPr>
              <a:t>Can you see an amount from the adult column and an amount from the child column that add together to make £22?</a:t>
            </a:r>
          </a:p>
        </p:txBody>
      </p:sp>
      <p:sp>
        <p:nvSpPr>
          <p:cNvPr id="26" name="TextBox 25">
            <a:extLst>
              <a:ext uri="{FF2B5EF4-FFF2-40B4-BE49-F238E27FC236}">
                <a16:creationId xmlns:a16="http://schemas.microsoft.com/office/drawing/2014/main" id="{35991AFA-1373-4C02-8E39-B3E3D7C814D0}"/>
              </a:ext>
            </a:extLst>
          </p:cNvPr>
          <p:cNvSpPr txBox="1"/>
          <p:nvPr/>
        </p:nvSpPr>
        <p:spPr>
          <a:xfrm>
            <a:off x="4098457" y="4117715"/>
            <a:ext cx="4428159" cy="925995"/>
          </a:xfrm>
          <a:prstGeom prst="rect">
            <a:avLst/>
          </a:prstGeom>
          <a:solidFill>
            <a:schemeClr val="bg1"/>
          </a:solidFill>
          <a:ln w="28575">
            <a:solidFill>
              <a:srgbClr val="689429"/>
            </a:solidFill>
          </a:ln>
        </p:spPr>
        <p:txBody>
          <a:bodyPr wrap="square" lIns="108000" tIns="108000" rIns="108000" bIns="108000" rtlCol="0">
            <a:spAutoFit/>
          </a:bodyPr>
          <a:lstStyle/>
          <a:p>
            <a:pPr>
              <a:spcAft>
                <a:spcPts val="1200"/>
              </a:spcAft>
            </a:pPr>
            <a:r>
              <a:rPr lang="en-GB" b="1" dirty="0"/>
              <a:t>£</a:t>
            </a:r>
            <a:r>
              <a:rPr lang="en-GB" b="1" dirty="0">
                <a:latin typeface="Twinkl" pitchFamily="2" charset="0"/>
              </a:rPr>
              <a:t>16 + </a:t>
            </a:r>
            <a:r>
              <a:rPr lang="en-GB" b="1" dirty="0"/>
              <a:t>£</a:t>
            </a:r>
            <a:r>
              <a:rPr lang="en-GB" b="1" dirty="0">
                <a:latin typeface="Twinkl" pitchFamily="2" charset="0"/>
              </a:rPr>
              <a:t>6 = </a:t>
            </a:r>
            <a:r>
              <a:rPr lang="en-GB" b="1" dirty="0"/>
              <a:t>£</a:t>
            </a:r>
            <a:r>
              <a:rPr lang="en-GB" b="1" dirty="0">
                <a:latin typeface="Twinkl" pitchFamily="2" charset="0"/>
              </a:rPr>
              <a:t>22 (4 adults and 2 children)</a:t>
            </a:r>
            <a:endParaRPr lang="en-GB" b="1" dirty="0">
              <a:latin typeface="Twinkl" pitchFamily="50" charset="0"/>
            </a:endParaRPr>
          </a:p>
          <a:p>
            <a:pPr>
              <a:spcAft>
                <a:spcPts val="1200"/>
              </a:spcAft>
            </a:pPr>
            <a:r>
              <a:rPr lang="en-GB" b="1" dirty="0"/>
              <a:t>£</a:t>
            </a:r>
            <a:r>
              <a:rPr lang="en-GB" b="1" dirty="0">
                <a:latin typeface="Twinkl" pitchFamily="2" charset="0"/>
              </a:rPr>
              <a:t>4 + </a:t>
            </a:r>
            <a:r>
              <a:rPr lang="en-GB" b="1" dirty="0"/>
              <a:t>£</a:t>
            </a:r>
            <a:r>
              <a:rPr lang="en-GB" b="1" dirty="0">
                <a:latin typeface="Twinkl" pitchFamily="2" charset="0"/>
              </a:rPr>
              <a:t>18 = </a:t>
            </a:r>
            <a:r>
              <a:rPr lang="en-GB" b="1" dirty="0"/>
              <a:t>£</a:t>
            </a:r>
            <a:r>
              <a:rPr lang="en-GB" b="1" dirty="0">
                <a:latin typeface="Twinkl" pitchFamily="2" charset="0"/>
              </a:rPr>
              <a:t>22 (1 adult and 6 children)</a:t>
            </a:r>
          </a:p>
        </p:txBody>
      </p:sp>
      <p:sp>
        <p:nvSpPr>
          <p:cNvPr id="27" name="TextBox 26">
            <a:extLst>
              <a:ext uri="{FF2B5EF4-FFF2-40B4-BE49-F238E27FC236}">
                <a16:creationId xmlns:a16="http://schemas.microsoft.com/office/drawing/2014/main" id="{DA4A3538-6ADE-4972-AB90-0CDB98ACB6F2}"/>
              </a:ext>
            </a:extLst>
          </p:cNvPr>
          <p:cNvSpPr txBox="1"/>
          <p:nvPr/>
        </p:nvSpPr>
        <p:spPr>
          <a:xfrm>
            <a:off x="755650" y="2904447"/>
            <a:ext cx="2550025" cy="495108"/>
          </a:xfrm>
          <a:prstGeom prst="rect">
            <a:avLst/>
          </a:prstGeom>
          <a:solidFill>
            <a:srgbClr val="FDD182"/>
          </a:solidFill>
          <a:ln w="28575">
            <a:solidFill>
              <a:srgbClr val="F9B000"/>
            </a:solidFill>
          </a:ln>
        </p:spPr>
        <p:txBody>
          <a:bodyPr wrap="square" lIns="108000" tIns="108000" rIns="108000" bIns="108000" rtlCol="0">
            <a:spAutoFit/>
          </a:bodyPr>
          <a:lstStyle/>
          <a:p>
            <a:pPr algn="ctr"/>
            <a:r>
              <a:rPr lang="en-US" dirty="0">
                <a:latin typeface="Twinkl" pitchFamily="50" charset="0"/>
              </a:rPr>
              <a:t>Use this table to help.</a:t>
            </a:r>
            <a:endParaRPr lang="en-GB" dirty="0">
              <a:latin typeface="Twinkl" pitchFamily="50" charset="0"/>
            </a:endParaRPr>
          </a:p>
        </p:txBody>
      </p:sp>
      <p:sp>
        <p:nvSpPr>
          <p:cNvPr id="12" name="Rectangle 11">
            <a:extLst>
              <a:ext uri="{FF2B5EF4-FFF2-40B4-BE49-F238E27FC236}">
                <a16:creationId xmlns:a16="http://schemas.microsoft.com/office/drawing/2014/main" id="{C245F16E-73D0-491A-A62A-80ABD0BC88BE}"/>
              </a:ext>
            </a:extLst>
          </p:cNvPr>
          <p:cNvSpPr/>
          <p:nvPr/>
        </p:nvSpPr>
        <p:spPr>
          <a:xfrm>
            <a:off x="755650" y="1914462"/>
            <a:ext cx="7632700" cy="818274"/>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sz="1600" dirty="0">
                <a:latin typeface="Twinkl" pitchFamily="2" charset="0"/>
              </a:rPr>
              <a:t>How many adults and how many children could have gone to the cinema? </a:t>
            </a:r>
          </a:p>
          <a:p>
            <a:pPr>
              <a:spcAft>
                <a:spcPts val="600"/>
              </a:spcAft>
            </a:pPr>
            <a:r>
              <a:rPr lang="en-GB" sz="1600" dirty="0">
                <a:latin typeface="Twinkl" pitchFamily="2" charset="0"/>
              </a:rPr>
              <a:t>Write all the possible groupings.</a:t>
            </a:r>
          </a:p>
        </p:txBody>
      </p:sp>
      <p:pic>
        <p:nvPicPr>
          <p:cNvPr id="3" name="Picture 2">
            <a:extLst>
              <a:ext uri="{FF2B5EF4-FFF2-40B4-BE49-F238E27FC236}">
                <a16:creationId xmlns:a16="http://schemas.microsoft.com/office/drawing/2014/main" id="{6DB23B8F-2509-44EF-9CCF-86C8CED474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234"/>
          <a:stretch/>
        </p:blipFill>
        <p:spPr>
          <a:xfrm>
            <a:off x="4393353" y="5208863"/>
            <a:ext cx="3859897" cy="1210988"/>
          </a:xfrm>
          <a:prstGeom prst="rect">
            <a:avLst/>
          </a:prstGeom>
        </p:spPr>
      </p:pic>
    </p:spTree>
    <p:extLst>
      <p:ext uri="{BB962C8B-B14F-4D97-AF65-F5344CB8AC3E}">
        <p14:creationId xmlns:p14="http://schemas.microsoft.com/office/powerpoint/2010/main" val="23844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481</TotalTime>
  <Words>899</Words>
  <Application>Microsoft Macintosh PowerPoint</Application>
  <PresentationFormat>On-screen Show (4:3)</PresentationFormat>
  <Paragraphs>165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Calibri</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Microsoft Office User</cp:lastModifiedBy>
  <cp:revision>223</cp:revision>
  <dcterms:created xsi:type="dcterms:W3CDTF">2020-04-14T11:44:46Z</dcterms:created>
  <dcterms:modified xsi:type="dcterms:W3CDTF">2020-06-17T22:25:20Z</dcterms:modified>
</cp:coreProperties>
</file>