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76" r:id="rId2"/>
    <p:sldId id="258" r:id="rId3"/>
    <p:sldId id="263" r:id="rId4"/>
    <p:sldId id="264" r:id="rId5"/>
    <p:sldId id="284" r:id="rId6"/>
    <p:sldId id="285" r:id="rId7"/>
    <p:sldId id="286" r:id="rId8"/>
    <p:sldId id="278" r:id="rId9"/>
    <p:sldId id="287" r:id="rId10"/>
    <p:sldId id="288" r:id="rId11"/>
    <p:sldId id="279" r:id="rId12"/>
    <p:sldId id="289" r:id="rId13"/>
    <p:sldId id="280" r:id="rId14"/>
    <p:sldId id="290" r:id="rId15"/>
    <p:sldId id="291" r:id="rId16"/>
    <p:sldId id="292" r:id="rId17"/>
    <p:sldId id="293" r:id="rId18"/>
    <p:sldId id="294" r:id="rId19"/>
    <p:sldId id="295" r:id="rId20"/>
    <p:sldId id="281" r:id="rId21"/>
    <p:sldId id="296" r:id="rId22"/>
    <p:sldId id="297" r:id="rId23"/>
    <p:sldId id="298" r:id="rId24"/>
    <p:sldId id="299" r:id="rId25"/>
    <p:sldId id="300" r:id="rId26"/>
    <p:sldId id="301" r:id="rId27"/>
    <p:sldId id="303" r:id="rId28"/>
    <p:sldId id="282" r:id="rId29"/>
    <p:sldId id="283" r:id="rId30"/>
    <p:sldId id="307" r:id="rId31"/>
    <p:sldId id="304" r:id="rId32"/>
    <p:sldId id="305" r:id="rId33"/>
    <p:sldId id="277" r:id="rId34"/>
    <p:sldId id="267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Kalam" panose="02000000000000000000" pitchFamily="2" charset="77"/>
      <p:regular r:id="rId42"/>
    </p:embeddedFont>
    <p:embeddedFont>
      <p:font typeface="Sassoon Infant Rg" panose="02000803050000020003" pitchFamily="2" charset="0"/>
      <p:regular r:id="rId43"/>
      <p:bold r:id="rId44"/>
    </p:embeddedFont>
    <p:embeddedFont>
      <p:font typeface="Tuffy" panose="020B0603060100000000" pitchFamily="34" charset="0"/>
      <p:regular r:id="rId45"/>
      <p:bold r:id="rId46"/>
      <p:italic r:id="rId47"/>
      <p:boldItalic r:id="rId48"/>
    </p:embeddedFont>
    <p:embeddedFont>
      <p:font typeface="Tuffy-TTF" panose="020B0603060100000000" pitchFamily="34" charset="0"/>
      <p:regular r:id="rId49"/>
      <p:bold r:id="rId50"/>
      <p:italic r:id="rId51"/>
      <p:boldItalic r:id="rId52"/>
    </p:embeddedFont>
    <p:embeddedFont>
      <p:font typeface="Twinkl" pitchFamily="2" charset="77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DEC2"/>
    <a:srgbClr val="009543"/>
    <a:srgbClr val="FAB001"/>
    <a:srgbClr val="00639A"/>
    <a:srgbClr val="D81D32"/>
    <a:srgbClr val="CDB5D7"/>
    <a:srgbClr val="8D358B"/>
    <a:srgbClr val="6DBA83"/>
    <a:srgbClr val="87BD31"/>
    <a:srgbClr val="EA9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1664" y="184"/>
      </p:cViewPr>
      <p:guideLst>
        <p:guide orient="horz" pos="2160"/>
        <p:guide pos="2880"/>
        <p:guide pos="363"/>
        <p:guide orient="horz" pos="3997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59-BE43-9AA1-8A753C6C383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59-BE43-9AA1-8A753C6C383D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59-BE43-9AA1-8A753C6C383D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59-BE43-9AA1-8A753C6C383D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159-BE43-9AA1-8A753C6C383D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159-BE43-9AA1-8A753C6C383D}"/>
              </c:ext>
            </c:extLst>
          </c:dPt>
          <c:dPt>
            <c:idx val="6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159-BE43-9AA1-8A753C6C383D}"/>
              </c:ext>
            </c:extLst>
          </c:dPt>
          <c:dPt>
            <c:idx val="7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159-BE43-9AA1-8A753C6C383D}"/>
              </c:ext>
            </c:extLst>
          </c:dPt>
          <c:dPt>
            <c:idx val="8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159-BE43-9AA1-8A753C6C383D}"/>
              </c:ext>
            </c:extLst>
          </c:dPt>
          <c:dPt>
            <c:idx val="9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159-BE43-9AA1-8A753C6C383D}"/>
              </c:ext>
            </c:extLst>
          </c:dPt>
          <c:dPt>
            <c:idx val="10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C159-BE43-9AA1-8A753C6C383D}"/>
              </c:ext>
            </c:extLst>
          </c:dPt>
          <c:dPt>
            <c:idx val="11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159-BE43-9AA1-8A753C6C383D}"/>
              </c:ext>
            </c:extLst>
          </c:dPt>
          <c:dPt>
            <c:idx val="12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C159-BE43-9AA1-8A753C6C383D}"/>
              </c:ext>
            </c:extLst>
          </c:dPt>
          <c:dPt>
            <c:idx val="1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C159-BE43-9AA1-8A753C6C383D}"/>
              </c:ext>
            </c:extLst>
          </c:dPt>
          <c:dPt>
            <c:idx val="1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C159-BE43-9AA1-8A753C6C383D}"/>
              </c:ext>
            </c:extLst>
          </c:dPt>
          <c:dPt>
            <c:idx val="1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C159-BE43-9AA1-8A753C6C383D}"/>
              </c:ext>
            </c:extLst>
          </c:dPt>
          <c:dPt>
            <c:idx val="16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C159-BE43-9AA1-8A753C6C383D}"/>
              </c:ext>
            </c:extLst>
          </c:dPt>
          <c:dPt>
            <c:idx val="17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C159-BE43-9AA1-8A753C6C383D}"/>
              </c:ext>
            </c:extLst>
          </c:dPt>
          <c:dPt>
            <c:idx val="18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C159-BE43-9AA1-8A753C6C383D}"/>
              </c:ext>
            </c:extLst>
          </c:dPt>
          <c:dPt>
            <c:idx val="19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C159-BE43-9AA1-8A753C6C383D}"/>
              </c:ext>
            </c:extLst>
          </c:dPt>
          <c:dPt>
            <c:idx val="20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C159-BE43-9AA1-8A753C6C383D}"/>
              </c:ext>
            </c:extLst>
          </c:dPt>
          <c:dPt>
            <c:idx val="21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C159-BE43-9AA1-8A753C6C383D}"/>
              </c:ext>
            </c:extLst>
          </c:dPt>
          <c:dPt>
            <c:idx val="22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C159-BE43-9AA1-8A753C6C383D}"/>
              </c:ext>
            </c:extLst>
          </c:dPt>
          <c:dPt>
            <c:idx val="2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C159-BE43-9AA1-8A753C6C383D}"/>
              </c:ext>
            </c:extLst>
          </c:dPt>
          <c:dPt>
            <c:idx val="2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C159-BE43-9AA1-8A753C6C383D}"/>
              </c:ext>
            </c:extLst>
          </c:dPt>
          <c:dPt>
            <c:idx val="2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C159-BE43-9AA1-8A753C6C383D}"/>
              </c:ext>
            </c:extLst>
          </c:dPt>
          <c:dPt>
            <c:idx val="26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C159-BE43-9AA1-8A753C6C383D}"/>
              </c:ext>
            </c:extLst>
          </c:dPt>
          <c:dPt>
            <c:idx val="27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C159-BE43-9AA1-8A753C6C383D}"/>
              </c:ext>
            </c:extLst>
          </c:dPt>
          <c:dPt>
            <c:idx val="28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C159-BE43-9AA1-8A753C6C383D}"/>
              </c:ext>
            </c:extLst>
          </c:dPt>
          <c:dPt>
            <c:idx val="29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C159-BE43-9AA1-8A753C6C383D}"/>
              </c:ext>
            </c:extLst>
          </c:dPt>
          <c:dPt>
            <c:idx val="30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C159-BE43-9AA1-8A753C6C383D}"/>
              </c:ext>
            </c:extLst>
          </c:dPt>
          <c:dPt>
            <c:idx val="31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C159-BE43-9AA1-8A753C6C383D}"/>
              </c:ext>
            </c:extLst>
          </c:dPt>
          <c:dPt>
            <c:idx val="32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C159-BE43-9AA1-8A753C6C383D}"/>
              </c:ext>
            </c:extLst>
          </c:dPt>
          <c:dPt>
            <c:idx val="3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C159-BE43-9AA1-8A753C6C383D}"/>
              </c:ext>
            </c:extLst>
          </c:dPt>
          <c:dPt>
            <c:idx val="3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C159-BE43-9AA1-8A753C6C383D}"/>
              </c:ext>
            </c:extLst>
          </c:dPt>
          <c:dPt>
            <c:idx val="3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C159-BE43-9AA1-8A753C6C383D}"/>
              </c:ext>
            </c:extLst>
          </c:dPt>
          <c:cat>
            <c:strRef>
              <c:f>Sheet1!$A$2:$A$37</c:f>
              <c:strCache>
                <c:ptCount val="36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C159-BE43-9AA1-8A753C6C38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28-654F-9C69-645748AA5A1E}"/>
              </c:ext>
            </c:extLst>
          </c:dPt>
          <c:dPt>
            <c:idx val="1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28-654F-9C69-645748AA5A1E}"/>
              </c:ext>
            </c:extLst>
          </c:dPt>
          <c:dPt>
            <c:idx val="2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28-654F-9C69-645748AA5A1E}"/>
              </c:ext>
            </c:extLst>
          </c:dPt>
          <c:dPt>
            <c:idx val="3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28-654F-9C69-645748AA5A1E}"/>
              </c:ext>
            </c:extLst>
          </c:dPt>
          <c:dPt>
            <c:idx val="4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28-654F-9C69-645748AA5A1E}"/>
              </c:ext>
            </c:extLst>
          </c:dPt>
          <c:dPt>
            <c:idx val="5"/>
            <c:bubble3D val="0"/>
            <c:spPr>
              <a:noFill/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B28-654F-9C69-645748AA5A1E}"/>
              </c:ext>
            </c:extLst>
          </c:dPt>
          <c:dPt>
            <c:idx val="6"/>
            <c:bubble3D val="0"/>
            <c:spPr>
              <a:noFill/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B28-654F-9C69-645748AA5A1E}"/>
              </c:ext>
            </c:extLst>
          </c:dPt>
          <c:dPt>
            <c:idx val="7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B28-654F-9C69-645748AA5A1E}"/>
              </c:ext>
            </c:extLst>
          </c:dPt>
          <c:dPt>
            <c:idx val="8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B28-654F-9C69-645748AA5A1E}"/>
              </c:ext>
            </c:extLst>
          </c:dPt>
          <c:dPt>
            <c:idx val="9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6B28-654F-9C69-645748AA5A1E}"/>
              </c:ext>
            </c:extLst>
          </c:dPt>
          <c:cat>
            <c:strRef>
              <c:f>Sheet1!$A$2:$A$11</c:f>
              <c:strCache>
                <c:ptCount val="10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B28-654F-9C69-645748AA5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86-F248-B7DD-FF65E297E76F}"/>
              </c:ext>
            </c:extLst>
          </c:dPt>
          <c:dPt>
            <c:idx val="1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86-F248-B7DD-FF65E297E76F}"/>
              </c:ext>
            </c:extLst>
          </c:dPt>
          <c:dPt>
            <c:idx val="2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86-F248-B7DD-FF65E297E76F}"/>
              </c:ext>
            </c:extLst>
          </c:dPt>
          <c:dPt>
            <c:idx val="3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86-F248-B7DD-FF65E297E76F}"/>
              </c:ext>
            </c:extLst>
          </c:dPt>
          <c:dPt>
            <c:idx val="4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C86-F248-B7DD-FF65E297E76F}"/>
              </c:ext>
            </c:extLst>
          </c:dPt>
          <c:dPt>
            <c:idx val="5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C86-F248-B7DD-FF65E297E76F}"/>
              </c:ext>
            </c:extLst>
          </c:dPt>
          <c:dPt>
            <c:idx val="6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C86-F248-B7DD-FF65E297E76F}"/>
              </c:ext>
            </c:extLst>
          </c:dPt>
          <c:dPt>
            <c:idx val="7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C86-F248-B7DD-FF65E297E76F}"/>
              </c:ext>
            </c:extLst>
          </c:dPt>
          <c:dPt>
            <c:idx val="8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C86-F248-B7DD-FF65E297E76F}"/>
              </c:ext>
            </c:extLst>
          </c:dPt>
          <c:dPt>
            <c:idx val="9"/>
            <c:bubble3D val="0"/>
            <c:spPr>
              <a:noFill/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C86-F248-B7DD-FF65E297E76F}"/>
              </c:ext>
            </c:extLst>
          </c:dPt>
          <c:cat>
            <c:strRef>
              <c:f>Sheet1!$A$2:$A$11</c:f>
              <c:strCache>
                <c:ptCount val="10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C86-F248-B7DD-FF65E297E7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91-3845-8320-4A12CA7C5FDC}"/>
              </c:ext>
            </c:extLst>
          </c:dPt>
          <c:dPt>
            <c:idx val="1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91-3845-8320-4A12CA7C5FDC}"/>
              </c:ext>
            </c:extLst>
          </c:dPt>
          <c:dPt>
            <c:idx val="2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91-3845-8320-4A12CA7C5FDC}"/>
              </c:ext>
            </c:extLst>
          </c:dPt>
          <c:dPt>
            <c:idx val="3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91-3845-8320-4A12CA7C5FDC}"/>
              </c:ext>
            </c:extLst>
          </c:dPt>
          <c:dPt>
            <c:idx val="4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B91-3845-8320-4A12CA7C5FDC}"/>
              </c:ext>
            </c:extLst>
          </c:dPt>
          <c:dPt>
            <c:idx val="5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B91-3845-8320-4A12CA7C5FDC}"/>
              </c:ext>
            </c:extLst>
          </c:dPt>
          <c:dPt>
            <c:idx val="6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B91-3845-8320-4A12CA7C5FDC}"/>
              </c:ext>
            </c:extLst>
          </c:dPt>
          <c:dPt>
            <c:idx val="7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B91-3845-8320-4A12CA7C5FDC}"/>
              </c:ext>
            </c:extLst>
          </c:dPt>
          <c:dPt>
            <c:idx val="8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B91-3845-8320-4A12CA7C5FDC}"/>
              </c:ext>
            </c:extLst>
          </c:dPt>
          <c:dPt>
            <c:idx val="9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B91-3845-8320-4A12CA7C5FDC}"/>
              </c:ext>
            </c:extLst>
          </c:dPt>
          <c:cat>
            <c:strRef>
              <c:f>Sheet1!$A$2:$A$11</c:f>
              <c:strCache>
                <c:ptCount val="10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B91-3845-8320-4A12CA7C5F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DE-F34C-8968-817C44467C51}"/>
              </c:ext>
            </c:extLst>
          </c:dPt>
          <c:dPt>
            <c:idx val="1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DE-F34C-8968-817C44467C51}"/>
              </c:ext>
            </c:extLst>
          </c:dPt>
          <c:dPt>
            <c:idx val="2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DE-F34C-8968-817C44467C51}"/>
              </c:ext>
            </c:extLst>
          </c:dPt>
          <c:dPt>
            <c:idx val="3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DE-F34C-8968-817C44467C51}"/>
              </c:ext>
            </c:extLst>
          </c:dPt>
          <c:dPt>
            <c:idx val="4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3DE-F34C-8968-817C44467C51}"/>
              </c:ext>
            </c:extLst>
          </c:dPt>
          <c:dPt>
            <c:idx val="5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3DE-F34C-8968-817C44467C51}"/>
              </c:ext>
            </c:extLst>
          </c:dPt>
          <c:dPt>
            <c:idx val="6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3DE-F34C-8968-817C44467C51}"/>
              </c:ext>
            </c:extLst>
          </c:dPt>
          <c:dPt>
            <c:idx val="7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3DE-F34C-8968-817C44467C51}"/>
              </c:ext>
            </c:extLst>
          </c:dPt>
          <c:dPt>
            <c:idx val="8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3DE-F34C-8968-817C44467C51}"/>
              </c:ext>
            </c:extLst>
          </c:dPt>
          <c:dPt>
            <c:idx val="9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3DE-F34C-8968-817C44467C51}"/>
              </c:ext>
            </c:extLst>
          </c:dPt>
          <c:cat>
            <c:strRef>
              <c:f>Sheet1!$A$2:$A$11</c:f>
              <c:strCache>
                <c:ptCount val="10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3DE-F34C-8968-817C44467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AB-7642-8F87-3FC5508B6C6C}"/>
              </c:ext>
            </c:extLst>
          </c:dPt>
          <c:dPt>
            <c:idx val="1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AB-7642-8F87-3FC5508B6C6C}"/>
              </c:ext>
            </c:extLst>
          </c:dPt>
          <c:dPt>
            <c:idx val="2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AB-7642-8F87-3FC5508B6C6C}"/>
              </c:ext>
            </c:extLst>
          </c:dPt>
          <c:dPt>
            <c:idx val="3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5AB-7642-8F87-3FC5508B6C6C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5AB-7642-8F87-3FC5508B6C6C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5AB-7642-8F87-3FC5508B6C6C}"/>
              </c:ext>
            </c:extLst>
          </c:dPt>
          <c:dPt>
            <c:idx val="6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5AB-7642-8F87-3FC5508B6C6C}"/>
              </c:ext>
            </c:extLst>
          </c:dPt>
          <c:dPt>
            <c:idx val="7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5AB-7642-8F87-3FC5508B6C6C}"/>
              </c:ext>
            </c:extLst>
          </c:dPt>
          <c:dPt>
            <c:idx val="8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5AB-7642-8F87-3FC5508B6C6C}"/>
              </c:ext>
            </c:extLst>
          </c:dPt>
          <c:dPt>
            <c:idx val="9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5AB-7642-8F87-3FC5508B6C6C}"/>
              </c:ext>
            </c:extLst>
          </c:dPt>
          <c:dPt>
            <c:idx val="10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5AB-7642-8F87-3FC5508B6C6C}"/>
              </c:ext>
            </c:extLst>
          </c:dPt>
          <c:dPt>
            <c:idx val="11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5AB-7642-8F87-3FC5508B6C6C}"/>
              </c:ext>
            </c:extLst>
          </c:dPt>
          <c:dPt>
            <c:idx val="12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5AB-7642-8F87-3FC5508B6C6C}"/>
              </c:ext>
            </c:extLst>
          </c:dPt>
          <c:dPt>
            <c:idx val="1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05AB-7642-8F87-3FC5508B6C6C}"/>
              </c:ext>
            </c:extLst>
          </c:dPt>
          <c:dPt>
            <c:idx val="1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05AB-7642-8F87-3FC5508B6C6C}"/>
              </c:ext>
            </c:extLst>
          </c:dPt>
          <c:dPt>
            <c:idx val="1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05AB-7642-8F87-3FC5508B6C6C}"/>
              </c:ext>
            </c:extLst>
          </c:dPt>
          <c:dPt>
            <c:idx val="16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05AB-7642-8F87-3FC5508B6C6C}"/>
              </c:ext>
            </c:extLst>
          </c:dPt>
          <c:dPt>
            <c:idx val="17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05AB-7642-8F87-3FC5508B6C6C}"/>
              </c:ext>
            </c:extLst>
          </c:dPt>
          <c:dPt>
            <c:idx val="18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05AB-7642-8F87-3FC5508B6C6C}"/>
              </c:ext>
            </c:extLst>
          </c:dPt>
          <c:dPt>
            <c:idx val="19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05AB-7642-8F87-3FC5508B6C6C}"/>
              </c:ext>
            </c:extLst>
          </c:dPt>
          <c:dPt>
            <c:idx val="20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05AB-7642-8F87-3FC5508B6C6C}"/>
              </c:ext>
            </c:extLst>
          </c:dPt>
          <c:dPt>
            <c:idx val="21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05AB-7642-8F87-3FC5508B6C6C}"/>
              </c:ext>
            </c:extLst>
          </c:dPt>
          <c:dPt>
            <c:idx val="22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05AB-7642-8F87-3FC5508B6C6C}"/>
              </c:ext>
            </c:extLst>
          </c:dPt>
          <c:dPt>
            <c:idx val="2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05AB-7642-8F87-3FC5508B6C6C}"/>
              </c:ext>
            </c:extLst>
          </c:dPt>
          <c:dPt>
            <c:idx val="2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05AB-7642-8F87-3FC5508B6C6C}"/>
              </c:ext>
            </c:extLst>
          </c:dPt>
          <c:dPt>
            <c:idx val="2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05AB-7642-8F87-3FC5508B6C6C}"/>
              </c:ext>
            </c:extLst>
          </c:dPt>
          <c:dPt>
            <c:idx val="26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05AB-7642-8F87-3FC5508B6C6C}"/>
              </c:ext>
            </c:extLst>
          </c:dPt>
          <c:dPt>
            <c:idx val="27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05AB-7642-8F87-3FC5508B6C6C}"/>
              </c:ext>
            </c:extLst>
          </c:dPt>
          <c:dPt>
            <c:idx val="28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05AB-7642-8F87-3FC5508B6C6C}"/>
              </c:ext>
            </c:extLst>
          </c:dPt>
          <c:dPt>
            <c:idx val="29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05AB-7642-8F87-3FC5508B6C6C}"/>
              </c:ext>
            </c:extLst>
          </c:dPt>
          <c:dPt>
            <c:idx val="30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05AB-7642-8F87-3FC5508B6C6C}"/>
              </c:ext>
            </c:extLst>
          </c:dPt>
          <c:dPt>
            <c:idx val="31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05AB-7642-8F87-3FC5508B6C6C}"/>
              </c:ext>
            </c:extLst>
          </c:dPt>
          <c:dPt>
            <c:idx val="32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05AB-7642-8F87-3FC5508B6C6C}"/>
              </c:ext>
            </c:extLst>
          </c:dPt>
          <c:dPt>
            <c:idx val="3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05AB-7642-8F87-3FC5508B6C6C}"/>
              </c:ext>
            </c:extLst>
          </c:dPt>
          <c:dPt>
            <c:idx val="3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05AB-7642-8F87-3FC5508B6C6C}"/>
              </c:ext>
            </c:extLst>
          </c:dPt>
          <c:dPt>
            <c:idx val="3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05AB-7642-8F87-3FC5508B6C6C}"/>
              </c:ext>
            </c:extLst>
          </c:dPt>
          <c:cat>
            <c:strRef>
              <c:f>Sheet1!$A$2:$A$37</c:f>
              <c:strCache>
                <c:ptCount val="36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05AB-7642-8F87-3FC5508B6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19-9E45-B896-291ADF5200C9}"/>
              </c:ext>
            </c:extLst>
          </c:dPt>
          <c:dPt>
            <c:idx val="1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19-9E45-B896-291ADF5200C9}"/>
              </c:ext>
            </c:extLst>
          </c:dPt>
          <c:dPt>
            <c:idx val="2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19-9E45-B896-291ADF5200C9}"/>
              </c:ext>
            </c:extLst>
          </c:dPt>
          <c:dPt>
            <c:idx val="3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19-9E45-B896-291ADF5200C9}"/>
              </c:ext>
            </c:extLst>
          </c:dPt>
          <c:dPt>
            <c:idx val="4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19-9E45-B896-291ADF5200C9}"/>
              </c:ext>
            </c:extLst>
          </c:dPt>
          <c:dPt>
            <c:idx val="5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019-9E45-B896-291ADF5200C9}"/>
              </c:ext>
            </c:extLst>
          </c:dPt>
          <c:dPt>
            <c:idx val="6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019-9E45-B896-291ADF5200C9}"/>
              </c:ext>
            </c:extLst>
          </c:dPt>
          <c:dPt>
            <c:idx val="7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019-9E45-B896-291ADF5200C9}"/>
              </c:ext>
            </c:extLst>
          </c:dPt>
          <c:dPt>
            <c:idx val="8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019-9E45-B896-291ADF5200C9}"/>
              </c:ext>
            </c:extLst>
          </c:dPt>
          <c:dPt>
            <c:idx val="9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019-9E45-B896-291ADF5200C9}"/>
              </c:ext>
            </c:extLst>
          </c:dPt>
          <c:dPt>
            <c:idx val="10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2019-9E45-B896-291ADF5200C9}"/>
              </c:ext>
            </c:extLst>
          </c:dPt>
          <c:dPt>
            <c:idx val="11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2019-9E45-B896-291ADF5200C9}"/>
              </c:ext>
            </c:extLst>
          </c:dPt>
          <c:dPt>
            <c:idx val="12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2019-9E45-B896-291ADF5200C9}"/>
              </c:ext>
            </c:extLst>
          </c:dPt>
          <c:dPt>
            <c:idx val="13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2019-9E45-B896-291ADF5200C9}"/>
              </c:ext>
            </c:extLst>
          </c:dPt>
          <c:dPt>
            <c:idx val="1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2019-9E45-B896-291ADF5200C9}"/>
              </c:ext>
            </c:extLst>
          </c:dPt>
          <c:dPt>
            <c:idx val="1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2019-9E45-B896-291ADF5200C9}"/>
              </c:ext>
            </c:extLst>
          </c:dPt>
          <c:dPt>
            <c:idx val="16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2019-9E45-B896-291ADF5200C9}"/>
              </c:ext>
            </c:extLst>
          </c:dPt>
          <c:dPt>
            <c:idx val="17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2019-9E45-B896-291ADF5200C9}"/>
              </c:ext>
            </c:extLst>
          </c:dPt>
          <c:dPt>
            <c:idx val="18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2019-9E45-B896-291ADF5200C9}"/>
              </c:ext>
            </c:extLst>
          </c:dPt>
          <c:dPt>
            <c:idx val="19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2019-9E45-B896-291ADF5200C9}"/>
              </c:ext>
            </c:extLst>
          </c:dPt>
          <c:dPt>
            <c:idx val="20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2019-9E45-B896-291ADF5200C9}"/>
              </c:ext>
            </c:extLst>
          </c:dPt>
          <c:dPt>
            <c:idx val="21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2019-9E45-B896-291ADF5200C9}"/>
              </c:ext>
            </c:extLst>
          </c:dPt>
          <c:dPt>
            <c:idx val="22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2019-9E45-B896-291ADF5200C9}"/>
              </c:ext>
            </c:extLst>
          </c:dPt>
          <c:dPt>
            <c:idx val="2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2019-9E45-B896-291ADF5200C9}"/>
              </c:ext>
            </c:extLst>
          </c:dPt>
          <c:dPt>
            <c:idx val="2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2019-9E45-B896-291ADF5200C9}"/>
              </c:ext>
            </c:extLst>
          </c:dPt>
          <c:dPt>
            <c:idx val="2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2019-9E45-B896-291ADF5200C9}"/>
              </c:ext>
            </c:extLst>
          </c:dPt>
          <c:dPt>
            <c:idx val="26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2019-9E45-B896-291ADF5200C9}"/>
              </c:ext>
            </c:extLst>
          </c:dPt>
          <c:dPt>
            <c:idx val="27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2019-9E45-B896-291ADF5200C9}"/>
              </c:ext>
            </c:extLst>
          </c:dPt>
          <c:dPt>
            <c:idx val="28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2019-9E45-B896-291ADF5200C9}"/>
              </c:ext>
            </c:extLst>
          </c:dPt>
          <c:dPt>
            <c:idx val="29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2019-9E45-B896-291ADF5200C9}"/>
              </c:ext>
            </c:extLst>
          </c:dPt>
          <c:dPt>
            <c:idx val="30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2019-9E45-B896-291ADF5200C9}"/>
              </c:ext>
            </c:extLst>
          </c:dPt>
          <c:dPt>
            <c:idx val="31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2019-9E45-B896-291ADF5200C9}"/>
              </c:ext>
            </c:extLst>
          </c:dPt>
          <c:dPt>
            <c:idx val="32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2019-9E45-B896-291ADF5200C9}"/>
              </c:ext>
            </c:extLst>
          </c:dPt>
          <c:dPt>
            <c:idx val="3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2019-9E45-B896-291ADF5200C9}"/>
              </c:ext>
            </c:extLst>
          </c:dPt>
          <c:dPt>
            <c:idx val="3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2019-9E45-B896-291ADF5200C9}"/>
              </c:ext>
            </c:extLst>
          </c:dPt>
          <c:dPt>
            <c:idx val="3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2019-9E45-B896-291ADF5200C9}"/>
              </c:ext>
            </c:extLst>
          </c:dPt>
          <c:cat>
            <c:strRef>
              <c:f>Sheet1!$A$2:$A$37</c:f>
              <c:strCache>
                <c:ptCount val="36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2019-9E45-B896-291ADF520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43-364F-BC53-351A19713338}"/>
              </c:ext>
            </c:extLst>
          </c:dPt>
          <c:dPt>
            <c:idx val="1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43-364F-BC53-351A19713338}"/>
              </c:ext>
            </c:extLst>
          </c:dPt>
          <c:dPt>
            <c:idx val="2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43-364F-BC53-351A19713338}"/>
              </c:ext>
            </c:extLst>
          </c:dPt>
          <c:dPt>
            <c:idx val="3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43-364F-BC53-351A19713338}"/>
              </c:ext>
            </c:extLst>
          </c:dPt>
          <c:dPt>
            <c:idx val="4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43-364F-BC53-351A19713338}"/>
              </c:ext>
            </c:extLst>
          </c:dPt>
          <c:dPt>
            <c:idx val="5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643-364F-BC53-351A19713338}"/>
              </c:ext>
            </c:extLst>
          </c:dPt>
          <c:dPt>
            <c:idx val="6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643-364F-BC53-351A19713338}"/>
              </c:ext>
            </c:extLst>
          </c:dPt>
          <c:dPt>
            <c:idx val="7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643-364F-BC53-351A19713338}"/>
              </c:ext>
            </c:extLst>
          </c:dPt>
          <c:dPt>
            <c:idx val="8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643-364F-BC53-351A19713338}"/>
              </c:ext>
            </c:extLst>
          </c:dPt>
          <c:dPt>
            <c:idx val="9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643-364F-BC53-351A19713338}"/>
              </c:ext>
            </c:extLst>
          </c:dPt>
          <c:dPt>
            <c:idx val="10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643-364F-BC53-351A19713338}"/>
              </c:ext>
            </c:extLst>
          </c:dPt>
          <c:dPt>
            <c:idx val="11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643-364F-BC53-351A19713338}"/>
              </c:ext>
            </c:extLst>
          </c:dPt>
          <c:dPt>
            <c:idx val="12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3643-364F-BC53-351A19713338}"/>
              </c:ext>
            </c:extLst>
          </c:dPt>
          <c:dPt>
            <c:idx val="13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3643-364F-BC53-351A19713338}"/>
              </c:ext>
            </c:extLst>
          </c:dPt>
          <c:dPt>
            <c:idx val="14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3643-364F-BC53-351A19713338}"/>
              </c:ext>
            </c:extLst>
          </c:dPt>
          <c:dPt>
            <c:idx val="15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3643-364F-BC53-351A19713338}"/>
              </c:ext>
            </c:extLst>
          </c:dPt>
          <c:dPt>
            <c:idx val="16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3643-364F-BC53-351A19713338}"/>
              </c:ext>
            </c:extLst>
          </c:dPt>
          <c:dPt>
            <c:idx val="17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3643-364F-BC53-351A19713338}"/>
              </c:ext>
            </c:extLst>
          </c:dPt>
          <c:dPt>
            <c:idx val="18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3643-364F-BC53-351A19713338}"/>
              </c:ext>
            </c:extLst>
          </c:dPt>
          <c:dPt>
            <c:idx val="19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3643-364F-BC53-351A19713338}"/>
              </c:ext>
            </c:extLst>
          </c:dPt>
          <c:dPt>
            <c:idx val="20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3643-364F-BC53-351A19713338}"/>
              </c:ext>
            </c:extLst>
          </c:dPt>
          <c:dPt>
            <c:idx val="21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3643-364F-BC53-351A19713338}"/>
              </c:ext>
            </c:extLst>
          </c:dPt>
          <c:dPt>
            <c:idx val="22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3643-364F-BC53-351A19713338}"/>
              </c:ext>
            </c:extLst>
          </c:dPt>
          <c:dPt>
            <c:idx val="2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3643-364F-BC53-351A19713338}"/>
              </c:ext>
            </c:extLst>
          </c:dPt>
          <c:dPt>
            <c:idx val="2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3643-364F-BC53-351A19713338}"/>
              </c:ext>
            </c:extLst>
          </c:dPt>
          <c:dPt>
            <c:idx val="2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3643-364F-BC53-351A19713338}"/>
              </c:ext>
            </c:extLst>
          </c:dPt>
          <c:dPt>
            <c:idx val="26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3643-364F-BC53-351A19713338}"/>
              </c:ext>
            </c:extLst>
          </c:dPt>
          <c:dPt>
            <c:idx val="27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3643-364F-BC53-351A19713338}"/>
              </c:ext>
            </c:extLst>
          </c:dPt>
          <c:dPt>
            <c:idx val="28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3643-364F-BC53-351A19713338}"/>
              </c:ext>
            </c:extLst>
          </c:dPt>
          <c:dPt>
            <c:idx val="29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3643-364F-BC53-351A19713338}"/>
              </c:ext>
            </c:extLst>
          </c:dPt>
          <c:dPt>
            <c:idx val="30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3643-364F-BC53-351A19713338}"/>
              </c:ext>
            </c:extLst>
          </c:dPt>
          <c:dPt>
            <c:idx val="31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3643-364F-BC53-351A19713338}"/>
              </c:ext>
            </c:extLst>
          </c:dPt>
          <c:dPt>
            <c:idx val="32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3643-364F-BC53-351A19713338}"/>
              </c:ext>
            </c:extLst>
          </c:dPt>
          <c:dPt>
            <c:idx val="3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3643-364F-BC53-351A19713338}"/>
              </c:ext>
            </c:extLst>
          </c:dPt>
          <c:dPt>
            <c:idx val="3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3643-364F-BC53-351A19713338}"/>
              </c:ext>
            </c:extLst>
          </c:dPt>
          <c:dPt>
            <c:idx val="3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3643-364F-BC53-351A19713338}"/>
              </c:ext>
            </c:extLst>
          </c:dPt>
          <c:cat>
            <c:strRef>
              <c:f>Sheet1!$A$2:$A$37</c:f>
              <c:strCache>
                <c:ptCount val="36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3643-364F-BC53-351A19713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6E-5249-9023-9998E85AF8A3}"/>
              </c:ext>
            </c:extLst>
          </c:dPt>
          <c:dPt>
            <c:idx val="1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6E-5249-9023-9998E85AF8A3}"/>
              </c:ext>
            </c:extLst>
          </c:dPt>
          <c:dPt>
            <c:idx val="2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6E-5249-9023-9998E85AF8A3}"/>
              </c:ext>
            </c:extLst>
          </c:dPt>
          <c:dPt>
            <c:idx val="3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56E-5249-9023-9998E85AF8A3}"/>
              </c:ext>
            </c:extLst>
          </c:dPt>
          <c:dPt>
            <c:idx val="4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56E-5249-9023-9998E85AF8A3}"/>
              </c:ext>
            </c:extLst>
          </c:dPt>
          <c:dPt>
            <c:idx val="5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56E-5249-9023-9998E85AF8A3}"/>
              </c:ext>
            </c:extLst>
          </c:dPt>
          <c:dPt>
            <c:idx val="6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56E-5249-9023-9998E85AF8A3}"/>
              </c:ext>
            </c:extLst>
          </c:dPt>
          <c:dPt>
            <c:idx val="7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56E-5249-9023-9998E85AF8A3}"/>
              </c:ext>
            </c:extLst>
          </c:dPt>
          <c:dPt>
            <c:idx val="8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56E-5249-9023-9998E85AF8A3}"/>
              </c:ext>
            </c:extLst>
          </c:dPt>
          <c:dPt>
            <c:idx val="9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56E-5249-9023-9998E85AF8A3}"/>
              </c:ext>
            </c:extLst>
          </c:dPt>
          <c:dPt>
            <c:idx val="10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56E-5249-9023-9998E85AF8A3}"/>
              </c:ext>
            </c:extLst>
          </c:dPt>
          <c:dPt>
            <c:idx val="11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56E-5249-9023-9998E85AF8A3}"/>
              </c:ext>
            </c:extLst>
          </c:dPt>
          <c:dPt>
            <c:idx val="12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56E-5249-9023-9998E85AF8A3}"/>
              </c:ext>
            </c:extLst>
          </c:dPt>
          <c:dPt>
            <c:idx val="13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056E-5249-9023-9998E85AF8A3}"/>
              </c:ext>
            </c:extLst>
          </c:dPt>
          <c:dPt>
            <c:idx val="14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056E-5249-9023-9998E85AF8A3}"/>
              </c:ext>
            </c:extLst>
          </c:dPt>
          <c:dPt>
            <c:idx val="15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056E-5249-9023-9998E85AF8A3}"/>
              </c:ext>
            </c:extLst>
          </c:dPt>
          <c:dPt>
            <c:idx val="16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056E-5249-9023-9998E85AF8A3}"/>
              </c:ext>
            </c:extLst>
          </c:dPt>
          <c:dPt>
            <c:idx val="17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056E-5249-9023-9998E85AF8A3}"/>
              </c:ext>
            </c:extLst>
          </c:dPt>
          <c:dPt>
            <c:idx val="18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056E-5249-9023-9998E85AF8A3}"/>
              </c:ext>
            </c:extLst>
          </c:dPt>
          <c:dPt>
            <c:idx val="19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056E-5249-9023-9998E85AF8A3}"/>
              </c:ext>
            </c:extLst>
          </c:dPt>
          <c:dPt>
            <c:idx val="20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056E-5249-9023-9998E85AF8A3}"/>
              </c:ext>
            </c:extLst>
          </c:dPt>
          <c:dPt>
            <c:idx val="21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056E-5249-9023-9998E85AF8A3}"/>
              </c:ext>
            </c:extLst>
          </c:dPt>
          <c:dPt>
            <c:idx val="22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056E-5249-9023-9998E85AF8A3}"/>
              </c:ext>
            </c:extLst>
          </c:dPt>
          <c:dPt>
            <c:idx val="23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056E-5249-9023-9998E85AF8A3}"/>
              </c:ext>
            </c:extLst>
          </c:dPt>
          <c:dPt>
            <c:idx val="24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056E-5249-9023-9998E85AF8A3}"/>
              </c:ext>
            </c:extLst>
          </c:dPt>
          <c:dPt>
            <c:idx val="25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056E-5249-9023-9998E85AF8A3}"/>
              </c:ext>
            </c:extLst>
          </c:dPt>
          <c:dPt>
            <c:idx val="26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056E-5249-9023-9998E85AF8A3}"/>
              </c:ext>
            </c:extLst>
          </c:dPt>
          <c:dPt>
            <c:idx val="27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056E-5249-9023-9998E85AF8A3}"/>
              </c:ext>
            </c:extLst>
          </c:dPt>
          <c:dPt>
            <c:idx val="28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056E-5249-9023-9998E85AF8A3}"/>
              </c:ext>
            </c:extLst>
          </c:dPt>
          <c:dPt>
            <c:idx val="29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056E-5249-9023-9998E85AF8A3}"/>
              </c:ext>
            </c:extLst>
          </c:dPt>
          <c:dPt>
            <c:idx val="30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056E-5249-9023-9998E85AF8A3}"/>
              </c:ext>
            </c:extLst>
          </c:dPt>
          <c:dPt>
            <c:idx val="31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056E-5249-9023-9998E85AF8A3}"/>
              </c:ext>
            </c:extLst>
          </c:dPt>
          <c:dPt>
            <c:idx val="32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056E-5249-9023-9998E85AF8A3}"/>
              </c:ext>
            </c:extLst>
          </c:dPt>
          <c:dPt>
            <c:idx val="33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056E-5249-9023-9998E85AF8A3}"/>
              </c:ext>
            </c:extLst>
          </c:dPt>
          <c:dPt>
            <c:idx val="34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056E-5249-9023-9998E85AF8A3}"/>
              </c:ext>
            </c:extLst>
          </c:dPt>
          <c:dPt>
            <c:idx val="35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056E-5249-9023-9998E85AF8A3}"/>
              </c:ext>
            </c:extLst>
          </c:dPt>
          <c:cat>
            <c:strRef>
              <c:f>Sheet1!$A$2:$A$37</c:f>
              <c:strCache>
                <c:ptCount val="36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056E-5249-9023-9998E85AF8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CD-F646-AA3E-14B47F07EC75}"/>
              </c:ext>
            </c:extLst>
          </c:dPt>
          <c:dPt>
            <c:idx val="1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CD-F646-AA3E-14B47F07EC75}"/>
              </c:ext>
            </c:extLst>
          </c:dPt>
          <c:dPt>
            <c:idx val="2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CD-F646-AA3E-14B47F07EC75}"/>
              </c:ext>
            </c:extLst>
          </c:dPt>
          <c:dPt>
            <c:idx val="3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7CD-F646-AA3E-14B47F07EC75}"/>
              </c:ext>
            </c:extLst>
          </c:dPt>
          <c:dPt>
            <c:idx val="4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7CD-F646-AA3E-14B47F07EC75}"/>
              </c:ext>
            </c:extLst>
          </c:dPt>
          <c:dPt>
            <c:idx val="5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7CD-F646-AA3E-14B47F07EC75}"/>
              </c:ext>
            </c:extLst>
          </c:dPt>
          <c:dPt>
            <c:idx val="6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7CD-F646-AA3E-14B47F07EC75}"/>
              </c:ext>
            </c:extLst>
          </c:dPt>
          <c:dPt>
            <c:idx val="7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7CD-F646-AA3E-14B47F07EC75}"/>
              </c:ext>
            </c:extLst>
          </c:dPt>
          <c:dPt>
            <c:idx val="8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7CD-F646-AA3E-14B47F07EC75}"/>
              </c:ext>
            </c:extLst>
          </c:dPt>
          <c:dPt>
            <c:idx val="9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7CD-F646-AA3E-14B47F07EC75}"/>
              </c:ext>
            </c:extLst>
          </c:dPt>
          <c:dPt>
            <c:idx val="10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7CD-F646-AA3E-14B47F07EC75}"/>
              </c:ext>
            </c:extLst>
          </c:dPt>
          <c:dPt>
            <c:idx val="11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7CD-F646-AA3E-14B47F07EC75}"/>
              </c:ext>
            </c:extLst>
          </c:dPt>
          <c:dPt>
            <c:idx val="12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47CD-F646-AA3E-14B47F07EC75}"/>
              </c:ext>
            </c:extLst>
          </c:dPt>
          <c:dPt>
            <c:idx val="13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47CD-F646-AA3E-14B47F07EC75}"/>
              </c:ext>
            </c:extLst>
          </c:dPt>
          <c:dPt>
            <c:idx val="14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47CD-F646-AA3E-14B47F07EC75}"/>
              </c:ext>
            </c:extLst>
          </c:dPt>
          <c:dPt>
            <c:idx val="15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47CD-F646-AA3E-14B47F07EC75}"/>
              </c:ext>
            </c:extLst>
          </c:dPt>
          <c:dPt>
            <c:idx val="16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47CD-F646-AA3E-14B47F07EC75}"/>
              </c:ext>
            </c:extLst>
          </c:dPt>
          <c:dPt>
            <c:idx val="17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47CD-F646-AA3E-14B47F07EC75}"/>
              </c:ext>
            </c:extLst>
          </c:dPt>
          <c:dPt>
            <c:idx val="18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47CD-F646-AA3E-14B47F07EC75}"/>
              </c:ext>
            </c:extLst>
          </c:dPt>
          <c:dPt>
            <c:idx val="19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47CD-F646-AA3E-14B47F07EC75}"/>
              </c:ext>
            </c:extLst>
          </c:dPt>
          <c:dPt>
            <c:idx val="20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47CD-F646-AA3E-14B47F07EC75}"/>
              </c:ext>
            </c:extLst>
          </c:dPt>
          <c:dPt>
            <c:idx val="21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47CD-F646-AA3E-14B47F07EC75}"/>
              </c:ext>
            </c:extLst>
          </c:dPt>
          <c:dPt>
            <c:idx val="22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47CD-F646-AA3E-14B47F07EC75}"/>
              </c:ext>
            </c:extLst>
          </c:dPt>
          <c:dPt>
            <c:idx val="23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47CD-F646-AA3E-14B47F07EC75}"/>
              </c:ext>
            </c:extLst>
          </c:dPt>
          <c:dPt>
            <c:idx val="24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47CD-F646-AA3E-14B47F07EC75}"/>
              </c:ext>
            </c:extLst>
          </c:dPt>
          <c:dPt>
            <c:idx val="25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47CD-F646-AA3E-14B47F07EC75}"/>
              </c:ext>
            </c:extLst>
          </c:dPt>
          <c:dPt>
            <c:idx val="26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47CD-F646-AA3E-14B47F07EC75}"/>
              </c:ext>
            </c:extLst>
          </c:dPt>
          <c:dPt>
            <c:idx val="27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47CD-F646-AA3E-14B47F07EC75}"/>
              </c:ext>
            </c:extLst>
          </c:dPt>
          <c:dPt>
            <c:idx val="28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47CD-F646-AA3E-14B47F07EC75}"/>
              </c:ext>
            </c:extLst>
          </c:dPt>
          <c:dPt>
            <c:idx val="29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47CD-F646-AA3E-14B47F07EC75}"/>
              </c:ext>
            </c:extLst>
          </c:dPt>
          <c:dPt>
            <c:idx val="30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47CD-F646-AA3E-14B47F07EC75}"/>
              </c:ext>
            </c:extLst>
          </c:dPt>
          <c:dPt>
            <c:idx val="31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47CD-F646-AA3E-14B47F07EC75}"/>
              </c:ext>
            </c:extLst>
          </c:dPt>
          <c:dPt>
            <c:idx val="32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47CD-F646-AA3E-14B47F07EC75}"/>
              </c:ext>
            </c:extLst>
          </c:dPt>
          <c:dPt>
            <c:idx val="33"/>
            <c:bubble3D val="0"/>
            <c:spPr>
              <a:solidFill>
                <a:srgbClr val="8D358B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47CD-F646-AA3E-14B47F07EC75}"/>
              </c:ext>
            </c:extLst>
          </c:dPt>
          <c:dPt>
            <c:idx val="34"/>
            <c:bubble3D val="0"/>
            <c:spPr>
              <a:solidFill>
                <a:srgbClr val="8D358B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47CD-F646-AA3E-14B47F07EC75}"/>
              </c:ext>
            </c:extLst>
          </c:dPt>
          <c:dPt>
            <c:idx val="35"/>
            <c:bubble3D val="0"/>
            <c:spPr>
              <a:solidFill>
                <a:srgbClr val="8D358B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47CD-F646-AA3E-14B47F07EC75}"/>
              </c:ext>
            </c:extLst>
          </c:dPt>
          <c:cat>
            <c:strRef>
              <c:f>Sheet1!$A$2:$A$37</c:f>
              <c:strCache>
                <c:ptCount val="36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47CD-F646-AA3E-14B47F07E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FE-7545-B78F-ED87EAC8ABA2}"/>
              </c:ext>
            </c:extLst>
          </c:dPt>
          <c:dPt>
            <c:idx val="1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FE-7545-B78F-ED87EAC8ABA2}"/>
              </c:ext>
            </c:extLst>
          </c:dPt>
          <c:dPt>
            <c:idx val="2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FE-7545-B78F-ED87EAC8ABA2}"/>
              </c:ext>
            </c:extLst>
          </c:dPt>
          <c:dPt>
            <c:idx val="3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FE-7545-B78F-ED87EAC8ABA2}"/>
              </c:ext>
            </c:extLst>
          </c:dPt>
          <c:dPt>
            <c:idx val="4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FE-7545-B78F-ED87EAC8ABA2}"/>
              </c:ext>
            </c:extLst>
          </c:dPt>
          <c:dPt>
            <c:idx val="5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1FE-7545-B78F-ED87EAC8ABA2}"/>
              </c:ext>
            </c:extLst>
          </c:dPt>
          <c:dPt>
            <c:idx val="6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1FE-7545-B78F-ED87EAC8ABA2}"/>
              </c:ext>
            </c:extLst>
          </c:dPt>
          <c:dPt>
            <c:idx val="7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1FE-7545-B78F-ED87EAC8ABA2}"/>
              </c:ext>
            </c:extLst>
          </c:dPt>
          <c:dPt>
            <c:idx val="8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1FE-7545-B78F-ED87EAC8ABA2}"/>
              </c:ext>
            </c:extLst>
          </c:dPt>
          <c:dPt>
            <c:idx val="9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1FE-7545-B78F-ED87EAC8ABA2}"/>
              </c:ext>
            </c:extLst>
          </c:dPt>
          <c:dPt>
            <c:idx val="10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21FE-7545-B78F-ED87EAC8ABA2}"/>
              </c:ext>
            </c:extLst>
          </c:dPt>
          <c:dPt>
            <c:idx val="11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21FE-7545-B78F-ED87EAC8ABA2}"/>
              </c:ext>
            </c:extLst>
          </c:dPt>
          <c:dPt>
            <c:idx val="12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21FE-7545-B78F-ED87EAC8ABA2}"/>
              </c:ext>
            </c:extLst>
          </c:dPt>
          <c:dPt>
            <c:idx val="13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21FE-7545-B78F-ED87EAC8ABA2}"/>
              </c:ext>
            </c:extLst>
          </c:dPt>
          <c:dPt>
            <c:idx val="14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21FE-7545-B78F-ED87EAC8ABA2}"/>
              </c:ext>
            </c:extLst>
          </c:dPt>
          <c:dPt>
            <c:idx val="15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21FE-7545-B78F-ED87EAC8ABA2}"/>
              </c:ext>
            </c:extLst>
          </c:dPt>
          <c:dPt>
            <c:idx val="16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21FE-7545-B78F-ED87EAC8ABA2}"/>
              </c:ext>
            </c:extLst>
          </c:dPt>
          <c:dPt>
            <c:idx val="17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21FE-7545-B78F-ED87EAC8ABA2}"/>
              </c:ext>
            </c:extLst>
          </c:dPt>
          <c:dPt>
            <c:idx val="18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21FE-7545-B78F-ED87EAC8ABA2}"/>
              </c:ext>
            </c:extLst>
          </c:dPt>
          <c:dPt>
            <c:idx val="19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21FE-7545-B78F-ED87EAC8ABA2}"/>
              </c:ext>
            </c:extLst>
          </c:dPt>
          <c:dPt>
            <c:idx val="20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21FE-7545-B78F-ED87EAC8ABA2}"/>
              </c:ext>
            </c:extLst>
          </c:dPt>
          <c:dPt>
            <c:idx val="21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21FE-7545-B78F-ED87EAC8ABA2}"/>
              </c:ext>
            </c:extLst>
          </c:dPt>
          <c:dPt>
            <c:idx val="22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21FE-7545-B78F-ED87EAC8ABA2}"/>
              </c:ext>
            </c:extLst>
          </c:dPt>
          <c:dPt>
            <c:idx val="23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21FE-7545-B78F-ED87EAC8ABA2}"/>
              </c:ext>
            </c:extLst>
          </c:dPt>
          <c:dPt>
            <c:idx val="24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21FE-7545-B78F-ED87EAC8ABA2}"/>
              </c:ext>
            </c:extLst>
          </c:dPt>
          <c:dPt>
            <c:idx val="25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21FE-7545-B78F-ED87EAC8ABA2}"/>
              </c:ext>
            </c:extLst>
          </c:dPt>
          <c:dPt>
            <c:idx val="26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21FE-7545-B78F-ED87EAC8ABA2}"/>
              </c:ext>
            </c:extLst>
          </c:dPt>
          <c:dPt>
            <c:idx val="27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21FE-7545-B78F-ED87EAC8ABA2}"/>
              </c:ext>
            </c:extLst>
          </c:dPt>
          <c:dPt>
            <c:idx val="28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21FE-7545-B78F-ED87EAC8ABA2}"/>
              </c:ext>
            </c:extLst>
          </c:dPt>
          <c:dPt>
            <c:idx val="29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21FE-7545-B78F-ED87EAC8ABA2}"/>
              </c:ext>
            </c:extLst>
          </c:dPt>
          <c:dPt>
            <c:idx val="30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21FE-7545-B78F-ED87EAC8ABA2}"/>
              </c:ext>
            </c:extLst>
          </c:dPt>
          <c:dPt>
            <c:idx val="31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21FE-7545-B78F-ED87EAC8ABA2}"/>
              </c:ext>
            </c:extLst>
          </c:dPt>
          <c:dPt>
            <c:idx val="32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21FE-7545-B78F-ED87EAC8ABA2}"/>
              </c:ext>
            </c:extLst>
          </c:dPt>
          <c:dPt>
            <c:idx val="33"/>
            <c:bubble3D val="0"/>
            <c:spPr>
              <a:solidFill>
                <a:srgbClr val="8D358B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21FE-7545-B78F-ED87EAC8ABA2}"/>
              </c:ext>
            </c:extLst>
          </c:dPt>
          <c:dPt>
            <c:idx val="34"/>
            <c:bubble3D val="0"/>
            <c:spPr>
              <a:solidFill>
                <a:srgbClr val="8D358B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21FE-7545-B78F-ED87EAC8ABA2}"/>
              </c:ext>
            </c:extLst>
          </c:dPt>
          <c:dPt>
            <c:idx val="35"/>
            <c:bubble3D val="0"/>
            <c:spPr>
              <a:solidFill>
                <a:srgbClr val="8D358B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21FE-7545-B78F-ED87EAC8ABA2}"/>
              </c:ext>
            </c:extLst>
          </c:dPt>
          <c:cat>
            <c:strRef>
              <c:f>Sheet1!$A$2:$A$37</c:f>
              <c:strCache>
                <c:ptCount val="36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21FE-7545-B78F-ED87EAC8A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C8-164E-B356-E1E1A9129DD3}"/>
              </c:ext>
            </c:extLst>
          </c:dPt>
          <c:dPt>
            <c:idx val="1"/>
            <c:bubble3D val="0"/>
            <c:spPr>
              <a:solidFill>
                <a:srgbClr val="009543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C8-164E-B356-E1E1A9129DD3}"/>
              </c:ext>
            </c:extLst>
          </c:dPt>
          <c:dPt>
            <c:idx val="2"/>
            <c:bubble3D val="0"/>
            <c:spPr>
              <a:solidFill>
                <a:srgbClr val="00639A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C8-164E-B356-E1E1A9129DD3}"/>
              </c:ext>
            </c:extLst>
          </c:dPt>
          <c:dPt>
            <c:idx val="3"/>
            <c:bubble3D val="0"/>
            <c:spPr>
              <a:solidFill>
                <a:srgbClr val="FAB001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C8-164E-B356-E1E1A9129DD3}"/>
              </c:ext>
            </c:extLst>
          </c:dPt>
          <c:dPt>
            <c:idx val="4"/>
            <c:bubble3D val="0"/>
            <c:spPr>
              <a:solidFill>
                <a:srgbClr val="8D358B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C8-164E-B356-E1E1A9129DD3}"/>
              </c:ext>
            </c:extLst>
          </c:dPt>
          <c:cat>
            <c:strRef>
              <c:f>Sheet1!$A$2:$A$6</c:f>
              <c:strCache>
                <c:ptCount val="5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10</c:v>
                </c:pt>
                <c:pt idx="2">
                  <c:v>7</c:v>
                </c:pt>
                <c:pt idx="3">
                  <c:v>12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1C8-164E-B356-E1E1A9129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9525">
              <a:noFill/>
            </a:ln>
          </c:spPr>
          <c:dPt>
            <c:idx val="0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2A-9D4A-8DD2-13555E001DFC}"/>
              </c:ext>
            </c:extLst>
          </c:dPt>
          <c:dPt>
            <c:idx val="1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2A-9D4A-8DD2-13555E001DFC}"/>
              </c:ext>
            </c:extLst>
          </c:dPt>
          <c:dPt>
            <c:idx val="2"/>
            <c:bubble3D val="0"/>
            <c:spPr>
              <a:solidFill>
                <a:srgbClr val="D81D32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2A-9D4A-8DD2-13555E001DFC}"/>
              </c:ext>
            </c:extLst>
          </c:dPt>
          <c:dPt>
            <c:idx val="3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E2A-9D4A-8DD2-13555E001DFC}"/>
              </c:ext>
            </c:extLst>
          </c:dPt>
          <c:dPt>
            <c:idx val="4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E2A-9D4A-8DD2-13555E001DFC}"/>
              </c:ext>
            </c:extLst>
          </c:dPt>
          <c:dPt>
            <c:idx val="5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E2A-9D4A-8DD2-13555E001DFC}"/>
              </c:ext>
            </c:extLst>
          </c:dPt>
          <c:dPt>
            <c:idx val="6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E2A-9D4A-8DD2-13555E001DFC}"/>
              </c:ext>
            </c:extLst>
          </c:dPt>
          <c:dPt>
            <c:idx val="7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E2A-9D4A-8DD2-13555E001DFC}"/>
              </c:ext>
            </c:extLst>
          </c:dPt>
          <c:dPt>
            <c:idx val="8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E2A-9D4A-8DD2-13555E001DFC}"/>
              </c:ext>
            </c:extLst>
          </c:dPt>
          <c:dPt>
            <c:idx val="9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E2A-9D4A-8DD2-13555E001DFC}"/>
              </c:ext>
            </c:extLst>
          </c:dPt>
          <c:cat>
            <c:strRef>
              <c:f>Sheet1!$A$2:$A$11</c:f>
              <c:strCache>
                <c:ptCount val="10"/>
                <c:pt idx="0">
                  <c:v>hamster</c:v>
                </c:pt>
                <c:pt idx="1">
                  <c:v>rabbit</c:v>
                </c:pt>
                <c:pt idx="2">
                  <c:v>budgie</c:v>
                </c:pt>
                <c:pt idx="3">
                  <c:v>guinea pig</c:v>
                </c:pt>
                <c:pt idx="4">
                  <c:v>fish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E2A-9D4A-8DD2-13555E001D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5"/>
          </p:cNvPr>
          <p:cNvSpPr/>
          <p:nvPr userDrawn="1"/>
        </p:nvSpPr>
        <p:spPr>
          <a:xfrm>
            <a:off x="4139058" y="5563212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5"/>
          </p:cNvPr>
          <p:cNvSpPr/>
          <p:nvPr userDrawn="1"/>
        </p:nvSpPr>
        <p:spPr>
          <a:xfrm>
            <a:off x="4137660" y="3162275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chart" Target="../charts/chart2.xml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chart" Target="../charts/chart3.xml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chart" Target="../charts/chart4.xml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chart" Target="../charts/chart5.xml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chart" Target="../charts/chart6.xml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chart" Target="../charts/chart7.xml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chart" Target="../charts/chart8.xml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0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38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Relationship Id="rId1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3.png"/><Relationship Id="rId7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3.png"/><Relationship Id="rId7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hart" Target="../charts/chart11.xml"/><Relationship Id="rId3" Type="http://schemas.openxmlformats.org/officeDocument/2006/relationships/image" Target="../media/image43.png"/><Relationship Id="rId7" Type="http://schemas.openxmlformats.org/officeDocument/2006/relationships/image" Target="../media/image13.png"/><Relationship Id="rId12" Type="http://schemas.openxmlformats.org/officeDocument/2006/relationships/chart" Target="../charts/chart10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chart" Target="../charts/chart9.xml"/><Relationship Id="rId5" Type="http://schemas.openxmlformats.org/officeDocument/2006/relationships/image" Target="../media/image11.png"/><Relationship Id="rId15" Type="http://schemas.openxmlformats.org/officeDocument/2006/relationships/image" Target="../media/image44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chart" Target="../charts/char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3.png"/><Relationship Id="rId7" Type="http://schemas.openxmlformats.org/officeDocument/2006/relationships/image" Target="../media/image13.png"/><Relationship Id="rId12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chart" Target="../charts/chart13.xml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14" name="Rectangle 13">
            <a:hlinkClick r:id="rId3"/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EE7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0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Year 6 | Statistics | Interpret and Construct Charts and Graphs | Lesson 6 of 6: Class Pet Pie Charts</a:t>
            </a:r>
          </a:p>
        </p:txBody>
      </p:sp>
      <p:sp>
        <p:nvSpPr>
          <p:cNvPr id="19" name="Title 17"/>
          <p:cNvSpPr txBox="1">
            <a:spLocks/>
          </p:cNvSpPr>
          <p:nvPr/>
        </p:nvSpPr>
        <p:spPr bwMode="auto">
          <a:xfrm>
            <a:off x="461963" y="2359025"/>
            <a:ext cx="8221662" cy="6556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b="1" kern="1200">
                <a:solidFill>
                  <a:schemeClr val="bg1"/>
                </a:solidFill>
                <a:latin typeface="Tuffy" panose="020B0603060100000000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1C1C1C"/>
                </a:solidFill>
                <a:latin typeface="Twinkl SemiBold" pitchFamily="2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1C1C1C"/>
                </a:solidFill>
                <a:latin typeface="Twinkl SemiBold" pitchFamily="2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1C1C1C"/>
                </a:solidFill>
                <a:latin typeface="Twinkl SemiBold" pitchFamily="2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1C1C1C"/>
                </a:solidFill>
                <a:latin typeface="Twinkl SemiBold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9pPr>
          </a:lstStyle>
          <a:p>
            <a:r>
              <a:rPr lang="en-GB" altLang="en-US" sz="540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6"/>
          <p:cNvSpPr txBox="1">
            <a:spLocks/>
          </p:cNvSpPr>
          <p:nvPr/>
        </p:nvSpPr>
        <p:spPr bwMode="auto">
          <a:xfrm>
            <a:off x="1655763" y="3200400"/>
            <a:ext cx="5832475" cy="5429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Tuffy" panose="020B0603060100000000" pitchFamily="34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ea typeface="Tuffy" panose="020B0603060100000000" pitchFamily="34" charset="0"/>
              </a:rPr>
              <a:t>Statistics</a:t>
            </a: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Class Pet Vote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21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3" name="Assessmen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5" name="Mental and Oral Starter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Group Work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7" name="Talking Partners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Pair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Individual Work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Whole Class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sp>
        <p:nvSpPr>
          <p:cNvPr id="37" name="Rectangle 36"/>
          <p:cNvSpPr/>
          <p:nvPr/>
        </p:nvSpPr>
        <p:spPr>
          <a:xfrm>
            <a:off x="755649" y="1535211"/>
            <a:ext cx="7632699" cy="495108"/>
          </a:xfrm>
          <a:prstGeom prst="rect">
            <a:avLst/>
          </a:prstGeom>
          <a:solidFill>
            <a:srgbClr val="A77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altLang="en-GB" dirty="0">
                <a:solidFill>
                  <a:schemeClr val="bg1"/>
                </a:solidFill>
                <a:latin typeface="Twinkl" pitchFamily="50" charset="0"/>
              </a:rPr>
              <a:t>Which animal received the fewest votes?</a:t>
            </a:r>
          </a:p>
        </p:txBody>
      </p:sp>
      <p:graphicFrame>
        <p:nvGraphicFramePr>
          <p:cNvPr id="38" name="Table 37"/>
          <p:cNvGraphicFramePr/>
          <p:nvPr>
            <p:extLst>
              <p:ext uri="{D42A27DB-BD31-4B8C-83A1-F6EECF244321}">
                <p14:modId xmlns:p14="http://schemas.microsoft.com/office/powerpoint/2010/main" val="3821346698"/>
              </p:ext>
            </p:extLst>
          </p:nvPr>
        </p:nvGraphicFramePr>
        <p:xfrm>
          <a:off x="1383030" y="2195206"/>
          <a:ext cx="639953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9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Animal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Number of Votes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hamster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rabbit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budgie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guinea pig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fish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b="1" dirty="0"/>
                        <a:t>Total</a:t>
                      </a:r>
                      <a:endParaRPr lang="en-US" altLang="en-GB" sz="16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b="1" dirty="0"/>
                        <a:t>36</a:t>
                      </a:r>
                      <a:endParaRPr lang="en-US" altLang="en-GB" sz="16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3820306" y="4642653"/>
            <a:ext cx="3744557" cy="772107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3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r>
              <a:rPr lang="en-US" altLang="en-GB" dirty="0">
                <a:latin typeface="Twinkl" pitchFamily="50" charset="0"/>
              </a:rPr>
              <a:t>The animal with the </a:t>
            </a:r>
            <a:br>
              <a:rPr lang="en-US" altLang="en-GB" dirty="0">
                <a:latin typeface="Twinkl" pitchFamily="50" charset="0"/>
              </a:rPr>
            </a:br>
            <a:r>
              <a:rPr lang="en-US" altLang="en-GB" dirty="0">
                <a:latin typeface="Twinkl" pitchFamily="50" charset="0"/>
              </a:rPr>
              <a:t>fewest votes was a fish.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31843" y="4336869"/>
            <a:ext cx="2426211" cy="1995497"/>
            <a:chOff x="6231843" y="4336869"/>
            <a:chExt cx="2426211" cy="1995497"/>
          </a:xfrm>
        </p:grpSpPr>
        <p:sp>
          <p:nvSpPr>
            <p:cNvPr id="34" name="Oval 33"/>
            <p:cNvSpPr/>
            <p:nvPr/>
          </p:nvSpPr>
          <p:spPr>
            <a:xfrm>
              <a:off x="6788775" y="5994339"/>
              <a:ext cx="1355100" cy="338027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843" y="4336869"/>
              <a:ext cx="2426211" cy="190473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438" y="5035495"/>
              <a:ext cx="1174975" cy="65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2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219811">
            <a:off x="3507555" y="3704770"/>
            <a:ext cx="1695810" cy="2590020"/>
            <a:chOff x="5686052" y="2042994"/>
            <a:chExt cx="1695810" cy="259002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52" y="2042994"/>
              <a:ext cx="1678391" cy="259002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5703470" y="2428714"/>
              <a:ext cx="167839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1400" dirty="0">
                  <a:latin typeface="Twinkl" pitchFamily="50" charset="0"/>
                </a:rPr>
                <a:t>Therefore, each of the 36 votes is worth 10</a:t>
              </a:r>
              <a:r>
                <a:rPr lang="en-US" altLang="en-GB" sz="1400" dirty="0">
                  <a:latin typeface="Arial" panose="020B0604020202020204" pitchFamily="34" charset="0"/>
                </a:rPr>
                <a:t>°</a:t>
              </a:r>
              <a:r>
                <a:rPr lang="en-US" altLang="en-GB" sz="1400" dirty="0">
                  <a:latin typeface="Twinkl" pitchFamily="50" charset="0"/>
                </a:rPr>
                <a:t> on </a:t>
              </a:r>
              <a:br>
                <a:rPr lang="en-US" altLang="en-GB" sz="1400" dirty="0">
                  <a:latin typeface="Twinkl" pitchFamily="50" charset="0"/>
                </a:rPr>
              </a:br>
              <a:r>
                <a:rPr lang="en-US" altLang="en-GB" sz="1400" dirty="0">
                  <a:latin typeface="Twinkl" pitchFamily="50" charset="0"/>
                </a:rPr>
                <a:t>the pie chart.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 rot="21383357">
            <a:off x="2672346" y="3632405"/>
            <a:ext cx="1803222" cy="2590020"/>
            <a:chOff x="979468" y="1981901"/>
            <a:chExt cx="1803222" cy="25900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431" y="1981901"/>
              <a:ext cx="1678391" cy="259002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979468" y="2536841"/>
              <a:ext cx="180322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1600" dirty="0">
                  <a:latin typeface="Twinkl" pitchFamily="50" charset="0"/>
                </a:rPr>
                <a:t>360 = 10 </a:t>
              </a:r>
              <a:r>
                <a:rPr lang="en-US" altLang="en-GB" sz="1600" dirty="0">
                  <a:latin typeface="Sassoon Infant Rg" panose="02000503030000020003" pitchFamily="50" charset="0"/>
                  <a:ea typeface="Sassoon Infant Rg" panose="02000503030000020003" pitchFamily="50" charset="0"/>
                </a:rPr>
                <a:t>×</a:t>
              </a:r>
              <a:r>
                <a:rPr lang="en-US" altLang="en-GB" sz="1600" dirty="0">
                  <a:latin typeface="Twinkl" pitchFamily="50" charset="0"/>
                </a:rPr>
                <a:t> 36 </a:t>
              </a:r>
              <a:br>
                <a:rPr lang="en-US" altLang="en-GB" sz="1600" dirty="0">
                  <a:latin typeface="Twinkl" pitchFamily="50" charset="0"/>
                </a:rPr>
              </a:br>
              <a:r>
                <a:rPr lang="en-US" altLang="en-GB" sz="1600" dirty="0">
                  <a:latin typeface="Twinkl" pitchFamily="50" charset="0"/>
                </a:rPr>
                <a:t>or 360 </a:t>
              </a:r>
              <a:r>
                <a:rPr lang="en-US" alt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÷ </a:t>
              </a:r>
              <a:r>
                <a:rPr lang="en-US" altLang="en-GB" sz="1600" dirty="0">
                  <a:latin typeface="Twinkl" pitchFamily="50" charset="0"/>
                </a:rPr>
                <a:t>36 = 10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Converting to Degrees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graphicFrame>
        <p:nvGraphicFramePr>
          <p:cNvPr id="32" name="Table 31"/>
          <p:cNvGraphicFramePr/>
          <p:nvPr>
            <p:extLst>
              <p:ext uri="{D42A27DB-BD31-4B8C-83A1-F6EECF244321}">
                <p14:modId xmlns:p14="http://schemas.microsoft.com/office/powerpoint/2010/main" val="3884192956"/>
              </p:ext>
            </p:extLst>
          </p:nvPr>
        </p:nvGraphicFramePr>
        <p:xfrm>
          <a:off x="1383030" y="3380638"/>
          <a:ext cx="639953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9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Animal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Number of Votes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hamster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rabbit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budgie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guinea pig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fish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b="1" dirty="0"/>
                        <a:t>Total</a:t>
                      </a:r>
                      <a:endParaRPr lang="en-US" altLang="en-GB" sz="16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b="1" dirty="0"/>
                        <a:t>36</a:t>
                      </a:r>
                      <a:endParaRPr lang="en-US" altLang="en-GB" sz="16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55649" y="1360878"/>
            <a:ext cx="76326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1600" dirty="0">
                <a:latin typeface="+mj-lt"/>
              </a:rPr>
              <a:t>There are 36 votes in total, so the whole pie chart needs to represent 36. </a:t>
            </a:r>
          </a:p>
          <a:p>
            <a:pPr algn="ctr"/>
            <a:endParaRPr lang="en-US" altLang="en-GB" sz="1600" dirty="0">
              <a:latin typeface="+mj-lt"/>
            </a:endParaRPr>
          </a:p>
          <a:p>
            <a:pPr algn="ctr"/>
            <a:r>
              <a:rPr lang="en-US" altLang="en-GB" sz="1600" dirty="0">
                <a:latin typeface="+mj-lt"/>
              </a:rPr>
              <a:t>As we know that a full turn is 360°, </a:t>
            </a:r>
            <a:br>
              <a:rPr lang="en-US" altLang="en-GB" sz="1600" dirty="0">
                <a:latin typeface="+mj-lt"/>
              </a:rPr>
            </a:br>
            <a:r>
              <a:rPr lang="en-US" altLang="en-GB" sz="1600" dirty="0">
                <a:latin typeface="+mj-lt"/>
              </a:rPr>
              <a:t>we know that each vote is worth </a:t>
            </a:r>
            <a:br>
              <a:rPr lang="en-US" altLang="en-GB" sz="1600" dirty="0">
                <a:latin typeface="+mj-lt"/>
              </a:rPr>
            </a:br>
            <a:r>
              <a:rPr lang="en-US" altLang="en-GB" sz="1600" dirty="0">
                <a:latin typeface="+mj-lt"/>
              </a:rPr>
              <a:t>10° on the pie chart.</a:t>
            </a:r>
          </a:p>
          <a:p>
            <a:pPr algn="ctr"/>
            <a:endParaRPr lang="en-US" altLang="en-GB" sz="1600" dirty="0">
              <a:latin typeface="+mj-lt"/>
            </a:endParaRPr>
          </a:p>
          <a:p>
            <a:pPr algn="ctr"/>
            <a:r>
              <a:rPr lang="en-GB" sz="1600" dirty="0"/>
              <a:t>Can you explain how we know this?</a:t>
            </a:r>
            <a:endParaRPr lang="en-US" alt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485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-0.17292 -0.2828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0.3052 -0.2835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-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Converting to Degrees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49" y="1360878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Now that we know that one vote is worth 10</a:t>
            </a:r>
            <a:r>
              <a:rPr lang="en-US" altLang="en-GB" sz="1600" dirty="0">
                <a:latin typeface="Arial" panose="020B0604020202020204" pitchFamily="34" charset="0"/>
              </a:rPr>
              <a:t>°</a:t>
            </a:r>
            <a:r>
              <a:rPr lang="en-US" altLang="en-GB" sz="1600" dirty="0">
                <a:latin typeface="Twinkl" pitchFamily="50" charset="0"/>
              </a:rPr>
              <a:t>, we can convert the raw </a:t>
            </a:r>
            <a:br>
              <a:rPr lang="en-US" altLang="en-GB" sz="1600" dirty="0">
                <a:latin typeface="Twinkl" pitchFamily="50" charset="0"/>
              </a:rPr>
            </a:br>
            <a:r>
              <a:rPr lang="en-US" altLang="en-GB" sz="1600" dirty="0">
                <a:latin typeface="Twinkl" pitchFamily="50" charset="0"/>
              </a:rPr>
              <a:t>data into degrees, ready to draw the data on the pie chart.</a:t>
            </a:r>
          </a:p>
          <a:p>
            <a:pPr algn="ctr"/>
            <a:endParaRPr lang="en-US" altLang="en-GB" sz="1600" dirty="0">
              <a:latin typeface="Twinkl" pitchFamily="50" charset="0"/>
            </a:endParaRPr>
          </a:p>
          <a:p>
            <a:pPr algn="ctr"/>
            <a:r>
              <a:rPr lang="en-US" altLang="en-GB" sz="1600" dirty="0">
                <a:latin typeface="Twinkl" pitchFamily="50" charset="0"/>
              </a:rPr>
              <a:t>We can do this by multiplying the number of votes for each animal by 10.</a:t>
            </a:r>
          </a:p>
        </p:txBody>
      </p:sp>
      <p:graphicFrame>
        <p:nvGraphicFramePr>
          <p:cNvPr id="36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139756"/>
              </p:ext>
            </p:extLst>
          </p:nvPr>
        </p:nvGraphicFramePr>
        <p:xfrm>
          <a:off x="1272901" y="2698430"/>
          <a:ext cx="6598193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3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4 × 10 = 40°</a:t>
                      </a:r>
                      <a:endParaRPr lang="en-US" altLang="en-GB" sz="16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10 × 10 = 100°</a:t>
                      </a:r>
                      <a:endParaRPr lang="en-US" altLang="en-GB" sz="16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7 × 10 = 70°</a:t>
                      </a:r>
                      <a:endParaRPr lang="en-US" altLang="en-GB" sz="16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12 × 10 = 120°</a:t>
                      </a:r>
                      <a:endParaRPr lang="en-US" altLang="en-GB" sz="16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3 × 10 = 30°</a:t>
                      </a:r>
                      <a:endParaRPr lang="en-US" altLang="en-GB" sz="16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Total</a:t>
                      </a:r>
                      <a:endParaRPr lang="en-US" altLang="en-GB" sz="16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36</a:t>
                      </a:r>
                      <a:endParaRPr lang="en-US" altLang="en-GB" sz="16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36 × 10 = 360°</a:t>
                      </a:r>
                      <a:endParaRPr lang="en-US" altLang="en-GB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878286" y="3074126"/>
            <a:ext cx="1241652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5878286" y="3422333"/>
            <a:ext cx="1311586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5948220" y="3749990"/>
            <a:ext cx="1241652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5878286" y="4078742"/>
            <a:ext cx="1311586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5948220" y="4420364"/>
            <a:ext cx="1241652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5795555" y="4753277"/>
            <a:ext cx="1385608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96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1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2958281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4 × 10 = 40°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10 × 10 = 100°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92842844"/>
              </p:ext>
            </p:extLst>
          </p:nvPr>
        </p:nvGraphicFramePr>
        <p:xfrm>
          <a:off x="4654654" y="2051336"/>
          <a:ext cx="3864284" cy="386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We can now take this data and draw it onto a pie chart.</a:t>
            </a:r>
          </a:p>
          <a:p>
            <a:pPr algn="ctr"/>
            <a:r>
              <a:rPr lang="en-US" altLang="en-GB" sz="1600" dirty="0">
                <a:latin typeface="Twinkl" pitchFamily="50" charset="0"/>
              </a:rPr>
              <a:t>We will start off by using a pie chart that is split into 36 angles of 10</a:t>
            </a:r>
            <a:r>
              <a:rPr lang="en-US" altLang="en-GB" sz="1600" dirty="0">
                <a:latin typeface="Arial" panose="020B0604020202020204" pitchFamily="34" charset="0"/>
              </a:rPr>
              <a:t>°</a:t>
            </a:r>
            <a:r>
              <a:rPr lang="en-US" altLang="en-GB" sz="1600" dirty="0">
                <a:latin typeface="Twinkl" pitchFamily="50" charset="0"/>
              </a:rPr>
              <a:t> each.</a:t>
            </a:r>
          </a:p>
        </p:txBody>
      </p:sp>
      <p:sp>
        <p:nvSpPr>
          <p:cNvPr id="33" name="Oval 32"/>
          <p:cNvSpPr/>
          <p:nvPr/>
        </p:nvSpPr>
        <p:spPr>
          <a:xfrm>
            <a:off x="4800601" y="2189026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85896" y="4739084"/>
            <a:ext cx="3536950" cy="956773"/>
          </a:xfrm>
          <a:prstGeom prst="rect">
            <a:avLst/>
          </a:prstGeom>
          <a:solidFill>
            <a:srgbClr val="A772A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solidFill>
                  <a:schemeClr val="bg1"/>
                </a:solidFill>
              </a:rPr>
              <a:t>Each segment is worth 10</a:t>
            </a:r>
            <a:r>
              <a:rPr lang="en-US" altLang="en-GB" sz="1600" dirty="0">
                <a:solidFill>
                  <a:schemeClr val="bg1"/>
                </a:solidFill>
                <a:latin typeface="Arial" panose="020B0604020202020204" pitchFamily="34" charset="0"/>
              </a:rPr>
              <a:t>°</a:t>
            </a:r>
            <a:r>
              <a:rPr lang="en-US" altLang="en-GB" sz="1600" dirty="0">
                <a:solidFill>
                  <a:schemeClr val="bg1"/>
                </a:solidFill>
              </a:rPr>
              <a:t>. How many segments should we shade to represent the votes for a hamster?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89872" y="4916478"/>
            <a:ext cx="919043" cy="1367047"/>
            <a:chOff x="7189872" y="4916478"/>
            <a:chExt cx="919043" cy="1367047"/>
          </a:xfrm>
        </p:grpSpPr>
        <p:sp>
          <p:nvSpPr>
            <p:cNvPr id="41" name="Oval 40"/>
            <p:cNvSpPr/>
            <p:nvPr/>
          </p:nvSpPr>
          <p:spPr>
            <a:xfrm>
              <a:off x="7242353" y="6024448"/>
              <a:ext cx="866562" cy="259077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9872" y="4916478"/>
              <a:ext cx="910334" cy="1298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9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32" grpId="0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933672"/>
              </p:ext>
            </p:extLst>
          </p:nvPr>
        </p:nvGraphicFramePr>
        <p:xfrm>
          <a:off x="752372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4 × 10 = 40°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10 × 10 = 100°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1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606966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4 × 10 = 40°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10 × 10 = 100°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238458413"/>
              </p:ext>
            </p:extLst>
          </p:nvPr>
        </p:nvGraphicFramePr>
        <p:xfrm>
          <a:off x="4654654" y="2051336"/>
          <a:ext cx="3864284" cy="386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We can now take this data and draw it onto a pie chart.</a:t>
            </a:r>
          </a:p>
          <a:p>
            <a:pPr algn="ctr"/>
            <a:r>
              <a:rPr lang="en-US" altLang="en-GB" sz="1600" dirty="0">
                <a:latin typeface="Twinkl" pitchFamily="50" charset="0"/>
              </a:rPr>
              <a:t>We will start off by using a pie chart that is split into 36 angles of 10</a:t>
            </a:r>
            <a:r>
              <a:rPr lang="en-US" altLang="en-GB" sz="1600" dirty="0">
                <a:latin typeface="Arial" panose="020B0604020202020204" pitchFamily="34" charset="0"/>
              </a:rPr>
              <a:t>°</a:t>
            </a:r>
            <a:r>
              <a:rPr lang="en-US" altLang="en-GB" sz="1600" dirty="0">
                <a:latin typeface="Twinkl" pitchFamily="50" charset="0"/>
              </a:rPr>
              <a:t> each.</a:t>
            </a:r>
          </a:p>
        </p:txBody>
      </p:sp>
      <p:sp>
        <p:nvSpPr>
          <p:cNvPr id="33" name="Oval 32"/>
          <p:cNvSpPr/>
          <p:nvPr/>
        </p:nvSpPr>
        <p:spPr>
          <a:xfrm>
            <a:off x="4800601" y="2189026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89872" y="4916478"/>
            <a:ext cx="919043" cy="1367047"/>
            <a:chOff x="7189872" y="4916478"/>
            <a:chExt cx="919043" cy="1367047"/>
          </a:xfrm>
        </p:grpSpPr>
        <p:sp>
          <p:nvSpPr>
            <p:cNvPr id="39" name="Oval 38"/>
            <p:cNvSpPr/>
            <p:nvPr/>
          </p:nvSpPr>
          <p:spPr>
            <a:xfrm>
              <a:off x="7242353" y="6024448"/>
              <a:ext cx="866562" cy="259077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9872" y="4916478"/>
              <a:ext cx="910334" cy="129816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 rot="21334471">
            <a:off x="5074093" y="4296153"/>
            <a:ext cx="1978655" cy="2916871"/>
            <a:chOff x="5074093" y="4296153"/>
            <a:chExt cx="1978655" cy="29168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295" y="4296153"/>
              <a:ext cx="1890199" cy="291687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74093" y="4591026"/>
              <a:ext cx="19786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1600" dirty="0"/>
                <a:t>We shade 4 segments to represent the votes for a hamster. </a:t>
              </a:r>
              <a:br>
                <a:rPr lang="en-US" altLang="en-GB" sz="1600" dirty="0"/>
              </a:br>
              <a:r>
                <a:rPr lang="en-US" altLang="en-GB" sz="1600" dirty="0"/>
                <a:t>This is 40</a:t>
              </a:r>
              <a:r>
                <a:rPr lang="en-US" altLang="en-GB" sz="1600" dirty="0">
                  <a:latin typeface="Arial" panose="020B0604020202020204" pitchFamily="34" charset="0"/>
                </a:rPr>
                <a:t>°</a:t>
              </a:r>
              <a:r>
                <a:rPr lang="en-US" altLang="en-GB" sz="16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218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868493"/>
              </p:ext>
            </p:extLst>
          </p:nvPr>
        </p:nvGraphicFramePr>
        <p:xfrm>
          <a:off x="756864" y="2229607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4 × 10 = 40°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10 × 10 = 100°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1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803268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4 × 10 = 40°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10 × 10 = 100°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77091561"/>
              </p:ext>
            </p:extLst>
          </p:nvPr>
        </p:nvGraphicFramePr>
        <p:xfrm>
          <a:off x="4654654" y="2051336"/>
          <a:ext cx="3864284" cy="386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We can now take this data and draw it onto a pie chart.</a:t>
            </a:r>
          </a:p>
          <a:p>
            <a:pPr algn="ctr"/>
            <a:r>
              <a:rPr lang="en-US" altLang="en-GB" sz="1600" dirty="0">
                <a:latin typeface="Twinkl" pitchFamily="50" charset="0"/>
              </a:rPr>
              <a:t>We will start off by using a pie chart that is split into 36 angles of 10</a:t>
            </a:r>
            <a:r>
              <a:rPr lang="en-US" altLang="en-GB" sz="1600" dirty="0">
                <a:latin typeface="Arial" panose="020B0604020202020204" pitchFamily="34" charset="0"/>
              </a:rPr>
              <a:t>°</a:t>
            </a:r>
            <a:r>
              <a:rPr lang="en-US" altLang="en-GB" sz="1600" dirty="0">
                <a:latin typeface="Twinkl" pitchFamily="50" charset="0"/>
              </a:rPr>
              <a:t> each.</a:t>
            </a:r>
          </a:p>
        </p:txBody>
      </p:sp>
      <p:sp>
        <p:nvSpPr>
          <p:cNvPr id="33" name="Oval 32"/>
          <p:cNvSpPr/>
          <p:nvPr/>
        </p:nvSpPr>
        <p:spPr>
          <a:xfrm>
            <a:off x="4800601" y="2189026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85755" y="4456030"/>
            <a:ext cx="1978655" cy="2916871"/>
            <a:chOff x="5074095" y="4296153"/>
            <a:chExt cx="1978655" cy="29168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295" y="4296153"/>
              <a:ext cx="1890199" cy="291687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74095" y="4591025"/>
              <a:ext cx="19786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1600" dirty="0"/>
                <a:t>We shade a further 10 segments to represent the </a:t>
              </a:r>
              <a:br>
                <a:rPr lang="en-US" altLang="en-GB" sz="1600" dirty="0"/>
              </a:br>
              <a:r>
                <a:rPr lang="en-US" altLang="en-GB" sz="1600" dirty="0"/>
                <a:t>votes for a rabbit. </a:t>
              </a:r>
              <a:br>
                <a:rPr lang="en-US" altLang="en-GB" sz="1600" dirty="0"/>
              </a:br>
              <a:r>
                <a:rPr lang="en-US" altLang="en-GB" sz="1600" dirty="0"/>
                <a:t>This is 100</a:t>
              </a:r>
              <a:r>
                <a:rPr lang="en-US" altLang="en-GB" sz="1600" dirty="0">
                  <a:latin typeface="Arial" panose="020B0604020202020204" pitchFamily="34" charset="0"/>
                </a:rPr>
                <a:t>°</a:t>
              </a:r>
              <a:r>
                <a:rPr lang="en-US" altLang="en-GB" sz="1600" dirty="0"/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55159" y="4573884"/>
            <a:ext cx="2274851" cy="1787893"/>
            <a:chOff x="6355159" y="4573884"/>
            <a:chExt cx="2274851" cy="1787893"/>
          </a:xfrm>
        </p:grpSpPr>
        <p:sp>
          <p:nvSpPr>
            <p:cNvPr id="43" name="Oval 42"/>
            <p:cNvSpPr/>
            <p:nvPr/>
          </p:nvSpPr>
          <p:spPr>
            <a:xfrm>
              <a:off x="6379219" y="5898031"/>
              <a:ext cx="1862818" cy="463746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55159" y="4573884"/>
              <a:ext cx="2274851" cy="1664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05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535400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4 × 10 = 40°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10 × 10 = 100°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1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229269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4 × 10 = 40°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10 × 10 = 100°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7 × 10 = 70°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041849911"/>
              </p:ext>
            </p:extLst>
          </p:nvPr>
        </p:nvGraphicFramePr>
        <p:xfrm>
          <a:off x="4654654" y="2051336"/>
          <a:ext cx="3864284" cy="386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We can now take this data and draw it onto a pie chart.</a:t>
            </a:r>
          </a:p>
          <a:p>
            <a:pPr algn="ctr"/>
            <a:r>
              <a:rPr lang="en-US" altLang="en-GB" sz="1600" dirty="0">
                <a:latin typeface="Twinkl" pitchFamily="50" charset="0"/>
              </a:rPr>
              <a:t>We will start off by using a pie chart that is split into 36 angles of 10</a:t>
            </a:r>
            <a:r>
              <a:rPr lang="en-US" altLang="en-GB" sz="1600" dirty="0">
                <a:latin typeface="Arial" panose="020B0604020202020204" pitchFamily="34" charset="0"/>
              </a:rPr>
              <a:t>°</a:t>
            </a:r>
            <a:r>
              <a:rPr lang="en-US" altLang="en-GB" sz="1600" dirty="0">
                <a:latin typeface="Twinkl" pitchFamily="50" charset="0"/>
              </a:rPr>
              <a:t> each.</a:t>
            </a:r>
          </a:p>
        </p:txBody>
      </p:sp>
      <p:sp>
        <p:nvSpPr>
          <p:cNvPr id="33" name="Oval 32"/>
          <p:cNvSpPr/>
          <p:nvPr/>
        </p:nvSpPr>
        <p:spPr>
          <a:xfrm>
            <a:off x="4800601" y="2189026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21320594">
            <a:off x="3677330" y="4524877"/>
            <a:ext cx="1978655" cy="2916871"/>
            <a:chOff x="5074095" y="4296153"/>
            <a:chExt cx="1978655" cy="29168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295" y="4296153"/>
              <a:ext cx="1890199" cy="291687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74095" y="4591025"/>
              <a:ext cx="19786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1600" dirty="0"/>
                <a:t>We shade a further 7 segments to represent the votes for a budgie. </a:t>
              </a:r>
              <a:br>
                <a:rPr lang="en-US" altLang="en-GB" sz="1600" dirty="0"/>
              </a:br>
              <a:r>
                <a:rPr lang="en-US" altLang="en-GB" sz="1600" dirty="0"/>
                <a:t>This is 70</a:t>
              </a:r>
              <a:r>
                <a:rPr lang="en-US" altLang="en-GB" sz="1600" dirty="0">
                  <a:latin typeface="Arial" panose="020B0604020202020204" pitchFamily="34" charset="0"/>
                </a:rPr>
                <a:t>°</a:t>
              </a:r>
              <a:r>
                <a:rPr lang="en-US" altLang="en-GB" sz="1600" dirty="0"/>
                <a:t>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98206" y="3786438"/>
            <a:ext cx="1697061" cy="2542332"/>
            <a:chOff x="6998206" y="3786438"/>
            <a:chExt cx="1697061" cy="2542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6"/>
            <a:stretch/>
          </p:blipFill>
          <p:spPr>
            <a:xfrm flipH="1">
              <a:off x="7090705" y="3786438"/>
              <a:ext cx="1604562" cy="2375958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6998206" y="5865024"/>
              <a:ext cx="1571198" cy="463746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6406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50869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4 × 10 = 40°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10 × 10 = 100°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7 × 10 = 70°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1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661460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4 × 10 = 40°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10 × 10 = 100°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7 × 10 = 70°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12 × 10 = 120°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47766240"/>
              </p:ext>
            </p:extLst>
          </p:nvPr>
        </p:nvGraphicFramePr>
        <p:xfrm>
          <a:off x="4654654" y="2051336"/>
          <a:ext cx="3864284" cy="386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We can now take this data and draw it onto a pie chart.</a:t>
            </a:r>
          </a:p>
          <a:p>
            <a:pPr algn="ctr"/>
            <a:r>
              <a:rPr lang="en-US" altLang="en-GB" sz="1600" dirty="0">
                <a:latin typeface="Twinkl" pitchFamily="50" charset="0"/>
              </a:rPr>
              <a:t>We will start off by using a pie chart that is split into 36 angles of 10</a:t>
            </a:r>
            <a:r>
              <a:rPr lang="en-US" altLang="en-GB" sz="1600" dirty="0">
                <a:latin typeface="Arial" panose="020B0604020202020204" pitchFamily="34" charset="0"/>
              </a:rPr>
              <a:t>°</a:t>
            </a:r>
            <a:r>
              <a:rPr lang="en-US" altLang="en-GB" sz="1600" dirty="0">
                <a:latin typeface="Twinkl" pitchFamily="50" charset="0"/>
              </a:rPr>
              <a:t> each.</a:t>
            </a:r>
          </a:p>
        </p:txBody>
      </p:sp>
      <p:sp>
        <p:nvSpPr>
          <p:cNvPr id="33" name="Oval 32"/>
          <p:cNvSpPr/>
          <p:nvPr/>
        </p:nvSpPr>
        <p:spPr>
          <a:xfrm>
            <a:off x="4800601" y="2189026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43660" y="4456030"/>
            <a:ext cx="1978655" cy="2916871"/>
            <a:chOff x="5074095" y="4296153"/>
            <a:chExt cx="1978655" cy="29168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295" y="4296153"/>
              <a:ext cx="1890199" cy="291687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74095" y="4591024"/>
              <a:ext cx="19786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1600" dirty="0"/>
                <a:t>We shade a further 12 segments to represent the votes for a guinea pig. This is 120</a:t>
              </a:r>
              <a:r>
                <a:rPr lang="en-US" altLang="en-GB" sz="1600" dirty="0">
                  <a:latin typeface="Arial" panose="020B0604020202020204" pitchFamily="34" charset="0"/>
                </a:rPr>
                <a:t>°</a:t>
              </a:r>
              <a:r>
                <a:rPr lang="en-US" altLang="en-GB" sz="1600" dirty="0"/>
                <a:t>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16113" y="5072734"/>
            <a:ext cx="1733711" cy="1248243"/>
            <a:chOff x="6416113" y="5072734"/>
            <a:chExt cx="1733711" cy="1248243"/>
          </a:xfrm>
        </p:grpSpPr>
        <p:sp>
          <p:nvSpPr>
            <p:cNvPr id="39" name="Oval 38"/>
            <p:cNvSpPr/>
            <p:nvPr/>
          </p:nvSpPr>
          <p:spPr>
            <a:xfrm>
              <a:off x="6498561" y="5889322"/>
              <a:ext cx="1651263" cy="431655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113" y="5072734"/>
              <a:ext cx="1694602" cy="113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98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417426"/>
              </p:ext>
            </p:extLst>
          </p:nvPr>
        </p:nvGraphicFramePr>
        <p:xfrm>
          <a:off x="756864" y="2229608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4 × 10 = 40°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10 × 10 = 100°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7 × 10 = 70°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12 × 10 = 120°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309136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4 × 10 = 40°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10 × 10 = 100°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7 × 10 = 70°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3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12 × 10 = 120°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35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35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>
                          <a:solidFill>
                            <a:schemeClr val="bg1"/>
                          </a:solidFill>
                        </a:rPr>
                        <a:t>3 × 10 = 30°</a:t>
                      </a:r>
                      <a:endParaRPr lang="en-US" altLang="en-GB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35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1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17804631"/>
              </p:ext>
            </p:extLst>
          </p:nvPr>
        </p:nvGraphicFramePr>
        <p:xfrm>
          <a:off x="4654654" y="2051336"/>
          <a:ext cx="3864284" cy="386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We can now take this data and draw it onto a pie chart.</a:t>
            </a:r>
          </a:p>
          <a:p>
            <a:pPr algn="ctr"/>
            <a:r>
              <a:rPr lang="en-US" altLang="en-GB" sz="1600" dirty="0">
                <a:latin typeface="Twinkl" pitchFamily="50" charset="0"/>
              </a:rPr>
              <a:t>We will start off by using a pie chart that is split into 36 angles of 10</a:t>
            </a:r>
            <a:r>
              <a:rPr lang="en-US" altLang="en-GB" sz="1600" dirty="0">
                <a:latin typeface="Arial" panose="020B0604020202020204" pitchFamily="34" charset="0"/>
              </a:rPr>
              <a:t>°</a:t>
            </a:r>
            <a:r>
              <a:rPr lang="en-US" altLang="en-GB" sz="1600" dirty="0">
                <a:latin typeface="Twinkl" pitchFamily="50" charset="0"/>
              </a:rPr>
              <a:t> each.</a:t>
            </a:r>
          </a:p>
        </p:txBody>
      </p:sp>
      <p:sp>
        <p:nvSpPr>
          <p:cNvPr id="33" name="Oval 32"/>
          <p:cNvSpPr/>
          <p:nvPr/>
        </p:nvSpPr>
        <p:spPr>
          <a:xfrm>
            <a:off x="4800601" y="2189026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21390376">
            <a:off x="2009509" y="4464683"/>
            <a:ext cx="2004477" cy="3062778"/>
            <a:chOff x="5108315" y="4150246"/>
            <a:chExt cx="2004477" cy="30627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295" y="4150246"/>
              <a:ext cx="1984750" cy="306277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108315" y="4511898"/>
              <a:ext cx="200447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1600" dirty="0"/>
                <a:t>Lastly, we shade the final 3 segments to represent the votes for a fish. </a:t>
              </a:r>
              <a:br>
                <a:rPr lang="en-US" altLang="en-GB" sz="1600" dirty="0"/>
              </a:br>
              <a:r>
                <a:rPr lang="en-US" altLang="en-GB" sz="1600" dirty="0"/>
                <a:t>This is 30</a:t>
              </a:r>
              <a:r>
                <a:rPr lang="en-US" altLang="en-GB" sz="1600" dirty="0">
                  <a:latin typeface="Arial" panose="020B0604020202020204" pitchFamily="34" charset="0"/>
                </a:rPr>
                <a:t>°</a:t>
              </a:r>
              <a:r>
                <a:rPr lang="en-US" altLang="en-GB" sz="1600" dirty="0"/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31843" y="4336869"/>
            <a:ext cx="2426211" cy="1995497"/>
            <a:chOff x="6231843" y="4336869"/>
            <a:chExt cx="2426211" cy="1995497"/>
          </a:xfrm>
        </p:grpSpPr>
        <p:sp>
          <p:nvSpPr>
            <p:cNvPr id="41" name="Oval 40"/>
            <p:cNvSpPr/>
            <p:nvPr/>
          </p:nvSpPr>
          <p:spPr>
            <a:xfrm>
              <a:off x="6788775" y="5994339"/>
              <a:ext cx="1355100" cy="338027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843" y="4336869"/>
              <a:ext cx="2426211" cy="190473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438" y="5035495"/>
              <a:ext cx="1174975" cy="65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551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32" grpId="0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441004" y="1990026"/>
            <a:ext cx="8262000" cy="4432040"/>
            <a:chOff x="441004" y="1990026"/>
            <a:chExt cx="8262000" cy="443204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05" b="13759"/>
            <a:stretch/>
          </p:blipFill>
          <p:spPr>
            <a:xfrm>
              <a:off x="441004" y="1998921"/>
              <a:ext cx="8262000" cy="4423145"/>
            </a:xfrm>
            <a:prstGeom prst="roundRect">
              <a:avLst>
                <a:gd name="adj" fmla="val 3595"/>
              </a:avLst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05" b="61978"/>
            <a:stretch/>
          </p:blipFill>
          <p:spPr>
            <a:xfrm>
              <a:off x="441004" y="1990026"/>
              <a:ext cx="8262000" cy="439275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123407" y="1987460"/>
            <a:ext cx="6907072" cy="443460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1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To finish the pie chart, we need to give it a title and a key to show </a:t>
            </a:r>
            <a:br>
              <a:rPr lang="en-US" altLang="en-GB" sz="1600" dirty="0"/>
            </a:br>
            <a:r>
              <a:rPr lang="en-US" altLang="en-GB" sz="1600" dirty="0"/>
              <a:t>what each segment represents. </a:t>
            </a:r>
            <a:r>
              <a:rPr lang="en-GB" sz="1600" dirty="0"/>
              <a:t>What title would you suggest?</a:t>
            </a:r>
            <a:endParaRPr lang="en-US" altLang="en-GB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2639857" y="2353822"/>
            <a:ext cx="3864284" cy="3863130"/>
            <a:chOff x="4654654" y="2051336"/>
            <a:chExt cx="3864284" cy="3863130"/>
          </a:xfrm>
        </p:grpSpPr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624619771"/>
                </p:ext>
              </p:extLst>
            </p:nvPr>
          </p:nvGraphicFramePr>
          <p:xfrm>
            <a:off x="4654654" y="2051336"/>
            <a:ext cx="3864284" cy="38631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33" name="Oval 32"/>
            <p:cNvSpPr/>
            <p:nvPr/>
          </p:nvSpPr>
          <p:spPr>
            <a:xfrm>
              <a:off x="4800601" y="2189026"/>
              <a:ext cx="3587749" cy="358774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1898465" y="1990270"/>
            <a:ext cx="5355771" cy="464331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b="1" u="sng" dirty="0">
                <a:latin typeface="Kalam" panose="02000000000000000000" pitchFamily="2" charset="0"/>
                <a:cs typeface="Kalam" panose="02000000000000000000" pitchFamily="2" charset="0"/>
              </a:rPr>
              <a:t>A Pie Chart to Show Class 6’s Votes for Their Class Pet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6597834" y="3458418"/>
            <a:ext cx="1573834" cy="1653936"/>
            <a:chOff x="9341762" y="1438294"/>
            <a:chExt cx="1573834" cy="1653936"/>
          </a:xfrm>
        </p:grpSpPr>
        <p:grpSp>
          <p:nvGrpSpPr>
            <p:cNvPr id="49" name="Group 48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D81D3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Hamster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3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Rabbit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639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Budgie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FAB0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Guinea pig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Fish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373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2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6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839118"/>
              </p:ext>
            </p:extLst>
          </p:nvPr>
        </p:nvGraphicFramePr>
        <p:xfrm>
          <a:off x="755649" y="2098766"/>
          <a:ext cx="7632702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4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4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4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9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>
                          <a:solidFill>
                            <a:schemeClr val="tx1"/>
                          </a:solidFill>
                        </a:rPr>
                        <a:t>Animal</a:t>
                      </a:r>
                      <a:endParaRPr lang="en-US" alt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>
                          <a:solidFill>
                            <a:schemeClr val="tx1"/>
                          </a:solidFill>
                        </a:rPr>
                        <a:t>Number of Votes</a:t>
                      </a:r>
                      <a:endParaRPr lang="en-US" altLang="en-GB" sz="160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  <a:endParaRPr lang="en-US" alt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hamster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4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4 × 10 = 40°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9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rabbit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10</a:t>
                      </a:r>
                      <a:endParaRPr lang="en-US" altLang="en-GB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10 × 10 = 100°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9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budgie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7</a:t>
                      </a:r>
                      <a:endParaRPr lang="en-US" altLang="en-GB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7 × 10 = 70°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9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guinea pig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12</a:t>
                      </a:r>
                      <a:endParaRPr lang="en-US" altLang="en-GB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12 × 10 = 120°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9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fish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3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3 × 10 = 30°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9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b="1"/>
                        <a:t>Total</a:t>
                      </a:r>
                      <a:endParaRPr lang="en-US" altLang="en-GB" sz="1600" b="1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b="1" dirty="0"/>
                        <a:t>36</a:t>
                      </a:r>
                      <a:endParaRPr lang="en-US" altLang="en-GB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b="1" dirty="0"/>
                        <a:t>36 × 10 = 360°</a:t>
                      </a:r>
                      <a:endParaRPr lang="en-US" altLang="en-GB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We have looked at representing data on a pie chart with segments of 10</a:t>
            </a:r>
            <a:r>
              <a:rPr lang="en-US" altLang="en-GB" sz="1600" dirty="0">
                <a:latin typeface="Arial" panose="020B0604020202020204" pitchFamily="34" charset="0"/>
              </a:rPr>
              <a:t>°.</a:t>
            </a:r>
          </a:p>
          <a:p>
            <a:pPr algn="ctr"/>
            <a:r>
              <a:rPr lang="en-US" altLang="en-GB" sz="1600" dirty="0">
                <a:latin typeface="Twinkl" pitchFamily="50" charset="0"/>
                <a:sym typeface="+mn-ea"/>
              </a:rPr>
              <a:t>Now, let's look at how to draw a pie chart on a blank circle.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2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933474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4 × 10 = 40°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10 × 10 = 100°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Begin by drawing a line from the top edge of the circle to the centre.</a:t>
            </a:r>
            <a:br>
              <a:rPr lang="en-US" altLang="en-GB" sz="1600" dirty="0"/>
            </a:br>
            <a:r>
              <a:rPr lang="en-US" altLang="en-GB" sz="1600" dirty="0"/>
              <a:t>This is known as the radius of the circle.</a:t>
            </a:r>
          </a:p>
        </p:txBody>
      </p:sp>
      <p:sp>
        <p:nvSpPr>
          <p:cNvPr id="33" name="Oval 32"/>
          <p:cNvSpPr/>
          <p:nvPr/>
        </p:nvSpPr>
        <p:spPr>
          <a:xfrm>
            <a:off x="4800601" y="2109058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6594474" y="2109058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31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2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933474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4 × 10 = 40°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10 × 10 = 100°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Total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Use a protractor to measure the first angle. Looking at the </a:t>
            </a:r>
            <a:br>
              <a:rPr lang="en-US" altLang="en-GB" sz="1600" dirty="0"/>
            </a:br>
            <a:r>
              <a:rPr lang="en-US" altLang="en-GB" sz="1600" dirty="0"/>
              <a:t>table, we know that the first angle should be 40</a:t>
            </a:r>
            <a:r>
              <a:rPr lang="en-US" altLang="en-GB" sz="1600" dirty="0">
                <a:latin typeface="Arial" panose="020B0604020202020204" pitchFamily="34" charset="0"/>
              </a:rPr>
              <a:t>°.</a:t>
            </a:r>
          </a:p>
        </p:txBody>
      </p:sp>
      <p:sp>
        <p:nvSpPr>
          <p:cNvPr id="33" name="Oval 32"/>
          <p:cNvSpPr/>
          <p:nvPr/>
        </p:nvSpPr>
        <p:spPr>
          <a:xfrm>
            <a:off x="4800601" y="2109058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6594474" y="2109058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2400000" flipH="1">
            <a:off x="7171013" y="2311149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8540" y="3202827"/>
            <a:ext cx="2552228" cy="136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1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accel="33333" decel="6666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2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933474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4 × 10 = 40°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10 × 10 = 100°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The next angle we need to draw represents the votes for a rabbit. </a:t>
            </a:r>
            <a:br>
              <a:rPr lang="en-US" altLang="en-GB" sz="1600" dirty="0"/>
            </a:br>
            <a:r>
              <a:rPr lang="en-US" altLang="en-GB" sz="1600" dirty="0"/>
              <a:t>This angle is 100°.</a:t>
            </a:r>
            <a:endParaRPr lang="en-US" altLang="en-GB" sz="1600" dirty="0">
              <a:latin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800601" y="2109058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6594474" y="2109058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2400000" flipH="1">
            <a:off x="7171013" y="2311149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85895" y="4739084"/>
            <a:ext cx="3577931" cy="1202994"/>
          </a:xfrm>
          <a:prstGeom prst="rect">
            <a:avLst/>
          </a:prstGeom>
          <a:solidFill>
            <a:srgbClr val="A772A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solidFill>
                  <a:schemeClr val="bg1"/>
                </a:solidFill>
              </a:rPr>
              <a:t>We measure this from the line we have just drawn, so we need to move the protractor onto the 40° line and measure the 100° angle from there.</a:t>
            </a:r>
          </a:p>
        </p:txBody>
      </p:sp>
      <p:cxnSp>
        <p:nvCxnSpPr>
          <p:cNvPr id="42" name="Straight Connector 41"/>
          <p:cNvCxnSpPr/>
          <p:nvPr/>
        </p:nvCxnSpPr>
        <p:spPr>
          <a:xfrm rot="8400000" flipH="1">
            <a:off x="7172937" y="3684380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8540" y="3202827"/>
            <a:ext cx="2552228" cy="13672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0">
            <a:off x="5786191" y="3605688"/>
            <a:ext cx="2552228" cy="136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0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41" grpId="0" animBg="1"/>
      <p:bldP spid="4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2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933474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4 × 10 = 40°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10 × 10 = 100°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We now need to measure a 70</a:t>
            </a:r>
            <a:r>
              <a:rPr lang="en-US" altLang="en-GB" sz="1600" dirty="0">
                <a:latin typeface="Arial" panose="020B0604020202020204" pitchFamily="34" charset="0"/>
              </a:rPr>
              <a:t>°</a:t>
            </a:r>
            <a:r>
              <a:rPr lang="en-US" altLang="en-GB" sz="1600" dirty="0"/>
              <a:t> angle to represent the votes for a budgie. Remember to move the protractor onto the line you have just drawn.</a:t>
            </a:r>
            <a:endParaRPr lang="en-US" altLang="en-GB" sz="1600" dirty="0">
              <a:latin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800601" y="2109058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6594474" y="2109058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2400000" flipH="1">
            <a:off x="7171013" y="2311149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8400000" flipH="1">
            <a:off x="7172937" y="3684380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2600000" flipH="1">
            <a:off x="6146004" y="3773240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4421">
            <a:off x="4853305" y="3608484"/>
            <a:ext cx="2552228" cy="13672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0">
            <a:off x="5786191" y="3605688"/>
            <a:ext cx="2552228" cy="136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2400000">
                                      <p:cBhvr>
                                        <p:cTn id="1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2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933474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4 × 10 = 40°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10 × 10 = 100°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+mj-lt"/>
              </a:rPr>
              <a:t>We can now move the protractor to measure the </a:t>
            </a:r>
            <a:br>
              <a:rPr lang="en-US" altLang="en-GB" sz="1600" dirty="0">
                <a:latin typeface="+mj-lt"/>
              </a:rPr>
            </a:br>
            <a:r>
              <a:rPr lang="en-US" altLang="en-GB" sz="1600" dirty="0">
                <a:latin typeface="+mj-lt"/>
              </a:rPr>
              <a:t>120° angle for the guinea pig votes. </a:t>
            </a:r>
          </a:p>
        </p:txBody>
      </p:sp>
      <p:sp>
        <p:nvSpPr>
          <p:cNvPr id="33" name="Oval 32"/>
          <p:cNvSpPr/>
          <p:nvPr/>
        </p:nvSpPr>
        <p:spPr>
          <a:xfrm>
            <a:off x="4800601" y="2109058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6594474" y="2109058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2400000" flipH="1">
            <a:off x="7171013" y="2311149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8400000" flipH="1">
            <a:off x="7172937" y="3684380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2600000" flipH="1">
            <a:off x="6146004" y="3773240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9800000" flipH="1">
            <a:off x="6147925" y="2230536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2256">
            <a:off x="4789756" y="2905102"/>
            <a:ext cx="2552228" cy="13672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4421">
            <a:off x="4853305" y="3608484"/>
            <a:ext cx="2552228" cy="136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0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2400000">
                                      <p:cBhvr>
                                        <p:cTn id="1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2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3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933474"/>
              </p:ext>
            </p:extLst>
          </p:nvPr>
        </p:nvGraphicFramePr>
        <p:xfrm>
          <a:off x="755650" y="2229695"/>
          <a:ext cx="381635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2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9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Number 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solidFill>
                            <a:schemeClr val="tx1"/>
                          </a:solidFill>
                        </a:rPr>
                        <a:t>Convert to Degrees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4 × 10 = 40°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rabbit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10 × 10 = 100°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budgie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7 × 10 = 70°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guinea pig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12 × 10 = 120°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/>
                        <a:t>3 × 10 = 30°</a:t>
                      </a:r>
                      <a:endParaRPr lang="en-US" altLang="en-GB" sz="1400" dirty="0"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/>
                        <a:t>Total</a:t>
                      </a:r>
                      <a:endParaRPr lang="en-US" altLang="en-GB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</a:t>
                      </a:r>
                      <a:endParaRPr lang="en-US" altLang="en-GB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b="1" dirty="0"/>
                        <a:t>36 × 10 = 360°</a:t>
                      </a:r>
                      <a:endParaRPr lang="en-US" altLang="en-GB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Finally, we will use the protractor to check that the remaining </a:t>
            </a:r>
            <a:br>
              <a:rPr lang="en-US" altLang="en-GB" sz="1600" dirty="0"/>
            </a:br>
            <a:r>
              <a:rPr lang="en-US" altLang="en-GB" sz="1600" dirty="0"/>
              <a:t>angle is 30</a:t>
            </a:r>
            <a:r>
              <a:rPr lang="en-US" altLang="en-GB" sz="1600" dirty="0">
                <a:latin typeface="Arial" panose="020B0604020202020204" pitchFamily="34" charset="0"/>
              </a:rPr>
              <a:t>°</a:t>
            </a:r>
            <a:r>
              <a:rPr lang="en-US" altLang="en-GB" sz="1600" dirty="0"/>
              <a:t> to represent the votes for a fish.</a:t>
            </a:r>
            <a:endParaRPr lang="en-US" altLang="en-GB" sz="1600" dirty="0">
              <a:latin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800601" y="2109058"/>
            <a:ext cx="3587749" cy="358774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6594474" y="2109058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2400000" flipH="1">
            <a:off x="7171013" y="2311149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8400000" flipH="1">
            <a:off x="7172937" y="3684380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2600000" flipH="1">
            <a:off x="6146004" y="3773240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9800000" flipH="1">
            <a:off x="6147925" y="2230536"/>
            <a:ext cx="1" cy="1793874"/>
          </a:xfrm>
          <a:prstGeom prst="line">
            <a:avLst/>
          </a:prstGeom>
          <a:ln w="19050">
            <a:solidFill>
              <a:srgbClr val="009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2825">
            <a:off x="5843824" y="2898346"/>
            <a:ext cx="2552228" cy="13672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2256">
            <a:off x="4789756" y="2905102"/>
            <a:ext cx="2552228" cy="136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3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0">
                                      <p:cBhvr>
                                        <p:cTn id="1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441004" y="1990026"/>
            <a:ext cx="8262000" cy="4432040"/>
            <a:chOff x="441004" y="1990026"/>
            <a:chExt cx="8262000" cy="443204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05" b="13759"/>
            <a:stretch/>
          </p:blipFill>
          <p:spPr>
            <a:xfrm>
              <a:off x="441004" y="1998921"/>
              <a:ext cx="8262000" cy="4423145"/>
            </a:xfrm>
            <a:prstGeom prst="roundRect">
              <a:avLst>
                <a:gd name="adj" fmla="val 3595"/>
              </a:avLst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05" b="61978"/>
            <a:stretch/>
          </p:blipFill>
          <p:spPr>
            <a:xfrm>
              <a:off x="441004" y="1990026"/>
              <a:ext cx="8262000" cy="439275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123407" y="1987460"/>
            <a:ext cx="6907072" cy="443460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Draw a Pie Chart 2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23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5" name="Assessmen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6" name="Mental and Oral Starter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oup Work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Talking Partners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Pair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Individual Work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1" name="Whole Class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0" y="1315693"/>
            <a:ext cx="7632700" cy="464331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We can now shade the segments and add a title and a key.</a:t>
            </a:r>
            <a:endParaRPr lang="en-US" altLang="en-GB" sz="1600" dirty="0">
              <a:latin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39857" y="2353822"/>
            <a:ext cx="3864284" cy="3863130"/>
            <a:chOff x="4654654" y="2051336"/>
            <a:chExt cx="3864284" cy="3863130"/>
          </a:xfrm>
        </p:grpSpPr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1915856518"/>
                </p:ext>
              </p:extLst>
            </p:nvPr>
          </p:nvGraphicFramePr>
          <p:xfrm>
            <a:off x="4654654" y="2051336"/>
            <a:ext cx="3864284" cy="38631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33" name="Oval 32"/>
            <p:cNvSpPr/>
            <p:nvPr/>
          </p:nvSpPr>
          <p:spPr>
            <a:xfrm>
              <a:off x="4800601" y="2189026"/>
              <a:ext cx="3587749" cy="358774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1898465" y="1990270"/>
            <a:ext cx="5355771" cy="464331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b="1" u="sng" dirty="0">
                <a:latin typeface="Kalam" panose="02000000000000000000" pitchFamily="2" charset="0"/>
                <a:cs typeface="Kalam" panose="02000000000000000000" pitchFamily="2" charset="0"/>
              </a:rPr>
              <a:t>A Pie Chart to Show Class 6’s Votes for Their Class Pet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6597834" y="3458418"/>
            <a:ext cx="1573834" cy="1653936"/>
            <a:chOff x="9341762" y="1438294"/>
            <a:chExt cx="1573834" cy="1653936"/>
          </a:xfrm>
        </p:grpSpPr>
        <p:grpSp>
          <p:nvGrpSpPr>
            <p:cNvPr id="49" name="Group 48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D81D3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Hamster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3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Rabbit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639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Budgie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FAB0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Guinea pig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Fish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833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Class Pet Activity Sheets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1" name="Individual Wo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41004" y="1529335"/>
            <a:ext cx="8262000" cy="4892731"/>
            <a:chOff x="441004" y="1529335"/>
            <a:chExt cx="8262000" cy="489273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71" b="13759"/>
            <a:stretch/>
          </p:blipFill>
          <p:spPr>
            <a:xfrm>
              <a:off x="441004" y="1541721"/>
              <a:ext cx="8262000" cy="4880345"/>
            </a:xfrm>
            <a:prstGeom prst="roundRect">
              <a:avLst>
                <a:gd name="adj" fmla="val 3595"/>
              </a:avLst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71" b="64571"/>
            <a:stretch/>
          </p:blipFill>
          <p:spPr>
            <a:xfrm>
              <a:off x="441004" y="1529335"/>
              <a:ext cx="8262000" cy="682238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73654" y="1720112"/>
            <a:ext cx="3208800" cy="4450013"/>
            <a:chOff x="673654" y="1720112"/>
            <a:chExt cx="3208800" cy="44500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54" y="1720112"/>
              <a:ext cx="3208800" cy="445001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0" y="1784159"/>
              <a:ext cx="3060280" cy="4328815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967599" y="1731405"/>
            <a:ext cx="3208800" cy="4450013"/>
            <a:chOff x="4117958" y="1720112"/>
            <a:chExt cx="3208800" cy="44500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958" y="1720112"/>
              <a:ext cx="3208800" cy="445001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954" y="1784159"/>
              <a:ext cx="3060279" cy="4328814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261544" y="1731404"/>
            <a:ext cx="3208800" cy="4450013"/>
            <a:chOff x="5261544" y="1731404"/>
            <a:chExt cx="3208800" cy="44500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544" y="1731404"/>
              <a:ext cx="3208800" cy="445001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540" y="1795451"/>
              <a:ext cx="3060279" cy="4328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786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3862" y="2019300"/>
            <a:ext cx="8256288" cy="4391025"/>
            <a:chOff x="443862" y="2019300"/>
            <a:chExt cx="8256288" cy="43910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84" b="8257"/>
            <a:stretch/>
          </p:blipFill>
          <p:spPr>
            <a:xfrm>
              <a:off x="443862" y="2019300"/>
              <a:ext cx="8251201" cy="4391025"/>
            </a:xfrm>
            <a:prstGeom prst="roundRect">
              <a:avLst>
                <a:gd name="adj" fmla="val 3614"/>
              </a:avLst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84" b="75843"/>
            <a:stretch/>
          </p:blipFill>
          <p:spPr>
            <a:xfrm>
              <a:off x="448949" y="2019300"/>
              <a:ext cx="8251201" cy="44767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Percentages in a Pie Chart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1010482270"/>
              </p:ext>
            </p:extLst>
          </p:nvPr>
        </p:nvGraphicFramePr>
        <p:xfrm>
          <a:off x="1367790" y="2874270"/>
          <a:ext cx="6398895" cy="201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2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2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2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Pet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Number of Votes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Percentage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fish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15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>
                          <a:solidFill>
                            <a:srgbClr val="C0DEC2"/>
                          </a:solidFill>
                        </a:rPr>
                        <a:t>15 </a:t>
                      </a:r>
                      <a:r>
                        <a:rPr lang="en-US" altLang="en-GB" sz="1600" dirty="0">
                          <a:solidFill>
                            <a:srgbClr val="C0DEC2"/>
                          </a:solidFill>
                          <a:latin typeface="Sassoon Infant Rg" panose="02000503030000020003" pitchFamily="50" charset="0"/>
                          <a:ea typeface="Sassoon Infant Rg" panose="02000503030000020003" pitchFamily="50" charset="0"/>
                        </a:rPr>
                        <a:t>×</a:t>
                      </a:r>
                      <a:r>
                        <a:rPr lang="en-US" altLang="en-GB" sz="1600" dirty="0">
                          <a:solidFill>
                            <a:srgbClr val="C0DEC2"/>
                          </a:solidFill>
                        </a:rPr>
                        <a:t> 2 = 30%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lizard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10</a:t>
                      </a:r>
                      <a:endParaRPr lang="en-US" altLang="en-GB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>
                          <a:solidFill>
                            <a:srgbClr val="C0DEC2"/>
                          </a:solidFill>
                        </a:rPr>
                        <a:t>10 </a:t>
                      </a:r>
                      <a:r>
                        <a:rPr lang="en-US" altLang="en-GB" sz="1600" dirty="0">
                          <a:solidFill>
                            <a:srgbClr val="C0DEC2"/>
                          </a:solidFill>
                          <a:latin typeface="Sassoon Infant Rg" panose="02000503030000020003" pitchFamily="50" charset="0"/>
                          <a:ea typeface="Sassoon Infant Rg" panose="02000503030000020003" pitchFamily="50" charset="0"/>
                        </a:rPr>
                        <a:t>×</a:t>
                      </a:r>
                      <a:r>
                        <a:rPr lang="en-US" altLang="en-GB" sz="1600" dirty="0">
                          <a:solidFill>
                            <a:srgbClr val="C0DEC2"/>
                          </a:solidFill>
                        </a:rPr>
                        <a:t> 2 = 20%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stick insect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20</a:t>
                      </a:r>
                      <a:endParaRPr lang="en-US" altLang="en-GB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>
                          <a:solidFill>
                            <a:srgbClr val="C0DEC2"/>
                          </a:solidFill>
                        </a:rPr>
                        <a:t>20 </a:t>
                      </a:r>
                      <a:r>
                        <a:rPr lang="en-US" altLang="en-GB" sz="1600" dirty="0">
                          <a:solidFill>
                            <a:srgbClr val="C0DEC2"/>
                          </a:solidFill>
                          <a:latin typeface="Sassoon Infant Rg" panose="02000503030000020003" pitchFamily="50" charset="0"/>
                          <a:ea typeface="Sassoon Infant Rg" panose="02000503030000020003" pitchFamily="50" charset="0"/>
                        </a:rPr>
                        <a:t>×</a:t>
                      </a:r>
                      <a:r>
                        <a:rPr lang="en-US" altLang="en-GB" sz="1600" dirty="0">
                          <a:solidFill>
                            <a:srgbClr val="C0DEC2"/>
                          </a:solidFill>
                        </a:rPr>
                        <a:t> 2 = 40%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hamster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5</a:t>
                      </a:r>
                      <a:endParaRPr lang="en-US" altLang="en-GB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5 × 2 = 10%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Total</a:t>
                      </a:r>
                      <a:endParaRPr lang="en-US" altLang="en-GB" sz="1600" b="1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B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50</a:t>
                      </a:r>
                      <a:endParaRPr lang="en-US" altLang="en-GB" sz="16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B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100%</a:t>
                      </a:r>
                      <a:endParaRPr lang="en-US" altLang="en-GB" sz="16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B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750887" y="2563975"/>
            <a:ext cx="76327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GB" sz="1600" b="1" dirty="0">
                <a:latin typeface="Twinkl" pitchFamily="50" charset="0"/>
              </a:rPr>
              <a:t>Class 5’s Votes on the Easiest Pet to Look After</a:t>
            </a:r>
          </a:p>
        </p:txBody>
      </p:sp>
      <p:pic>
        <p:nvPicPr>
          <p:cNvPr id="33" name="Pai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Can you work with a partner to represent the data in this </a:t>
            </a:r>
            <a:br>
              <a:rPr lang="en-US" altLang="en-GB" sz="1600" dirty="0">
                <a:latin typeface="Twinkl" pitchFamily="50" charset="0"/>
              </a:rPr>
            </a:br>
            <a:r>
              <a:rPr lang="en-US" altLang="en-GB" sz="1600" dirty="0">
                <a:latin typeface="Twinkl" pitchFamily="50" charset="0"/>
              </a:rPr>
              <a:t>table on the percentage pie chart you have been given?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1" b="8584"/>
          <a:stretch/>
        </p:blipFill>
        <p:spPr>
          <a:xfrm>
            <a:off x="438775" y="5429250"/>
            <a:ext cx="8251200" cy="981075"/>
          </a:xfrm>
          <a:prstGeom prst="roundRect">
            <a:avLst>
              <a:gd name="adj" fmla="val 17638"/>
            </a:avLst>
          </a:prstGeom>
        </p:spPr>
      </p:pic>
    </p:spTree>
    <p:extLst>
      <p:ext uri="{BB962C8B-B14F-4D97-AF65-F5344CB8AC3E}">
        <p14:creationId xmlns:p14="http://schemas.microsoft.com/office/powerpoint/2010/main" val="29735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I can </a:t>
            </a:r>
            <a:r>
              <a:rPr lang="en-US" altLang="en-GB" dirty="0">
                <a:solidFill>
                  <a:schemeClr val="tx1"/>
                </a:solidFill>
              </a:rPr>
              <a:t>draw pie charts.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83735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</a:t>
            </a:r>
            <a:r>
              <a:rPr lang="en-US" altLang="en-GB" dirty="0">
                <a:solidFill>
                  <a:schemeClr val="tx1"/>
                </a:solidFill>
                <a:latin typeface="Twinkl" pitchFamily="50" charset="0"/>
              </a:rPr>
              <a:t>use my knowledge of angles and degrees to construct pie charts.</a:t>
            </a:r>
          </a:p>
          <a:p>
            <a:r>
              <a:rPr lang="en-US" altLang="en-GB" dirty="0">
                <a:solidFill>
                  <a:schemeClr val="tx1"/>
                </a:solidFill>
                <a:latin typeface="Twinkl" pitchFamily="50" charset="0"/>
              </a:rPr>
              <a:t>I can convert data to degrees in order to represent it in a pie chart.</a:t>
            </a:r>
          </a:p>
          <a:p>
            <a:r>
              <a:rPr lang="en-US" altLang="en-GB" dirty="0">
                <a:solidFill>
                  <a:schemeClr val="tx1"/>
                </a:solidFill>
                <a:latin typeface="Twinkl" pitchFamily="50" charset="0"/>
              </a:rPr>
              <a:t>I can represent percentages in a pie chart.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3862" y="2019300"/>
            <a:ext cx="8256288" cy="4391025"/>
            <a:chOff x="443862" y="2019300"/>
            <a:chExt cx="8256288" cy="43910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84" b="8257"/>
            <a:stretch/>
          </p:blipFill>
          <p:spPr>
            <a:xfrm>
              <a:off x="443862" y="2019300"/>
              <a:ext cx="8251201" cy="4391025"/>
            </a:xfrm>
            <a:prstGeom prst="roundRect">
              <a:avLst>
                <a:gd name="adj" fmla="val 3614"/>
              </a:avLst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84" b="75843"/>
            <a:stretch/>
          </p:blipFill>
          <p:spPr>
            <a:xfrm>
              <a:off x="448949" y="2019300"/>
              <a:ext cx="8251201" cy="44767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Percentages in a Pie Chart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999354156"/>
              </p:ext>
            </p:extLst>
          </p:nvPr>
        </p:nvGraphicFramePr>
        <p:xfrm>
          <a:off x="1367790" y="2874270"/>
          <a:ext cx="6398895" cy="201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2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2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2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Pet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Number of Votes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Percentage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fish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15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15 </a:t>
                      </a:r>
                      <a:r>
                        <a:rPr lang="en-US" altLang="en-GB" sz="1600" dirty="0">
                          <a:latin typeface="Sassoon Infant Rg" panose="02000503030000020003" pitchFamily="50" charset="0"/>
                          <a:ea typeface="Sassoon Infant Rg" panose="02000503030000020003" pitchFamily="50" charset="0"/>
                        </a:rPr>
                        <a:t>×</a:t>
                      </a:r>
                      <a:r>
                        <a:rPr lang="en-US" altLang="en-GB" sz="1600" dirty="0"/>
                        <a:t> 2 = 30%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lizard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10</a:t>
                      </a:r>
                      <a:endParaRPr lang="en-US" altLang="en-GB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10 </a:t>
                      </a:r>
                      <a:r>
                        <a:rPr lang="en-US" altLang="en-GB" sz="1600" dirty="0">
                          <a:latin typeface="Sassoon Infant Rg" panose="02000503030000020003" pitchFamily="50" charset="0"/>
                          <a:ea typeface="Sassoon Infant Rg" panose="02000503030000020003" pitchFamily="50" charset="0"/>
                        </a:rPr>
                        <a:t>×</a:t>
                      </a:r>
                      <a:r>
                        <a:rPr lang="en-US" altLang="en-GB" sz="1600" dirty="0"/>
                        <a:t> 2 = 20%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stick insect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20</a:t>
                      </a:r>
                      <a:endParaRPr lang="en-US" altLang="en-GB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20 </a:t>
                      </a:r>
                      <a:r>
                        <a:rPr lang="en-US" altLang="en-GB" sz="1600" dirty="0">
                          <a:latin typeface="Sassoon Infant Rg" panose="02000503030000020003" pitchFamily="50" charset="0"/>
                          <a:ea typeface="Sassoon Infant Rg" panose="02000503030000020003" pitchFamily="50" charset="0"/>
                        </a:rPr>
                        <a:t>×</a:t>
                      </a:r>
                      <a:r>
                        <a:rPr lang="en-US" altLang="en-GB" sz="1600" dirty="0"/>
                        <a:t> 2 = 40%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hamster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5</a:t>
                      </a:r>
                      <a:endParaRPr lang="en-US" altLang="en-GB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5 × 2 = 10%</a:t>
                      </a:r>
                      <a:endParaRPr lang="en-US" altLang="en-GB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Total</a:t>
                      </a:r>
                      <a:endParaRPr lang="en-US" altLang="en-GB" sz="1600" b="1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B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50</a:t>
                      </a:r>
                      <a:endParaRPr lang="en-US" altLang="en-GB" sz="16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B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100%</a:t>
                      </a:r>
                      <a:endParaRPr lang="en-US" altLang="en-GB" sz="16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B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750887" y="2563975"/>
            <a:ext cx="76327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GB" sz="1600" b="1" dirty="0">
                <a:latin typeface="Twinkl" pitchFamily="50" charset="0"/>
              </a:rPr>
              <a:t>Class 5’s Votes on the Easiest Pet to Look After</a:t>
            </a:r>
          </a:p>
        </p:txBody>
      </p:sp>
      <p:pic>
        <p:nvPicPr>
          <p:cNvPr id="33" name="Pai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55650" y="1389434"/>
            <a:ext cx="7632700" cy="464331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First, work out the percentage of each animal’s votes.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1" b="8584"/>
          <a:stretch/>
        </p:blipFill>
        <p:spPr>
          <a:xfrm>
            <a:off x="438775" y="5429250"/>
            <a:ext cx="8251200" cy="981075"/>
          </a:xfrm>
          <a:prstGeom prst="roundRect">
            <a:avLst>
              <a:gd name="adj" fmla="val 17638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6073254" y="3268639"/>
            <a:ext cx="1262418" cy="225188"/>
          </a:xfrm>
          <a:prstGeom prst="rect">
            <a:avLst/>
          </a:prstGeom>
          <a:solidFill>
            <a:srgbClr val="C0D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073254" y="3600251"/>
            <a:ext cx="1262418" cy="225188"/>
          </a:xfrm>
          <a:prstGeom prst="rect">
            <a:avLst/>
          </a:prstGeom>
          <a:solidFill>
            <a:srgbClr val="C0D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073254" y="3937989"/>
            <a:ext cx="1262418" cy="225188"/>
          </a:xfrm>
          <a:prstGeom prst="rect">
            <a:avLst/>
          </a:prstGeom>
          <a:solidFill>
            <a:srgbClr val="C0D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31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1" animBg="1"/>
      <p:bldP spid="25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43862" y="2019300"/>
            <a:ext cx="8256288" cy="4391025"/>
            <a:chOff x="443862" y="2019300"/>
            <a:chExt cx="8256288" cy="439102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84" b="8257"/>
            <a:stretch/>
          </p:blipFill>
          <p:spPr>
            <a:xfrm>
              <a:off x="443862" y="2019300"/>
              <a:ext cx="8251201" cy="4391025"/>
            </a:xfrm>
            <a:prstGeom prst="roundRect">
              <a:avLst>
                <a:gd name="adj" fmla="val 3614"/>
              </a:avLst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84" b="75843"/>
            <a:stretch/>
          </p:blipFill>
          <p:spPr>
            <a:xfrm>
              <a:off x="448949" y="2019300"/>
              <a:ext cx="8251201" cy="44767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Percentages in a Pie Chart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901207555"/>
              </p:ext>
            </p:extLst>
          </p:nvPr>
        </p:nvGraphicFramePr>
        <p:xfrm>
          <a:off x="755650" y="2229695"/>
          <a:ext cx="3899535" cy="2042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99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Pet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Number </a:t>
                      </a:r>
                      <a:br>
                        <a:rPr lang="en-US" altLang="en-GB" sz="1400" dirty="0">
                          <a:latin typeface="+mj-lt"/>
                        </a:rPr>
                      </a:br>
                      <a:r>
                        <a:rPr lang="en-US" altLang="en-GB" sz="1400" dirty="0">
                          <a:latin typeface="+mj-lt"/>
                        </a:rPr>
                        <a:t>of Votes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Percentage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15 </a:t>
                      </a:r>
                      <a:r>
                        <a:rPr lang="en-US" altLang="en-GB" sz="1400" dirty="0">
                          <a:latin typeface="+mj-lt"/>
                          <a:ea typeface="Sassoon Infant Rg" panose="02000503030000020003" pitchFamily="50" charset="0"/>
                        </a:rPr>
                        <a:t>×</a:t>
                      </a:r>
                      <a:r>
                        <a:rPr lang="en-US" altLang="en-GB" sz="1400" dirty="0">
                          <a:latin typeface="+mj-lt"/>
                        </a:rPr>
                        <a:t> 2 = 30%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lizard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10 </a:t>
                      </a:r>
                      <a:r>
                        <a:rPr lang="en-US" altLang="en-GB" sz="1400" dirty="0">
                          <a:latin typeface="+mj-lt"/>
                          <a:ea typeface="Sassoon Infant Rg" panose="02000503030000020003" pitchFamily="50" charset="0"/>
                        </a:rPr>
                        <a:t>×</a:t>
                      </a:r>
                      <a:r>
                        <a:rPr lang="en-US" altLang="en-GB" sz="1400" dirty="0">
                          <a:latin typeface="+mj-lt"/>
                        </a:rPr>
                        <a:t> 2 = 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stick insect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>
                          <a:latin typeface="+mj-lt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20 </a:t>
                      </a:r>
                      <a:r>
                        <a:rPr lang="en-US" altLang="en-GB" sz="1400" dirty="0">
                          <a:latin typeface="+mj-lt"/>
                          <a:ea typeface="Sassoon Infant Rg" panose="02000503030000020003" pitchFamily="50" charset="0"/>
                        </a:rPr>
                        <a:t>×</a:t>
                      </a:r>
                      <a:r>
                        <a:rPr lang="en-US" altLang="en-GB" sz="1400" dirty="0">
                          <a:latin typeface="+mj-lt"/>
                        </a:rPr>
                        <a:t> 2 = 40%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hamster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>
                          <a:latin typeface="+mj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5 × 2 = 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>
                          <a:latin typeface="+mj-lt"/>
                        </a:rPr>
                        <a:t>Total</a:t>
                      </a:r>
                      <a:endParaRPr lang="en-US" altLang="en-GB" sz="1400" b="1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B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50</a:t>
                      </a:r>
                      <a:endParaRPr lang="en-US" altLang="en-GB" sz="14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B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400" dirty="0">
                          <a:latin typeface="+mj-lt"/>
                        </a:rPr>
                        <a:t>100%</a:t>
                      </a:r>
                      <a:endParaRPr lang="en-US" altLang="en-GB" sz="14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B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" name="Pai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Then, shade in the segments of the circle </a:t>
            </a:r>
            <a:br>
              <a:rPr lang="en-US" altLang="en-GB" sz="1600" dirty="0"/>
            </a:br>
            <a:r>
              <a:rPr lang="en-US" altLang="en-GB" sz="1600" dirty="0"/>
              <a:t>to represent each percentage.</a:t>
            </a:r>
          </a:p>
        </p:txBody>
      </p:sp>
      <p:sp>
        <p:nvSpPr>
          <p:cNvPr id="34" name="Oval 33"/>
          <p:cNvSpPr/>
          <p:nvPr/>
        </p:nvSpPr>
        <p:spPr>
          <a:xfrm>
            <a:off x="4867276" y="2189026"/>
            <a:ext cx="3587749" cy="358774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5" name="Group 34"/>
          <p:cNvGrpSpPr/>
          <p:nvPr/>
        </p:nvGrpSpPr>
        <p:grpSpPr>
          <a:xfrm>
            <a:off x="4723032" y="2048756"/>
            <a:ext cx="3864284" cy="3863130"/>
            <a:chOff x="4721329" y="2051336"/>
            <a:chExt cx="3864284" cy="3863130"/>
          </a:xfrm>
        </p:grpSpPr>
        <p:graphicFrame>
          <p:nvGraphicFramePr>
            <p:cNvPr id="36" name="Chart 35"/>
            <p:cNvGraphicFramePr/>
            <p:nvPr>
              <p:extLst>
                <p:ext uri="{D42A27DB-BD31-4B8C-83A1-F6EECF244321}">
                  <p14:modId xmlns:p14="http://schemas.microsoft.com/office/powerpoint/2010/main" val="3817958075"/>
                </p:ext>
              </p:extLst>
            </p:nvPr>
          </p:nvGraphicFramePr>
          <p:xfrm>
            <a:off x="4721329" y="2051336"/>
            <a:ext cx="3864284" cy="38631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37" name="Oval 36"/>
            <p:cNvSpPr/>
            <p:nvPr/>
          </p:nvSpPr>
          <p:spPr>
            <a:xfrm>
              <a:off x="4867276" y="2189026"/>
              <a:ext cx="3587749" cy="358774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23920" y="2048756"/>
            <a:ext cx="3864284" cy="3863130"/>
            <a:chOff x="4721329" y="2051336"/>
            <a:chExt cx="3864284" cy="3863130"/>
          </a:xfrm>
        </p:grpSpPr>
        <p:graphicFrame>
          <p:nvGraphicFramePr>
            <p:cNvPr id="38" name="Chart 37"/>
            <p:cNvGraphicFramePr/>
            <p:nvPr>
              <p:extLst>
                <p:ext uri="{D42A27DB-BD31-4B8C-83A1-F6EECF244321}">
                  <p14:modId xmlns:p14="http://schemas.microsoft.com/office/powerpoint/2010/main" val="1870599555"/>
                </p:ext>
              </p:extLst>
            </p:nvPr>
          </p:nvGraphicFramePr>
          <p:xfrm>
            <a:off x="4721329" y="2051336"/>
            <a:ext cx="3864284" cy="38631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39" name="Oval 38"/>
            <p:cNvSpPr/>
            <p:nvPr/>
          </p:nvSpPr>
          <p:spPr>
            <a:xfrm>
              <a:off x="4867276" y="2189026"/>
              <a:ext cx="3587749" cy="358774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728014" y="2048756"/>
            <a:ext cx="3864284" cy="3863130"/>
            <a:chOff x="4721329" y="2051336"/>
            <a:chExt cx="3864284" cy="3863130"/>
          </a:xfrm>
        </p:grpSpPr>
        <p:graphicFrame>
          <p:nvGraphicFramePr>
            <p:cNvPr id="41" name="Chart 40"/>
            <p:cNvGraphicFramePr/>
            <p:nvPr>
              <p:extLst>
                <p:ext uri="{D42A27DB-BD31-4B8C-83A1-F6EECF244321}">
                  <p14:modId xmlns:p14="http://schemas.microsoft.com/office/powerpoint/2010/main" val="372119301"/>
                </p:ext>
              </p:extLst>
            </p:nvPr>
          </p:nvGraphicFramePr>
          <p:xfrm>
            <a:off x="4721329" y="2051336"/>
            <a:ext cx="3864284" cy="38631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42" name="Oval 41"/>
            <p:cNvSpPr/>
            <p:nvPr/>
          </p:nvSpPr>
          <p:spPr>
            <a:xfrm>
              <a:off x="4867276" y="2189026"/>
              <a:ext cx="3587749" cy="358774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723920" y="2048756"/>
            <a:ext cx="3864284" cy="3863130"/>
            <a:chOff x="4721329" y="2051336"/>
            <a:chExt cx="3864284" cy="3863130"/>
          </a:xfrm>
        </p:grpSpPr>
        <p:graphicFrame>
          <p:nvGraphicFramePr>
            <p:cNvPr id="44" name="Chart 43"/>
            <p:cNvGraphicFramePr/>
            <p:nvPr>
              <p:extLst>
                <p:ext uri="{D42A27DB-BD31-4B8C-83A1-F6EECF244321}">
                  <p14:modId xmlns:p14="http://schemas.microsoft.com/office/powerpoint/2010/main" val="736194098"/>
                </p:ext>
              </p:extLst>
            </p:nvPr>
          </p:nvGraphicFramePr>
          <p:xfrm>
            <a:off x="4721329" y="2051336"/>
            <a:ext cx="3864284" cy="38631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45" name="Oval 44"/>
            <p:cNvSpPr/>
            <p:nvPr/>
          </p:nvSpPr>
          <p:spPr>
            <a:xfrm>
              <a:off x="4867276" y="2189026"/>
              <a:ext cx="3587749" cy="358774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1" b="8584"/>
          <a:stretch/>
        </p:blipFill>
        <p:spPr>
          <a:xfrm>
            <a:off x="438775" y="5429250"/>
            <a:ext cx="8251200" cy="981075"/>
          </a:xfrm>
          <a:prstGeom prst="roundRect">
            <a:avLst>
              <a:gd name="adj" fmla="val 17638"/>
            </a:avLst>
          </a:prstGeom>
        </p:spPr>
      </p:pic>
    </p:spTree>
    <p:extLst>
      <p:ext uri="{BB962C8B-B14F-4D97-AF65-F5344CB8AC3E}">
        <p14:creationId xmlns:p14="http://schemas.microsoft.com/office/powerpoint/2010/main" val="361359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43862" y="2019300"/>
            <a:ext cx="8256288" cy="4391025"/>
            <a:chOff x="443862" y="2019300"/>
            <a:chExt cx="8256288" cy="439102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84" b="8257"/>
            <a:stretch/>
          </p:blipFill>
          <p:spPr>
            <a:xfrm>
              <a:off x="443862" y="2019300"/>
              <a:ext cx="8251201" cy="4391025"/>
            </a:xfrm>
            <a:prstGeom prst="roundRect">
              <a:avLst>
                <a:gd name="adj" fmla="val 3614"/>
              </a:avLst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84" b="75843"/>
            <a:stretch/>
          </p:blipFill>
          <p:spPr>
            <a:xfrm>
              <a:off x="448949" y="2019300"/>
              <a:ext cx="8251201" cy="447676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1123407" y="1987460"/>
            <a:ext cx="6907072" cy="443460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1898465" y="1990270"/>
            <a:ext cx="5355771" cy="464331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b="1" u="sng" dirty="0">
                <a:latin typeface="Kalam" panose="02000000000000000000" pitchFamily="2" charset="0"/>
                <a:cs typeface="Kalam" panose="02000000000000000000" pitchFamily="2" charset="0"/>
              </a:rPr>
              <a:t>A Pie Chart to Show Class 6’s Votes for Their Class Pet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597834" y="3544261"/>
            <a:ext cx="1573834" cy="1321003"/>
            <a:chOff x="9341762" y="1438294"/>
            <a:chExt cx="1573834" cy="1321003"/>
          </a:xfrm>
        </p:grpSpPr>
        <p:grpSp>
          <p:nvGrpSpPr>
            <p:cNvPr id="32" name="Group 31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D81D3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Fish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3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Lizard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639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Stick insect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FAB0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Hamster</a:t>
                </a: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Percentages in a Pie Chart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3" name="Pai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55650" y="1315693"/>
            <a:ext cx="7632700" cy="464331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Finally, add the title and the key.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39858" y="2362256"/>
            <a:ext cx="3864284" cy="3863130"/>
            <a:chOff x="4721329" y="2051336"/>
            <a:chExt cx="3864284" cy="3863130"/>
          </a:xfrm>
        </p:grpSpPr>
        <p:graphicFrame>
          <p:nvGraphicFramePr>
            <p:cNvPr id="31" name="Chart 30"/>
            <p:cNvGraphicFramePr/>
            <p:nvPr>
              <p:extLst>
                <p:ext uri="{D42A27DB-BD31-4B8C-83A1-F6EECF244321}">
                  <p14:modId xmlns:p14="http://schemas.microsoft.com/office/powerpoint/2010/main" val="3481154271"/>
                </p:ext>
              </p:extLst>
            </p:nvPr>
          </p:nvGraphicFramePr>
          <p:xfrm>
            <a:off x="4721329" y="2051336"/>
            <a:ext cx="3864284" cy="38631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34" name="Oval 33"/>
            <p:cNvSpPr/>
            <p:nvPr/>
          </p:nvSpPr>
          <p:spPr>
            <a:xfrm>
              <a:off x="4867276" y="2189026"/>
              <a:ext cx="3587749" cy="358774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1" b="8584"/>
          <a:stretch/>
        </p:blipFill>
        <p:spPr>
          <a:xfrm>
            <a:off x="438775" y="5429250"/>
            <a:ext cx="8251200" cy="981075"/>
          </a:xfrm>
          <a:prstGeom prst="roundRect">
            <a:avLst>
              <a:gd name="adj" fmla="val 17638"/>
            </a:avLst>
          </a:prstGeom>
        </p:spPr>
      </p:pic>
    </p:spTree>
    <p:extLst>
      <p:ext uri="{BB962C8B-B14F-4D97-AF65-F5344CB8AC3E}">
        <p14:creationId xmlns:p14="http://schemas.microsoft.com/office/powerpoint/2010/main" val="134675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I can </a:t>
            </a:r>
            <a:r>
              <a:rPr lang="en-US" altLang="en-GB" dirty="0">
                <a:solidFill>
                  <a:schemeClr val="tx1"/>
                </a:solidFill>
              </a:rPr>
              <a:t>draw pie charts.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83735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</a:t>
            </a:r>
            <a:r>
              <a:rPr lang="en-US" altLang="en-GB" dirty="0">
                <a:solidFill>
                  <a:schemeClr val="tx1"/>
                </a:solidFill>
                <a:latin typeface="Twinkl" pitchFamily="50" charset="0"/>
              </a:rPr>
              <a:t>use my knowledge of angles and degrees to construct pie charts.</a:t>
            </a:r>
          </a:p>
          <a:p>
            <a:r>
              <a:rPr lang="en-US" altLang="en-GB" dirty="0">
                <a:solidFill>
                  <a:schemeClr val="tx1"/>
                </a:solidFill>
                <a:latin typeface="Twinkl" pitchFamily="50" charset="0"/>
              </a:rPr>
              <a:t>I can convert data to degrees in order to represent it in a pie chart.</a:t>
            </a:r>
          </a:p>
          <a:p>
            <a:r>
              <a:rPr lang="en-US" altLang="en-GB" dirty="0">
                <a:solidFill>
                  <a:schemeClr val="tx1"/>
                </a:solidFill>
                <a:latin typeface="Twinkl" pitchFamily="50" charset="0"/>
              </a:rPr>
              <a:t>I can represent percentages in a pie chart.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78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41004" y="1529335"/>
            <a:ext cx="8262000" cy="4892731"/>
            <a:chOff x="441004" y="1529335"/>
            <a:chExt cx="8262000" cy="48927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71" b="13759"/>
            <a:stretch/>
          </p:blipFill>
          <p:spPr>
            <a:xfrm>
              <a:off x="441004" y="1541721"/>
              <a:ext cx="8262000" cy="4880345"/>
            </a:xfrm>
            <a:prstGeom prst="roundRect">
              <a:avLst>
                <a:gd name="adj" fmla="val 3595"/>
              </a:avLst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71" b="64571"/>
            <a:stretch/>
          </p:blipFill>
          <p:spPr>
            <a:xfrm>
              <a:off x="441004" y="1529335"/>
              <a:ext cx="8262000" cy="682238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6" t="11716" r="20500"/>
          <a:stretch/>
        </p:blipFill>
        <p:spPr>
          <a:xfrm>
            <a:off x="2784732" y="2265307"/>
            <a:ext cx="2765463" cy="2399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49" y="1526585"/>
            <a:ext cx="7632699" cy="495108"/>
          </a:xfrm>
          <a:prstGeom prst="rect">
            <a:avLst/>
          </a:prstGeom>
          <a:solidFill>
            <a:srgbClr val="A772A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altLang="en-GB" dirty="0">
                <a:solidFill>
                  <a:schemeClr val="bg1"/>
                </a:solidFill>
                <a:latin typeface="Twinkl" pitchFamily="50" charset="0"/>
              </a:rPr>
              <a:t>Use the word bank to complete these sentences.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000" b="1" dirty="0">
                <a:latin typeface="Twinkl" pitchFamily="50" charset="0"/>
              </a:rPr>
              <a:t>Angles, Degrees, Circles and Turns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82" y="3801533"/>
            <a:ext cx="2577119" cy="1885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125424"/>
            <a:ext cx="6339417" cy="39853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60000">
            <a:off x="1020078" y="2638205"/>
            <a:ext cx="1919500" cy="2434101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r>
              <a:rPr lang="en-US" altLang="en-GB" sz="1600" dirty="0">
                <a:latin typeface="Twinkl" pitchFamily="50" charset="0"/>
              </a:rPr>
              <a:t>An angle measures a </a:t>
            </a:r>
            <a:r>
              <a:rPr lang="en-US" altLang="en-GB" sz="1600" u="sng" dirty="0">
                <a:latin typeface="Twinkl" pitchFamily="50" charset="0"/>
              </a:rPr>
              <a:t>        </a:t>
            </a:r>
            <a:r>
              <a:rPr lang="en-US" altLang="en-GB" sz="1600" dirty="0">
                <a:latin typeface="Twinkl" pitchFamily="50" charset="0"/>
              </a:rPr>
              <a:t>. </a:t>
            </a:r>
          </a:p>
          <a:p>
            <a:endParaRPr lang="en-US" altLang="en-GB" sz="1600" dirty="0">
              <a:latin typeface="Twinkl" pitchFamily="50" charset="0"/>
            </a:endParaRPr>
          </a:p>
          <a:p>
            <a:r>
              <a:rPr lang="en-US" altLang="en-GB" sz="1600" dirty="0">
                <a:latin typeface="Twinkl" pitchFamily="50" charset="0"/>
              </a:rPr>
              <a:t>Angles are measured </a:t>
            </a:r>
            <a:br>
              <a:rPr lang="en-US" altLang="en-GB" sz="1600" dirty="0">
                <a:latin typeface="Twinkl" pitchFamily="50" charset="0"/>
              </a:rPr>
            </a:br>
            <a:r>
              <a:rPr lang="en-US" altLang="en-GB" sz="1600" dirty="0">
                <a:latin typeface="Twinkl" pitchFamily="50" charset="0"/>
              </a:rPr>
              <a:t>in </a:t>
            </a:r>
            <a:r>
              <a:rPr lang="en-US" altLang="en-GB" sz="1600" u="sng" dirty="0">
                <a:latin typeface="Twinkl" pitchFamily="50" charset="0"/>
              </a:rPr>
              <a:t>             </a:t>
            </a:r>
            <a:r>
              <a:rPr lang="en-US" altLang="en-GB" sz="1600" dirty="0">
                <a:latin typeface="Twinkl" pitchFamily="50" charset="0"/>
              </a:rPr>
              <a:t>.</a:t>
            </a:r>
          </a:p>
          <a:p>
            <a:endParaRPr lang="en-US" altLang="en-GB" sz="1600" dirty="0">
              <a:latin typeface="Twinkl" pitchFamily="50" charset="0"/>
            </a:endParaRPr>
          </a:p>
          <a:p>
            <a:r>
              <a:rPr lang="en-US" altLang="en-GB" sz="1600" dirty="0">
                <a:latin typeface="Twinkl" pitchFamily="50" charset="0"/>
              </a:rPr>
              <a:t>A circle is a</a:t>
            </a:r>
            <a:br>
              <a:rPr lang="en-US" altLang="en-GB" sz="1600" dirty="0">
                <a:latin typeface="Twinkl" pitchFamily="50" charset="0"/>
              </a:rPr>
            </a:br>
            <a:r>
              <a:rPr lang="en-US" altLang="en-GB" sz="1600" u="sng" dirty="0">
                <a:latin typeface="Twinkl" pitchFamily="50" charset="0"/>
              </a:rPr>
              <a:t>       </a:t>
            </a:r>
            <a:r>
              <a:rPr lang="en-US" altLang="en-GB" sz="1600" dirty="0">
                <a:latin typeface="Twinkl" pitchFamily="50" charset="0"/>
              </a:rPr>
              <a:t> turn.</a:t>
            </a:r>
          </a:p>
        </p:txBody>
      </p:sp>
      <p:sp>
        <p:nvSpPr>
          <p:cNvPr id="2" name="Oval 1"/>
          <p:cNvSpPr/>
          <p:nvPr/>
        </p:nvSpPr>
        <p:spPr>
          <a:xfrm>
            <a:off x="4800600" y="2276476"/>
            <a:ext cx="3587749" cy="358774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 rot="60000">
            <a:off x="1296550" y="3839229"/>
            <a:ext cx="934914" cy="464331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b="1" dirty="0">
                <a:solidFill>
                  <a:srgbClr val="00B050"/>
                </a:solidFill>
                <a:latin typeface="Twinkl" pitchFamily="50" charset="0"/>
              </a:rPr>
              <a:t>degrees</a:t>
            </a:r>
            <a:endParaRPr lang="en-US" altLang="en-GB" sz="1600" b="1" dirty="0">
              <a:latin typeface="Twinkl" pitchFamily="50" charset="0"/>
            </a:endParaRPr>
          </a:p>
        </p:txBody>
      </p:sp>
      <p:sp>
        <p:nvSpPr>
          <p:cNvPr id="28" name="Rectangle 27"/>
          <p:cNvSpPr/>
          <p:nvPr/>
        </p:nvSpPr>
        <p:spPr>
          <a:xfrm rot="60000">
            <a:off x="1220759" y="2865016"/>
            <a:ext cx="685052" cy="464331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b="1" dirty="0">
                <a:solidFill>
                  <a:srgbClr val="00B050"/>
                </a:solidFill>
                <a:latin typeface="Twinkl" pitchFamily="50" charset="0"/>
              </a:rPr>
              <a:t>turn</a:t>
            </a:r>
            <a:endParaRPr lang="en-US" altLang="en-GB" sz="1600" b="1" dirty="0">
              <a:latin typeface="Twinkl" pitchFamily="50" charset="0"/>
            </a:endParaRPr>
          </a:p>
        </p:txBody>
      </p:sp>
      <p:sp>
        <p:nvSpPr>
          <p:cNvPr id="32" name="Pie 31"/>
          <p:cNvSpPr/>
          <p:nvPr/>
        </p:nvSpPr>
        <p:spPr>
          <a:xfrm rot="16200000">
            <a:off x="6128966" y="3633401"/>
            <a:ext cx="914400" cy="914400"/>
          </a:xfrm>
          <a:prstGeom prst="pie">
            <a:avLst>
              <a:gd name="adj1" fmla="val 0"/>
              <a:gd name="adj2" fmla="val 7262276"/>
            </a:avLst>
          </a:prstGeom>
          <a:solidFill>
            <a:srgbClr val="009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1043055" y="4578081"/>
            <a:ext cx="584093" cy="464331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b="1" dirty="0">
                <a:solidFill>
                  <a:srgbClr val="00B050"/>
                </a:solidFill>
                <a:latin typeface="Twinkl" pitchFamily="50" charset="0"/>
              </a:rPr>
              <a:t>full</a:t>
            </a:r>
            <a:endParaRPr lang="en-US" altLang="en-GB" sz="1600" b="1" dirty="0">
              <a:latin typeface="Twinkl" pitchFamily="50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581553" y="2351567"/>
            <a:ext cx="0" cy="3456000"/>
            <a:chOff x="6516773" y="2351567"/>
            <a:chExt cx="0" cy="345600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516773" y="2351567"/>
              <a:ext cx="0" cy="172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516773" y="4079567"/>
              <a:ext cx="0" cy="172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>
            <a:off x="6581553" y="2351567"/>
            <a:ext cx="0" cy="172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063388" y="2621641"/>
            <a:ext cx="1635613" cy="1848760"/>
          </a:xfrm>
          <a:custGeom>
            <a:avLst/>
            <a:gdLst>
              <a:gd name="connsiteX0" fmla="*/ 0 w 1618680"/>
              <a:gd name="connsiteY0" fmla="*/ 0 h 1755627"/>
              <a:gd name="connsiteX1" fmla="*/ 1618680 w 1618680"/>
              <a:gd name="connsiteY1" fmla="*/ 0 h 1755627"/>
              <a:gd name="connsiteX2" fmla="*/ 1618680 w 1618680"/>
              <a:gd name="connsiteY2" fmla="*/ 1755627 h 1755627"/>
              <a:gd name="connsiteX3" fmla="*/ 0 w 1618680"/>
              <a:gd name="connsiteY3" fmla="*/ 1755627 h 1755627"/>
              <a:gd name="connsiteX4" fmla="*/ 0 w 1618680"/>
              <a:gd name="connsiteY4" fmla="*/ 0 h 1755627"/>
              <a:gd name="connsiteX0" fmla="*/ 0 w 1635613"/>
              <a:gd name="connsiteY0" fmla="*/ 0 h 1755627"/>
              <a:gd name="connsiteX1" fmla="*/ 1635613 w 1635613"/>
              <a:gd name="connsiteY1" fmla="*/ 93133 h 1755627"/>
              <a:gd name="connsiteX2" fmla="*/ 1618680 w 1635613"/>
              <a:gd name="connsiteY2" fmla="*/ 1755627 h 1755627"/>
              <a:gd name="connsiteX3" fmla="*/ 0 w 1635613"/>
              <a:gd name="connsiteY3" fmla="*/ 1755627 h 1755627"/>
              <a:gd name="connsiteX4" fmla="*/ 0 w 1635613"/>
              <a:gd name="connsiteY4" fmla="*/ 0 h 1755627"/>
              <a:gd name="connsiteX0" fmla="*/ 0 w 1635613"/>
              <a:gd name="connsiteY0" fmla="*/ 0 h 1755627"/>
              <a:gd name="connsiteX1" fmla="*/ 1635613 w 1635613"/>
              <a:gd name="connsiteY1" fmla="*/ 93133 h 1755627"/>
              <a:gd name="connsiteX2" fmla="*/ 1618680 w 1635613"/>
              <a:gd name="connsiteY2" fmla="*/ 1755627 h 1755627"/>
              <a:gd name="connsiteX3" fmla="*/ 0 w 1635613"/>
              <a:gd name="connsiteY3" fmla="*/ 1755627 h 1755627"/>
              <a:gd name="connsiteX4" fmla="*/ 0 w 1635613"/>
              <a:gd name="connsiteY4" fmla="*/ 0 h 1755627"/>
              <a:gd name="connsiteX0" fmla="*/ 0 w 1635613"/>
              <a:gd name="connsiteY0" fmla="*/ 0 h 1755627"/>
              <a:gd name="connsiteX1" fmla="*/ 1635613 w 1635613"/>
              <a:gd name="connsiteY1" fmla="*/ 67733 h 1755627"/>
              <a:gd name="connsiteX2" fmla="*/ 1618680 w 1635613"/>
              <a:gd name="connsiteY2" fmla="*/ 1755627 h 1755627"/>
              <a:gd name="connsiteX3" fmla="*/ 0 w 1635613"/>
              <a:gd name="connsiteY3" fmla="*/ 1755627 h 1755627"/>
              <a:gd name="connsiteX4" fmla="*/ 0 w 1635613"/>
              <a:gd name="connsiteY4" fmla="*/ 0 h 1755627"/>
              <a:gd name="connsiteX0" fmla="*/ 0 w 1635613"/>
              <a:gd name="connsiteY0" fmla="*/ 0 h 1848760"/>
              <a:gd name="connsiteX1" fmla="*/ 1635613 w 1635613"/>
              <a:gd name="connsiteY1" fmla="*/ 67733 h 1848760"/>
              <a:gd name="connsiteX2" fmla="*/ 1610213 w 1635613"/>
              <a:gd name="connsiteY2" fmla="*/ 1848760 h 1848760"/>
              <a:gd name="connsiteX3" fmla="*/ 0 w 1635613"/>
              <a:gd name="connsiteY3" fmla="*/ 1755627 h 1848760"/>
              <a:gd name="connsiteX4" fmla="*/ 0 w 1635613"/>
              <a:gd name="connsiteY4" fmla="*/ 0 h 1848760"/>
              <a:gd name="connsiteX0" fmla="*/ 0 w 1635613"/>
              <a:gd name="connsiteY0" fmla="*/ 0 h 1848760"/>
              <a:gd name="connsiteX1" fmla="*/ 1635613 w 1635613"/>
              <a:gd name="connsiteY1" fmla="*/ 59267 h 1848760"/>
              <a:gd name="connsiteX2" fmla="*/ 1610213 w 1635613"/>
              <a:gd name="connsiteY2" fmla="*/ 1848760 h 1848760"/>
              <a:gd name="connsiteX3" fmla="*/ 0 w 1635613"/>
              <a:gd name="connsiteY3" fmla="*/ 1755627 h 1848760"/>
              <a:gd name="connsiteX4" fmla="*/ 0 w 1635613"/>
              <a:gd name="connsiteY4" fmla="*/ 0 h 184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613" h="1848760">
                <a:moveTo>
                  <a:pt x="0" y="0"/>
                </a:moveTo>
                <a:lnTo>
                  <a:pt x="1635613" y="59267"/>
                </a:lnTo>
                <a:lnTo>
                  <a:pt x="1610213" y="1848760"/>
                </a:lnTo>
                <a:lnTo>
                  <a:pt x="0" y="17556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b="1" dirty="0">
                <a:solidFill>
                  <a:schemeClr val="tx1"/>
                </a:solidFill>
              </a:rPr>
              <a:t>Word Bank</a:t>
            </a: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degrees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full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turn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4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allAtOnce"/>
      <p:bldP spid="27" grpId="0"/>
      <p:bldP spid="27" grpId="1"/>
      <p:bldP spid="28" grpId="0"/>
      <p:bldP spid="28" grpId="1"/>
      <p:bldP spid="32" grpId="0" animBg="1"/>
      <p:bldP spid="32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41004" y="1529335"/>
            <a:ext cx="8262000" cy="4892731"/>
            <a:chOff x="441004" y="1529335"/>
            <a:chExt cx="8262000" cy="48927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71" b="13759"/>
            <a:stretch/>
          </p:blipFill>
          <p:spPr>
            <a:xfrm>
              <a:off x="441004" y="1541721"/>
              <a:ext cx="8262000" cy="4880345"/>
            </a:xfrm>
            <a:prstGeom prst="roundRect">
              <a:avLst>
                <a:gd name="adj" fmla="val 3595"/>
              </a:avLst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71" b="64571"/>
            <a:stretch/>
          </p:blipFill>
          <p:spPr>
            <a:xfrm>
              <a:off x="441004" y="1529335"/>
              <a:ext cx="8262000" cy="682238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6" t="11716" r="20500"/>
          <a:stretch/>
        </p:blipFill>
        <p:spPr>
          <a:xfrm>
            <a:off x="2784732" y="2265307"/>
            <a:ext cx="2765463" cy="23994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000" b="1" dirty="0">
                <a:latin typeface="Twinkl" pitchFamily="50" charset="0"/>
              </a:rPr>
              <a:t>Angles, Degrees, Circles and Turns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5" y="3394134"/>
            <a:ext cx="1999040" cy="2225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125424"/>
            <a:ext cx="6339417" cy="39853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60000">
            <a:off x="1020078" y="2580175"/>
            <a:ext cx="1919500" cy="956773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r>
              <a:rPr lang="en-US" altLang="en-GB" sz="1600" dirty="0">
                <a:latin typeface="Twinkl" pitchFamily="50" charset="0"/>
              </a:rPr>
              <a:t>There are </a:t>
            </a:r>
            <a:r>
              <a:rPr lang="en-US" altLang="en-GB" sz="1600" u="sng" dirty="0">
                <a:latin typeface="Twinkl" pitchFamily="50" charset="0"/>
              </a:rPr>
              <a:t> </a:t>
            </a:r>
            <a:br>
              <a:rPr lang="en-US" altLang="en-GB" sz="1600" u="sng" dirty="0">
                <a:latin typeface="Twinkl" pitchFamily="50" charset="0"/>
              </a:rPr>
            </a:br>
            <a:r>
              <a:rPr lang="en-US" altLang="en-GB" sz="1600" dirty="0">
                <a:latin typeface="Twinkl" pitchFamily="50" charset="0"/>
              </a:rPr>
              <a:t>degrees in a full turn.</a:t>
            </a:r>
          </a:p>
        </p:txBody>
      </p:sp>
      <p:sp>
        <p:nvSpPr>
          <p:cNvPr id="2" name="Oval 1"/>
          <p:cNvSpPr/>
          <p:nvPr/>
        </p:nvSpPr>
        <p:spPr>
          <a:xfrm>
            <a:off x="4800600" y="2276476"/>
            <a:ext cx="3587749" cy="358774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 rot="60000">
            <a:off x="1975425" y="2567902"/>
            <a:ext cx="584093" cy="464331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b="1" dirty="0">
                <a:solidFill>
                  <a:srgbClr val="00B050"/>
                </a:solidFill>
                <a:latin typeface="Twinkl" pitchFamily="50" charset="0"/>
              </a:rPr>
              <a:t>360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004949" y="2892056"/>
            <a:ext cx="5149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55649" y="1525686"/>
            <a:ext cx="7632699" cy="495108"/>
          </a:xfrm>
          <a:prstGeom prst="rect">
            <a:avLst/>
          </a:prstGeom>
          <a:solidFill>
            <a:srgbClr val="A772A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altLang="en-GB" dirty="0">
                <a:solidFill>
                  <a:schemeClr val="bg1"/>
                </a:solidFill>
                <a:latin typeface="Twinkl" pitchFamily="50" charset="0"/>
              </a:rPr>
              <a:t>Use the word bank to complete these sentences.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581553" y="2351567"/>
            <a:ext cx="0" cy="3456000"/>
            <a:chOff x="6516773" y="2351567"/>
            <a:chExt cx="0" cy="34560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516773" y="2351567"/>
              <a:ext cx="0" cy="172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516773" y="4079567"/>
              <a:ext cx="0" cy="172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Pie 31"/>
          <p:cNvSpPr/>
          <p:nvPr/>
        </p:nvSpPr>
        <p:spPr>
          <a:xfrm rot="16200000">
            <a:off x="6137274" y="3646639"/>
            <a:ext cx="914400" cy="914400"/>
          </a:xfrm>
          <a:prstGeom prst="pie">
            <a:avLst>
              <a:gd name="adj1" fmla="val 0"/>
              <a:gd name="adj2" fmla="val 21583335"/>
            </a:avLst>
          </a:prstGeom>
          <a:solidFill>
            <a:srgbClr val="009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581553" y="2351567"/>
            <a:ext cx="0" cy="172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3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0.2335 -0.003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2" grpId="0" animBg="1"/>
      <p:bldP spid="29" grpId="0"/>
      <p:bldP spid="29" grpId="1"/>
      <p:bldP spid="34" grpId="0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441004" y="1990026"/>
            <a:ext cx="8262000" cy="4432040"/>
            <a:chOff x="441004" y="1990026"/>
            <a:chExt cx="8262000" cy="44320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05" b="13759"/>
            <a:stretch/>
          </p:blipFill>
          <p:spPr>
            <a:xfrm>
              <a:off x="441004" y="1998921"/>
              <a:ext cx="8262000" cy="4423145"/>
            </a:xfrm>
            <a:prstGeom prst="roundRect">
              <a:avLst>
                <a:gd name="adj" fmla="val 3595"/>
              </a:avLst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05" b="61978"/>
            <a:stretch/>
          </p:blipFill>
          <p:spPr>
            <a:xfrm>
              <a:off x="441004" y="1990026"/>
              <a:ext cx="8262000" cy="439275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1943468" y="2602391"/>
            <a:ext cx="2604977" cy="464331"/>
          </a:xfrm>
          <a:prstGeom prst="rect">
            <a:avLst/>
          </a:prstGeom>
          <a:solidFill>
            <a:srgbClr val="009543"/>
          </a:solidFill>
          <a:ln w="19050">
            <a:solidFill>
              <a:schemeClr val="tx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Full turn = 360</a:t>
            </a:r>
            <a:r>
              <a:rPr lang="en-US" altLang="en-GB" sz="1600" dirty="0">
                <a:solidFill>
                  <a:schemeClr val="bg1"/>
                </a:solidFill>
                <a:latin typeface="Arial" panose="020B0604020202020204" pitchFamily="34" charset="0"/>
              </a:rPr>
              <a:t>°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000" b="1" dirty="0">
                <a:latin typeface="Twinkl" pitchFamily="50" charset="0"/>
              </a:rPr>
              <a:t>Angles, Degrees, Circles and Turns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1" y="1983103"/>
            <a:ext cx="7632700" cy="495108"/>
          </a:xfrm>
          <a:prstGeom prst="rect">
            <a:avLst/>
          </a:prstGeom>
          <a:solidFill>
            <a:srgbClr val="A772A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US" altLang="en-GB" dirty="0">
                <a:solidFill>
                  <a:schemeClr val="bg1"/>
                </a:solidFill>
                <a:latin typeface="Twinkl" pitchFamily="50" charset="0"/>
              </a:rPr>
              <a:t>How many degrees are there in each of the four angles?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5876" y="1278770"/>
            <a:ext cx="7623064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We can split a full turn into angles and measure the amount of turn in </a:t>
            </a:r>
            <a:br>
              <a:rPr lang="en-US" altLang="en-GB" sz="1600" dirty="0">
                <a:latin typeface="Twinkl" pitchFamily="50" charset="0"/>
              </a:rPr>
            </a:br>
            <a:r>
              <a:rPr lang="en-US" altLang="en-GB" sz="1600" dirty="0">
                <a:latin typeface="Twinkl" pitchFamily="50" charset="0"/>
              </a:rPr>
              <a:t>each angle</a:t>
            </a:r>
            <a:r>
              <a:rPr lang="en-US" altLang="en-GB" sz="1600" dirty="0">
                <a:latin typeface="Twinkl" pitchFamily="50" charset="0"/>
                <a:sym typeface="+mn-ea"/>
              </a:rPr>
              <a:t>. This full turn has been split into four equal angles.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88758" y="2591758"/>
            <a:ext cx="3598919" cy="3598918"/>
            <a:chOff x="2788758" y="2591758"/>
            <a:chExt cx="3598919" cy="3598918"/>
          </a:xfrm>
        </p:grpSpPr>
        <p:sp>
          <p:nvSpPr>
            <p:cNvPr id="2" name="Oval 1"/>
            <p:cNvSpPr/>
            <p:nvPr/>
          </p:nvSpPr>
          <p:spPr>
            <a:xfrm>
              <a:off x="2788758" y="2602927"/>
              <a:ext cx="3587749" cy="358774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Pie 31"/>
            <p:cNvSpPr/>
            <p:nvPr/>
          </p:nvSpPr>
          <p:spPr>
            <a:xfrm rot="16200000">
              <a:off x="4125432" y="3973090"/>
              <a:ext cx="914400" cy="914400"/>
            </a:xfrm>
            <a:prstGeom prst="pie">
              <a:avLst>
                <a:gd name="adj1" fmla="val 0"/>
                <a:gd name="adj2" fmla="val 21583335"/>
              </a:avLst>
            </a:prstGeom>
            <a:solidFill>
              <a:srgbClr val="009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559078" y="2591758"/>
              <a:ext cx="2289" cy="35989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>
              <a:off x="4587073" y="2629685"/>
              <a:ext cx="2289" cy="35989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 rot="232974">
            <a:off x="647300" y="3491436"/>
            <a:ext cx="1945796" cy="3002665"/>
            <a:chOff x="603387" y="3429000"/>
            <a:chExt cx="1945796" cy="30026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87" y="3429000"/>
              <a:ext cx="1945795" cy="3002665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03387" y="3807442"/>
              <a:ext cx="194579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dirty="0">
                  <a:latin typeface="Twinkl" pitchFamily="50" charset="0"/>
                </a:rPr>
                <a:t>Each angle measures 90</a:t>
              </a:r>
              <a:r>
                <a:rPr lang="en-US" altLang="en-GB" dirty="0">
                  <a:latin typeface="Arial" panose="020B0604020202020204" pitchFamily="34" charset="0"/>
                </a:rPr>
                <a:t>°</a:t>
              </a:r>
            </a:p>
            <a:p>
              <a:pPr algn="ctr"/>
              <a:r>
                <a:rPr lang="en-US" altLang="en-GB" dirty="0">
                  <a:latin typeface="Twinkl" pitchFamily="50" charset="0"/>
                </a:rPr>
                <a:t>. </a:t>
              </a:r>
            </a:p>
            <a:p>
              <a:pPr algn="ctr"/>
              <a:r>
                <a:rPr lang="en-US" altLang="en-GB" dirty="0">
                  <a:latin typeface="Twinkl" pitchFamily="50" charset="0"/>
                </a:rPr>
                <a:t>4 </a:t>
              </a:r>
              <a:r>
                <a:rPr lang="en-US" altLang="en-GB" dirty="0">
                  <a:latin typeface="Sassoon Infant Rg" panose="02000503030000020003" pitchFamily="50" charset="0"/>
                  <a:ea typeface="Sassoon Infant Rg" panose="02000503030000020003" pitchFamily="50" charset="0"/>
                </a:rPr>
                <a:t>×</a:t>
              </a:r>
              <a:r>
                <a:rPr lang="en-US" altLang="en-GB" dirty="0">
                  <a:latin typeface="Twinkl" pitchFamily="50" charset="0"/>
                </a:rPr>
                <a:t> 90</a:t>
              </a:r>
              <a:r>
                <a:rPr lang="en-US" altLang="en-GB" dirty="0">
                  <a:latin typeface="Arial" panose="020B0604020202020204" pitchFamily="34" charset="0"/>
                </a:rPr>
                <a:t>°</a:t>
              </a:r>
              <a:r>
                <a:rPr lang="en-US" altLang="en-GB" dirty="0">
                  <a:latin typeface="Twinkl" pitchFamily="50" charset="0"/>
                </a:rPr>
                <a:t> = 360</a:t>
              </a:r>
              <a:r>
                <a:rPr lang="en-US" altLang="en-GB" dirty="0">
                  <a:latin typeface="Arial" panose="020B0604020202020204" pitchFamily="34" charset="0"/>
                </a:rPr>
                <a:t>°</a:t>
              </a:r>
              <a:r>
                <a:rPr lang="en-US" altLang="en-GB" dirty="0">
                  <a:latin typeface="Twinkl" pitchFamily="50" charset="0"/>
                </a:rPr>
                <a:t>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 rot="21388920">
            <a:off x="6485758" y="3290538"/>
            <a:ext cx="2125247" cy="3279588"/>
            <a:chOff x="6479003" y="3142479"/>
            <a:chExt cx="2125247" cy="327958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003" y="3142479"/>
              <a:ext cx="2125247" cy="327958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538939" y="3483183"/>
              <a:ext cx="202649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dirty="0">
                  <a:latin typeface="Twinkl" pitchFamily="50" charset="0"/>
                </a:rPr>
                <a:t>One full turn is always 360</a:t>
              </a:r>
              <a:r>
                <a:rPr lang="en-US" altLang="en-GB" dirty="0">
                  <a:latin typeface="Arial" panose="020B0604020202020204" pitchFamily="34" charset="0"/>
                </a:rPr>
                <a:t>°</a:t>
              </a:r>
              <a:r>
                <a:rPr lang="en-US" altLang="en-GB" dirty="0">
                  <a:latin typeface="Twinkl" pitchFamily="50" charset="0"/>
                </a:rPr>
                <a:t>. The angles in a full turn must always add up to 360</a:t>
              </a:r>
              <a:r>
                <a:rPr lang="en-US" altLang="en-GB" dirty="0">
                  <a:latin typeface="Arial" panose="020B0604020202020204" pitchFamily="34" charset="0"/>
                </a:rPr>
                <a:t>°</a:t>
              </a:r>
              <a:r>
                <a:rPr lang="en-US" altLang="en-GB" dirty="0">
                  <a:latin typeface="Twinkl" pitchFamily="50" charset="0"/>
                </a:rPr>
                <a:t>.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5039832" y="3446954"/>
            <a:ext cx="735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2400" dirty="0">
                <a:latin typeface="Twinkl" pitchFamily="50" charset="0"/>
              </a:rPr>
              <a:t>90</a:t>
            </a:r>
            <a:r>
              <a:rPr lang="en-US" altLang="en-GB" sz="2400" dirty="0">
                <a:latin typeface="Arial" panose="020B0604020202020204" pitchFamily="34" charset="0"/>
              </a:rPr>
              <a:t>°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29200" y="4927708"/>
            <a:ext cx="735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2400" dirty="0">
                <a:latin typeface="Twinkl" pitchFamily="50" charset="0"/>
              </a:rPr>
              <a:t>90</a:t>
            </a:r>
            <a:r>
              <a:rPr lang="en-US" altLang="en-GB" sz="2400" dirty="0">
                <a:latin typeface="Arial" panose="020B0604020202020204" pitchFamily="34" charset="0"/>
              </a:rPr>
              <a:t>°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25201" y="3450627"/>
            <a:ext cx="735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2400" dirty="0">
                <a:latin typeface="Twinkl" pitchFamily="50" charset="0"/>
              </a:rPr>
              <a:t>90</a:t>
            </a:r>
            <a:r>
              <a:rPr lang="en-US" altLang="en-GB" sz="2400" dirty="0">
                <a:latin typeface="Arial" panose="020B0604020202020204" pitchFamily="34" charset="0"/>
              </a:rPr>
              <a:t>°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14569" y="4931381"/>
            <a:ext cx="735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2400" dirty="0">
                <a:latin typeface="Twinkl" pitchFamily="50" charset="0"/>
              </a:rPr>
              <a:t>90</a:t>
            </a:r>
            <a:r>
              <a:rPr lang="en-US" altLang="en-GB" sz="2400" dirty="0">
                <a:latin typeface="Arial" panose="020B0604020202020204" pitchFamily="34" charset="0"/>
              </a:rPr>
              <a:t>°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2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7" grpId="0" animBg="1"/>
      <p:bldP spid="7" grpId="1" animBg="1"/>
      <p:bldP spid="34" grpId="0"/>
      <p:bldP spid="34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441004" y="1990026"/>
            <a:ext cx="8262000" cy="4432040"/>
            <a:chOff x="441004" y="1990026"/>
            <a:chExt cx="8262000" cy="44320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05" b="13759"/>
            <a:stretch/>
          </p:blipFill>
          <p:spPr>
            <a:xfrm>
              <a:off x="441004" y="1998921"/>
              <a:ext cx="8262000" cy="4423145"/>
            </a:xfrm>
            <a:prstGeom prst="roundRect">
              <a:avLst>
                <a:gd name="adj" fmla="val 3595"/>
              </a:avLst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05" b="61978"/>
            <a:stretch/>
          </p:blipFill>
          <p:spPr>
            <a:xfrm>
              <a:off x="441004" y="1990026"/>
              <a:ext cx="8262000" cy="43927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765875" y="2095360"/>
            <a:ext cx="2410343" cy="3398476"/>
            <a:chOff x="765875" y="2286466"/>
            <a:chExt cx="2410343" cy="33984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1809" y="2780532"/>
              <a:ext cx="3398476" cy="24103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Rectangle 53"/>
            <p:cNvSpPr/>
            <p:nvPr/>
          </p:nvSpPr>
          <p:spPr>
            <a:xfrm>
              <a:off x="765875" y="2362311"/>
              <a:ext cx="241034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3300" b="1" u="sng" dirty="0">
                  <a:latin typeface="Kalam" panose="02000000000000000000" pitchFamily="2" charset="0"/>
                  <a:cs typeface="Kalam" panose="02000000000000000000" pitchFamily="2" charset="0"/>
                </a:rPr>
                <a:t>A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395672" y="4133495"/>
              <a:ext cx="735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dirty="0">
                  <a:latin typeface="Twinkl" pitchFamily="50" charset="0"/>
                </a:rPr>
                <a:t>100</a:t>
              </a:r>
              <a:r>
                <a:rPr lang="en-US" altLang="en-GB" dirty="0">
                  <a:latin typeface="Arial" panose="020B0604020202020204" pitchFamily="34" charset="0"/>
                </a:rPr>
                <a:t>°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300123" y="4672244"/>
              <a:ext cx="735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dirty="0">
                  <a:latin typeface="Twinkl" pitchFamily="50" charset="0"/>
                </a:rPr>
                <a:t>120</a:t>
              </a:r>
              <a:r>
                <a:rPr lang="en-US" altLang="en-GB" dirty="0">
                  <a:latin typeface="Arial" panose="020B0604020202020204" pitchFamily="34" charset="0"/>
                </a:rPr>
                <a:t>°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26282" y="3894977"/>
              <a:ext cx="266392" cy="266392"/>
            </a:xfrm>
            <a:prstGeom prst="rect">
              <a:avLst/>
            </a:prstGeom>
            <a:solidFill>
              <a:srgbClr val="00954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952500" y="3128731"/>
              <a:ext cx="1951418" cy="2002432"/>
              <a:chOff x="1104899" y="3981450"/>
              <a:chExt cx="1560415" cy="1601208"/>
            </a:xfrm>
          </p:grpSpPr>
          <p:sp>
            <p:nvSpPr>
              <p:cNvPr id="47" name="Pie 46"/>
              <p:cNvSpPr/>
              <p:nvPr/>
            </p:nvSpPr>
            <p:spPr>
              <a:xfrm rot="16200000">
                <a:off x="1563270" y="4443836"/>
                <a:ext cx="740610" cy="740610"/>
              </a:xfrm>
              <a:prstGeom prst="pie">
                <a:avLst>
                  <a:gd name="adj1" fmla="val 0"/>
                  <a:gd name="adj2" fmla="val 16228917"/>
                </a:avLst>
              </a:prstGeom>
              <a:solidFill>
                <a:srgbClr val="00954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1933575" y="3981450"/>
                <a:ext cx="0" cy="8286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3000000">
                <a:off x="2250977" y="4119931"/>
                <a:ext cx="0" cy="8286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9000000">
                <a:off x="2140744" y="4753983"/>
                <a:ext cx="0" cy="8286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16200000">
                <a:off x="1519237" y="4395155"/>
                <a:ext cx="0" cy="8286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Rectangle 66"/>
            <p:cNvSpPr/>
            <p:nvPr/>
          </p:nvSpPr>
          <p:spPr>
            <a:xfrm>
              <a:off x="1922625" y="3712286"/>
              <a:ext cx="44276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1600" dirty="0">
                  <a:latin typeface="Twinkl" pitchFamily="50" charset="0"/>
                </a:rPr>
                <a:t>?</a:t>
              </a:r>
              <a:r>
                <a:rPr lang="en-US" altLang="en-GB" sz="1600" dirty="0">
                  <a:latin typeface="Arial" panose="020B0604020202020204" pitchFamily="34" charset="0"/>
                </a:rPr>
                <a:t>°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66827" y="2095361"/>
            <a:ext cx="2412225" cy="3398476"/>
            <a:chOff x="3366827" y="2286467"/>
            <a:chExt cx="2412225" cy="339847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74643" y="2780533"/>
              <a:ext cx="3398476" cy="24103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" name="Rectangle 54"/>
            <p:cNvSpPr/>
            <p:nvPr/>
          </p:nvSpPr>
          <p:spPr>
            <a:xfrm>
              <a:off x="3366827" y="2362311"/>
              <a:ext cx="241034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3300" b="1" u="sng" dirty="0">
                  <a:latin typeface="Kalam" panose="02000000000000000000" pitchFamily="2" charset="0"/>
                  <a:cs typeface="Kalam" panose="02000000000000000000" pitchFamily="2" charset="0"/>
                </a:rPr>
                <a:t>B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916529" y="3658841"/>
              <a:ext cx="735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dirty="0">
                  <a:latin typeface="Twinkl" pitchFamily="50" charset="0"/>
                </a:rPr>
                <a:t>52</a:t>
              </a:r>
              <a:r>
                <a:rPr lang="en-US" altLang="en-GB" dirty="0">
                  <a:latin typeface="Arial" panose="020B0604020202020204" pitchFamily="34" charset="0"/>
                </a:rPr>
                <a:t>°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583244" y="4154918"/>
              <a:ext cx="266392" cy="266392"/>
            </a:xfrm>
            <a:prstGeom prst="rect">
              <a:avLst/>
            </a:prstGeom>
            <a:solidFill>
              <a:srgbClr val="00954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122271" y="3222971"/>
              <a:ext cx="1486048" cy="1966490"/>
              <a:chOff x="4122271" y="3416283"/>
              <a:chExt cx="1486048" cy="1966490"/>
            </a:xfrm>
          </p:grpSpPr>
          <p:sp>
            <p:nvSpPr>
              <p:cNvPr id="59" name="Pie 58"/>
              <p:cNvSpPr/>
              <p:nvPr/>
            </p:nvSpPr>
            <p:spPr>
              <a:xfrm rot="16200000">
                <a:off x="4122271" y="3878910"/>
                <a:ext cx="926189" cy="926189"/>
              </a:xfrm>
              <a:prstGeom prst="pie">
                <a:avLst>
                  <a:gd name="adj1" fmla="val 10776125"/>
                  <a:gd name="adj2" fmla="val 5375949"/>
                </a:avLst>
              </a:prstGeom>
              <a:solidFill>
                <a:srgbClr val="00954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>
                <a:off x="4579622" y="4346452"/>
                <a:ext cx="0" cy="1036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5090159" y="3828292"/>
                <a:ext cx="0" cy="1036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2280000">
                <a:off x="4898633" y="3416283"/>
                <a:ext cx="0" cy="1036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tangle 69"/>
            <p:cNvSpPr/>
            <p:nvPr/>
          </p:nvSpPr>
          <p:spPr>
            <a:xfrm>
              <a:off x="4168309" y="3883200"/>
              <a:ext cx="44276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1600" dirty="0">
                  <a:latin typeface="Twinkl" pitchFamily="50" charset="0"/>
                </a:rPr>
                <a:t>?</a:t>
              </a:r>
              <a:r>
                <a:rPr lang="en-US" altLang="en-GB" sz="1600" dirty="0">
                  <a:latin typeface="Arial" panose="020B0604020202020204" pitchFamily="34" charset="0"/>
                </a:rPr>
                <a:t>°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71542" y="2095362"/>
            <a:ext cx="2422948" cy="3398476"/>
            <a:chOff x="5971542" y="2286468"/>
            <a:chExt cx="2422948" cy="3398476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77476" y="2780534"/>
              <a:ext cx="3398476" cy="24103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6" name="Group 15"/>
            <p:cNvGrpSpPr/>
            <p:nvPr/>
          </p:nvGrpSpPr>
          <p:grpSpPr>
            <a:xfrm>
              <a:off x="6713616" y="3688750"/>
              <a:ext cx="1501344" cy="1350952"/>
              <a:chOff x="6713616" y="3882062"/>
              <a:chExt cx="1501344" cy="1350952"/>
            </a:xfrm>
          </p:grpSpPr>
          <p:sp>
            <p:nvSpPr>
              <p:cNvPr id="63" name="Oval 62"/>
              <p:cNvSpPr/>
              <p:nvPr/>
            </p:nvSpPr>
            <p:spPr>
              <a:xfrm rot="16200000">
                <a:off x="6713616" y="3882062"/>
                <a:ext cx="926189" cy="926189"/>
              </a:xfrm>
              <a:prstGeom prst="ellipse">
                <a:avLst/>
              </a:prstGeom>
              <a:solidFill>
                <a:srgbClr val="00954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rot="16200000">
                <a:off x="7696800" y="3831984"/>
                <a:ext cx="0" cy="1036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4260000">
                <a:off x="7666644" y="3664671"/>
                <a:ext cx="0" cy="1036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8100000">
                <a:off x="7543107" y="4196693"/>
                <a:ext cx="0" cy="1036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tangle 63"/>
            <p:cNvSpPr/>
            <p:nvPr/>
          </p:nvSpPr>
          <p:spPr>
            <a:xfrm>
              <a:off x="5984147" y="2361681"/>
              <a:ext cx="241034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3300" b="1" u="sng" dirty="0">
                  <a:latin typeface="Kalam" panose="02000000000000000000" pitchFamily="2" charset="0"/>
                  <a:cs typeface="Kalam" panose="02000000000000000000" pitchFamily="2" charset="0"/>
                </a:rPr>
                <a:t>C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748926" y="3998414"/>
              <a:ext cx="44276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1600" dirty="0">
                  <a:latin typeface="Twinkl" pitchFamily="50" charset="0"/>
                </a:rPr>
                <a:t>?</a:t>
              </a:r>
              <a:r>
                <a:rPr lang="en-US" altLang="en-GB" sz="1600" dirty="0">
                  <a:latin typeface="Arial" panose="020B0604020202020204" pitchFamily="34" charset="0"/>
                </a:rPr>
                <a:t>°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643529" y="3826707"/>
              <a:ext cx="735161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sz="1700" dirty="0">
                  <a:latin typeface="Twinkl" pitchFamily="50" charset="0"/>
                </a:rPr>
                <a:t>19</a:t>
              </a:r>
              <a:r>
                <a:rPr lang="en-US" altLang="en-GB" sz="1700" dirty="0">
                  <a:latin typeface="Arial" panose="020B0604020202020204" pitchFamily="34" charset="0"/>
                </a:rPr>
                <a:t>°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580446" y="4275831"/>
              <a:ext cx="735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GB" dirty="0">
                  <a:latin typeface="Twinkl" pitchFamily="50" charset="0"/>
                </a:rPr>
                <a:t>45</a:t>
              </a:r>
              <a:r>
                <a:rPr lang="en-US" altLang="en-GB" dirty="0">
                  <a:latin typeface="Arial" panose="020B0604020202020204" pitchFamily="34" charset="0"/>
                </a:rPr>
                <a:t>°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55650" y="765175"/>
            <a:ext cx="76326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000" b="1" dirty="0">
                <a:latin typeface="Twinkl" pitchFamily="50" charset="0"/>
              </a:rPr>
              <a:t>Angles, Degrees, Circles and Turns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65876" y="1278770"/>
            <a:ext cx="7623064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Use your knowledge of angles in a full turn to work out </a:t>
            </a:r>
            <a:br>
              <a:rPr lang="en-US" altLang="en-GB" sz="1600" dirty="0">
                <a:latin typeface="Twinkl" pitchFamily="50" charset="0"/>
              </a:rPr>
            </a:br>
            <a:r>
              <a:rPr lang="en-US" altLang="en-GB" sz="1600" dirty="0">
                <a:latin typeface="Twinkl" pitchFamily="50" charset="0"/>
              </a:rPr>
              <a:t>the missing angle in each full turn below.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86922" y="3077166"/>
            <a:ext cx="735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b="1" dirty="0">
                <a:solidFill>
                  <a:srgbClr val="00B050"/>
                </a:solidFill>
                <a:latin typeface="Twinkl" pitchFamily="50" charset="0"/>
              </a:rPr>
              <a:t>50</a:t>
            </a:r>
            <a:r>
              <a:rPr lang="en-US" altLang="en-GB" b="1" dirty="0">
                <a:solidFill>
                  <a:srgbClr val="00B050"/>
                </a:solidFill>
                <a:latin typeface="Arial" panose="020B0604020202020204" pitchFamily="34" charset="0"/>
              </a:rPr>
              <a:t>°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612911" y="3354179"/>
            <a:ext cx="735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b="1" dirty="0">
                <a:solidFill>
                  <a:srgbClr val="00B050"/>
                </a:solidFill>
                <a:latin typeface="Twinkl" pitchFamily="50" charset="0"/>
              </a:rPr>
              <a:t>218</a:t>
            </a:r>
            <a:r>
              <a:rPr lang="en-US" altLang="en-GB" b="1" dirty="0">
                <a:solidFill>
                  <a:srgbClr val="00B050"/>
                </a:solidFill>
                <a:latin typeface="Arial" panose="020B0604020202020204" pitchFamily="34" charset="0"/>
              </a:rPr>
              <a:t>°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190593" y="3363656"/>
            <a:ext cx="735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b="1" dirty="0">
                <a:solidFill>
                  <a:srgbClr val="00B050"/>
                </a:solidFill>
                <a:latin typeface="Twinkl" pitchFamily="50" charset="0"/>
              </a:rPr>
              <a:t>296</a:t>
            </a:r>
            <a:r>
              <a:rPr lang="en-US" altLang="en-GB" b="1" dirty="0">
                <a:solidFill>
                  <a:srgbClr val="00B050"/>
                </a:solidFill>
                <a:latin typeface="Arial" panose="020B0604020202020204" pitchFamily="34" charset="0"/>
              </a:rPr>
              <a:t>°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711" y="3059765"/>
            <a:ext cx="1614044" cy="2208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727985" y="5563212"/>
            <a:ext cx="2475508" cy="710552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3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100° + 120° + 90° = 310°</a:t>
            </a:r>
          </a:p>
          <a:p>
            <a:pPr algn="ctr"/>
            <a:r>
              <a:rPr lang="en-GB" sz="1600" dirty="0"/>
              <a:t>360° - 310° = 50°</a:t>
            </a:r>
            <a:endParaRPr lang="en-US" altLang="en-GB" sz="1600" dirty="0">
              <a:latin typeface="Twinkl" pitchFamily="50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335530" y="5564328"/>
            <a:ext cx="2475508" cy="710552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3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52°+ 90° = 142°</a:t>
            </a:r>
          </a:p>
          <a:p>
            <a:pPr algn="ctr"/>
            <a:r>
              <a:rPr lang="en-GB" sz="1600" dirty="0"/>
              <a:t>360° - 142° = 218°</a:t>
            </a:r>
            <a:endParaRPr lang="en-US" altLang="en-GB" sz="1600" dirty="0">
              <a:latin typeface="Twinkl" pitchFamily="50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938956" y="5563212"/>
            <a:ext cx="2475508" cy="710552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3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19°+ 45° = 64°</a:t>
            </a:r>
          </a:p>
          <a:p>
            <a:pPr algn="ctr"/>
            <a:r>
              <a:rPr lang="en-GB" sz="1600" dirty="0"/>
              <a:t>360° - 64° = 296°</a:t>
            </a:r>
            <a:endParaRPr lang="en-US" altLang="en-GB" sz="1600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C 0.01684 -0.01967 0.0731 -0.03727 0.09254 -0.03727 C 0.21737 -0.03727 0.34636 0.26921 0.34636 0.57801 C 0.34636 0.4213 0.41112 0.26921 0.47136 0.26921 C 0.53612 0.26921 0.59827 0.42408 0.59827 0.57801 C 0.59827 0.5007 0.63004 0.4213 0.6625 0.4213 C 0.6948 0.4213 0.72657 0.49745 0.72657 0.57801 C 0.72657 0.53634 0.74323 0.5007 0.75921 0.5007 C 0.77535 0.5007 0.79185 0.53958 0.79185 0.57801 C 0.79185 0.55671 0.8 0.53634 0.80799 0.53634 C 0.81181 0.53634 0.82362 0.55671 0.82362 0.57801 C 0.82362 0.5669 0.82778 0.55671 0.83247 0.55671 C 0.83247 0.5588 0.8408 0.56574 0.8408 0.57801 C 0.8408 0.57083 0.8408 0.5669 0.84462 0.5669 C 0.84462 0.56921 0.84914 0.57153 0.84914 0.57801 C 0.84914 0.57384 0.84914 0.57083 0.84914 0.56921 C 0.8533 0.56921 0.8533 0.57083 0.8533 0.57384 C 0.8573 0.57384 0.8573 0.57153 0.8573 0.56921 C 0.86233 0.56921 0.86233 0.57083 0.86233 0.57384 " pathEditMode="relative" rAng="0" ptsTypes="AAAAAAAAAAAAAAAAAAA">
                                      <p:cBhvr>
                                        <p:cTn id="50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  <p:bldP spid="71" grpId="0"/>
      <p:bldP spid="73" grpId="0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650" y="1315693"/>
            <a:ext cx="7632700" cy="710552"/>
          </a:xfrm>
          <a:prstGeom prst="rect">
            <a:avLst/>
          </a:prstGeom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>
                <a:latin typeface="Twinkl" pitchFamily="50" charset="0"/>
              </a:rPr>
              <a:t>The children in Class 6 have voted on which </a:t>
            </a:r>
            <a:br>
              <a:rPr lang="en-US" altLang="en-GB" sz="1600" dirty="0">
                <a:latin typeface="Twinkl" pitchFamily="50" charset="0"/>
              </a:rPr>
            </a:br>
            <a:r>
              <a:rPr lang="en-US" altLang="en-GB" sz="1600" dirty="0">
                <a:latin typeface="Twinkl" pitchFamily="50" charset="0"/>
              </a:rPr>
              <a:t>animal they would like as their class pet.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1" y="2026245"/>
            <a:ext cx="7632700" cy="464331"/>
          </a:xfrm>
          <a:prstGeom prst="rect">
            <a:avLst/>
          </a:prstGeom>
          <a:solidFill>
            <a:srgbClr val="A77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This table shows the number of votes for each animal.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Class Pet Vote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16" name="Table 15"/>
          <p:cNvGraphicFramePr/>
          <p:nvPr>
            <p:extLst>
              <p:ext uri="{D42A27DB-BD31-4B8C-83A1-F6EECF244321}">
                <p14:modId xmlns:p14="http://schemas.microsoft.com/office/powerpoint/2010/main" val="1891242234"/>
              </p:ext>
            </p:extLst>
          </p:nvPr>
        </p:nvGraphicFramePr>
        <p:xfrm>
          <a:off x="1383030" y="2702540"/>
          <a:ext cx="639953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9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Animal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Number of Votes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hamster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rabbit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budgie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guinea pig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fish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b="1" dirty="0"/>
                        <a:t>Total</a:t>
                      </a:r>
                      <a:endParaRPr lang="en-US" altLang="en-GB" sz="16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b="1" dirty="0"/>
                        <a:t>36</a:t>
                      </a:r>
                      <a:endParaRPr lang="en-US" altLang="en-GB" sz="16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1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3" name="Assessment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5" name="Mental and Oral Starter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Group Work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7" name="Talking Partne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Pairs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Individual Work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Whole Class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2745405" y="5468820"/>
            <a:ext cx="2407920" cy="78082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b="34593"/>
          <a:stretch/>
        </p:blipFill>
        <p:spPr>
          <a:xfrm>
            <a:off x="438150" y="5410875"/>
            <a:ext cx="2076450" cy="1008975"/>
          </a:xfrm>
          <a:prstGeom prst="roundRect">
            <a:avLst>
              <a:gd name="adj" fmla="val 18555"/>
            </a:avLst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747665" y="5639026"/>
            <a:ext cx="2407920" cy="7808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1"/>
          <a:stretch/>
        </p:blipFill>
        <p:spPr>
          <a:xfrm flipH="1">
            <a:off x="3582180" y="5754589"/>
            <a:ext cx="2407920" cy="65573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/>
        </p:blipFill>
        <p:spPr>
          <a:xfrm>
            <a:off x="1040431" y="5809933"/>
            <a:ext cx="1841354" cy="5971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latin typeface="Twinkl" pitchFamily="50" charset="0"/>
              </a:rPr>
              <a:t>Class Pet Vote</a:t>
            </a:r>
            <a:endParaRPr lang="en-GB" sz="30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21" name="ICONS"/>
          <p:cNvGrpSpPr/>
          <p:nvPr/>
        </p:nvGrpSpPr>
        <p:grpSpPr>
          <a:xfrm>
            <a:off x="7480800" y="622800"/>
            <a:ext cx="1238498" cy="864000"/>
            <a:chOff x="7480751" y="621486"/>
            <a:chExt cx="1238498" cy="864000"/>
          </a:xfrm>
        </p:grpSpPr>
        <p:pic>
          <p:nvPicPr>
            <p:cNvPr id="23" name="Assessmen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5" name="Mental and Oral Starter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Group Work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7" name="Talking Partners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8" name="Pair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9" name="Individual Work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30" name="Whole Class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r="8724" b="50260"/>
          <a:stretch/>
        </p:blipFill>
        <p:spPr>
          <a:xfrm>
            <a:off x="5553075" y="5764114"/>
            <a:ext cx="3133726" cy="646211"/>
          </a:xfrm>
          <a:prstGeom prst="roundRect">
            <a:avLst>
              <a:gd name="adj" fmla="val 18141"/>
            </a:avLst>
          </a:prstGeom>
        </p:spPr>
      </p:pic>
      <p:sp>
        <p:nvSpPr>
          <p:cNvPr id="37" name="Rectangle 36"/>
          <p:cNvSpPr/>
          <p:nvPr/>
        </p:nvSpPr>
        <p:spPr>
          <a:xfrm>
            <a:off x="755649" y="1535211"/>
            <a:ext cx="7632699" cy="495108"/>
          </a:xfrm>
          <a:prstGeom prst="rect">
            <a:avLst/>
          </a:prstGeom>
          <a:solidFill>
            <a:srgbClr val="A77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altLang="en-GB" dirty="0">
                <a:latin typeface="Twinkl" pitchFamily="50" charset="0"/>
              </a:rPr>
              <a:t>Which animal was voted the </a:t>
            </a:r>
            <a:r>
              <a:rPr lang="en-US" altLang="en-GB" dirty="0" err="1">
                <a:latin typeface="Twinkl" pitchFamily="50" charset="0"/>
              </a:rPr>
              <a:t>favourite</a:t>
            </a:r>
            <a:r>
              <a:rPr lang="en-US" altLang="en-GB" dirty="0">
                <a:latin typeface="Twinkl" pitchFamily="50" charset="0"/>
              </a:rPr>
              <a:t> choice for a class pet?</a:t>
            </a:r>
          </a:p>
        </p:txBody>
      </p:sp>
      <p:graphicFrame>
        <p:nvGraphicFramePr>
          <p:cNvPr id="38" name="Table 37"/>
          <p:cNvGraphicFramePr/>
          <p:nvPr>
            <p:extLst>
              <p:ext uri="{D42A27DB-BD31-4B8C-83A1-F6EECF244321}">
                <p14:modId xmlns:p14="http://schemas.microsoft.com/office/powerpoint/2010/main" val="3821346698"/>
              </p:ext>
            </p:extLst>
          </p:nvPr>
        </p:nvGraphicFramePr>
        <p:xfrm>
          <a:off x="1383030" y="2195206"/>
          <a:ext cx="6399530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9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Animal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Number of Votes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hamster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rabbit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budgie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guinea pig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fish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b="1"/>
                        <a:t>Total</a:t>
                      </a:r>
                      <a:endParaRPr lang="en-US" altLang="en-GB" sz="1600" b="1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GB" sz="1600" b="1" dirty="0"/>
                        <a:t>36</a:t>
                      </a:r>
                      <a:endParaRPr lang="en-US" altLang="en-GB" sz="16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3483430" y="5087125"/>
            <a:ext cx="4173762" cy="772107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3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r>
              <a:rPr lang="en-US" altLang="en-GB" dirty="0">
                <a:latin typeface="Twinkl" pitchFamily="50" charset="0"/>
              </a:rPr>
              <a:t>The </a:t>
            </a:r>
            <a:r>
              <a:rPr lang="en-US" altLang="en-GB" dirty="0" err="1">
                <a:latin typeface="Twinkl" pitchFamily="50" charset="0"/>
              </a:rPr>
              <a:t>favourite</a:t>
            </a:r>
            <a:r>
              <a:rPr lang="en-US" altLang="en-GB" dirty="0">
                <a:latin typeface="Twinkl" pitchFamily="50" charset="0"/>
              </a:rPr>
              <a:t> choice for </a:t>
            </a:r>
            <a:br>
              <a:rPr lang="en-US" altLang="en-GB" dirty="0">
                <a:latin typeface="Twinkl" pitchFamily="50" charset="0"/>
              </a:rPr>
            </a:br>
            <a:r>
              <a:rPr lang="en-US" altLang="en-GB" dirty="0">
                <a:latin typeface="Twinkl" pitchFamily="50" charset="0"/>
              </a:rPr>
              <a:t>class pet was a guinea pig.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89850" y="4967650"/>
            <a:ext cx="1858933" cy="1319227"/>
            <a:chOff x="6389850" y="4967650"/>
            <a:chExt cx="1858933" cy="1319227"/>
          </a:xfrm>
        </p:grpSpPr>
        <p:sp>
          <p:nvSpPr>
            <p:cNvPr id="34" name="Oval 33"/>
            <p:cNvSpPr/>
            <p:nvPr/>
          </p:nvSpPr>
          <p:spPr>
            <a:xfrm>
              <a:off x="6389850" y="5896484"/>
              <a:ext cx="1418421" cy="364746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7430319" y="6069747"/>
              <a:ext cx="810931" cy="217130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184" y="4967650"/>
              <a:ext cx="1838599" cy="1239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93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771</TotalTime>
  <Words>2668</Words>
  <Application>Microsoft Macintosh PowerPoint</Application>
  <PresentationFormat>On-screen Show (4:3)</PresentationFormat>
  <Paragraphs>674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Times New Roman</vt:lpstr>
      <vt:lpstr>Tuffy-TTF</vt:lpstr>
      <vt:lpstr>Calibri</vt:lpstr>
      <vt:lpstr>Tuffy</vt:lpstr>
      <vt:lpstr>Arial</vt:lpstr>
      <vt:lpstr>Sassoon Infant Rg</vt:lpstr>
      <vt:lpstr>Twinkl</vt:lpstr>
      <vt:lpstr>Kalam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Fay</dc:creator>
  <cp:lastModifiedBy>Microsoft Office User</cp:lastModifiedBy>
  <cp:revision>109</cp:revision>
  <dcterms:created xsi:type="dcterms:W3CDTF">2019-10-03T14:42:44Z</dcterms:created>
  <dcterms:modified xsi:type="dcterms:W3CDTF">2020-06-15T23:15:49Z</dcterms:modified>
</cp:coreProperties>
</file>