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75" r:id="rId2"/>
    <p:sldId id="276" r:id="rId3"/>
    <p:sldId id="278" r:id="rId4"/>
    <p:sldId id="279" r:id="rId5"/>
    <p:sldId id="282" r:id="rId6"/>
    <p:sldId id="284" r:id="rId7"/>
    <p:sldId id="288" r:id="rId8"/>
    <p:sldId id="286" r:id="rId9"/>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Roboto" panose="02000000000000000000" pitchFamily="2" charset="0"/>
      <p:regular r:id="rId16"/>
      <p:bold r:id="rId17"/>
      <p:italic r:id="rId18"/>
      <p:boldItalic r:id="rId19"/>
    </p:embeddedFont>
    <p:embeddedFont>
      <p:font typeface="Twinkl" pitchFamily="2" charset="77"/>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84C"/>
    <a:srgbClr val="E5C800"/>
    <a:srgbClr val="6FBD84"/>
    <a:srgbClr val="EA516C"/>
    <a:srgbClr val="AFDEF9"/>
    <a:srgbClr val="0076B0"/>
    <a:srgbClr val="F08215"/>
    <a:srgbClr val="F8BD95"/>
    <a:srgbClr val="A873B0"/>
    <a:srgbClr val="47B1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31" d="100"/>
          <a:sy n="131" d="100"/>
        </p:scale>
        <p:origin x="1600" y="184"/>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63336453622006"/>
          <c:y val="6.9437296776038104E-2"/>
          <c:w val="0.79914907266580648"/>
          <c:h val="0.69903357524914989"/>
        </c:manualLayout>
      </c:layout>
      <c:pieChart>
        <c:varyColors val="1"/>
        <c:ser>
          <c:idx val="0"/>
          <c:order val="0"/>
          <c:tx>
            <c:strRef>
              <c:f>Sheet1!$B$1</c:f>
              <c:strCache>
                <c:ptCount val="1"/>
                <c:pt idx="0">
                  <c:v>Sales</c:v>
                </c:pt>
              </c:strCache>
            </c:strRef>
          </c:tx>
          <c:dPt>
            <c:idx val="0"/>
            <c:bubble3D val="0"/>
            <c:spPr>
              <a:solidFill>
                <a:srgbClr val="EA516C"/>
              </a:solidFill>
              <a:ln w="19050">
                <a:solidFill>
                  <a:schemeClr val="lt1"/>
                </a:solidFill>
              </a:ln>
              <a:effectLst/>
            </c:spPr>
            <c:extLst>
              <c:ext xmlns:c16="http://schemas.microsoft.com/office/drawing/2014/chart" uri="{C3380CC4-5D6E-409C-BE32-E72D297353CC}">
                <c16:uniqueId val="{00000001-1D4A-4268-94EE-CD4EFFD5C95D}"/>
              </c:ext>
            </c:extLst>
          </c:dPt>
          <c:dPt>
            <c:idx val="1"/>
            <c:bubble3D val="0"/>
            <c:spPr>
              <a:solidFill>
                <a:srgbClr val="F1884C"/>
              </a:solidFill>
              <a:ln w="19050">
                <a:solidFill>
                  <a:schemeClr val="lt1"/>
                </a:solidFill>
              </a:ln>
              <a:effectLst/>
            </c:spPr>
            <c:extLst>
              <c:ext xmlns:c16="http://schemas.microsoft.com/office/drawing/2014/chart" uri="{C3380CC4-5D6E-409C-BE32-E72D297353CC}">
                <c16:uniqueId val="{00000003-1D4A-4268-94EE-CD4EFFD5C95D}"/>
              </c:ext>
            </c:extLst>
          </c:dPt>
          <c:dPt>
            <c:idx val="2"/>
            <c:bubble3D val="0"/>
            <c:spPr>
              <a:solidFill>
                <a:srgbClr val="E5C800"/>
              </a:solidFill>
              <a:ln w="19050">
                <a:solidFill>
                  <a:schemeClr val="lt1"/>
                </a:solidFill>
              </a:ln>
              <a:effectLst/>
            </c:spPr>
            <c:extLst>
              <c:ext xmlns:c16="http://schemas.microsoft.com/office/drawing/2014/chart" uri="{C3380CC4-5D6E-409C-BE32-E72D297353CC}">
                <c16:uniqueId val="{00000005-1D4A-4268-94EE-CD4EFFD5C95D}"/>
              </c:ext>
            </c:extLst>
          </c:dPt>
          <c:dPt>
            <c:idx val="3"/>
            <c:bubble3D val="0"/>
            <c:spPr>
              <a:solidFill>
                <a:srgbClr val="6FBD84"/>
              </a:solidFill>
              <a:ln w="19050">
                <a:solidFill>
                  <a:schemeClr val="lt1"/>
                </a:solidFill>
              </a:ln>
              <a:effectLst/>
            </c:spPr>
            <c:extLst>
              <c:ext xmlns:c16="http://schemas.microsoft.com/office/drawing/2014/chart" uri="{C3380CC4-5D6E-409C-BE32-E72D297353CC}">
                <c16:uniqueId val="{00000007-1D4A-4268-94EE-CD4EFFD5C95D}"/>
              </c:ext>
            </c:extLst>
          </c:dPt>
          <c:dPt>
            <c:idx val="4"/>
            <c:bubble3D val="0"/>
            <c:spPr>
              <a:solidFill>
                <a:srgbClr val="47B1E5"/>
              </a:solidFill>
              <a:ln w="19050">
                <a:solidFill>
                  <a:schemeClr val="lt1"/>
                </a:solidFill>
              </a:ln>
              <a:effectLst/>
            </c:spPr>
            <c:extLst>
              <c:ext xmlns:c16="http://schemas.microsoft.com/office/drawing/2014/chart" uri="{C3380CC4-5D6E-409C-BE32-E72D297353CC}">
                <c16:uniqueId val="{00000009-1D4A-4268-94EE-CD4EFFD5C95D}"/>
              </c:ext>
            </c:extLst>
          </c:dPt>
          <c:dPt>
            <c:idx val="5"/>
            <c:bubble3D val="0"/>
            <c:spPr>
              <a:solidFill>
                <a:srgbClr val="A873B0"/>
              </a:solidFill>
              <a:ln w="19050">
                <a:solidFill>
                  <a:schemeClr val="lt1"/>
                </a:solidFill>
              </a:ln>
              <a:effectLst/>
            </c:spPr>
            <c:extLst>
              <c:ext xmlns:c16="http://schemas.microsoft.com/office/drawing/2014/chart" uri="{C3380CC4-5D6E-409C-BE32-E72D297353CC}">
                <c16:uniqueId val="{0000000B-1D4A-4268-94EE-CD4EFFD5C95D}"/>
              </c:ext>
            </c:extLst>
          </c:dPt>
          <c:cat>
            <c:strRef>
              <c:f>Sheet1!$A$2:$A$7</c:f>
              <c:strCache>
                <c:ptCount val="6"/>
                <c:pt idx="0">
                  <c:v>Chocolate</c:v>
                </c:pt>
                <c:pt idx="1">
                  <c:v>Mint Choc Chip</c:v>
                </c:pt>
                <c:pt idx="2">
                  <c:v>Raspberry</c:v>
                </c:pt>
                <c:pt idx="3">
                  <c:v>Strawberry</c:v>
                </c:pt>
                <c:pt idx="4">
                  <c:v>Vanilla</c:v>
                </c:pt>
                <c:pt idx="5">
                  <c:v>Honeycomb</c:v>
                </c:pt>
              </c:strCache>
            </c:strRef>
          </c:cat>
          <c:val>
            <c:numRef>
              <c:f>Sheet1!$B$2:$B$7</c:f>
              <c:numCache>
                <c:formatCode>General</c:formatCode>
                <c:ptCount val="6"/>
                <c:pt idx="0">
                  <c:v>75</c:v>
                </c:pt>
                <c:pt idx="1">
                  <c:v>60</c:v>
                </c:pt>
                <c:pt idx="2">
                  <c:v>30</c:v>
                </c:pt>
                <c:pt idx="3">
                  <c:v>90</c:v>
                </c:pt>
                <c:pt idx="4">
                  <c:v>30</c:v>
                </c:pt>
                <c:pt idx="5">
                  <c:v>15</c:v>
                </c:pt>
              </c:numCache>
            </c:numRef>
          </c:val>
          <c:extLst>
            <c:ext xmlns:c16="http://schemas.microsoft.com/office/drawing/2014/chart" uri="{C3380CC4-5D6E-409C-BE32-E72D297353CC}">
              <c16:uniqueId val="{0000000C-1D4A-4268-94EE-CD4EFFD5C95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79948173346707951"/>
          <c:w val="1"/>
          <c:h val="0.1820554755985869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63334284128483"/>
          <c:y val="0.17125784289816184"/>
          <c:w val="0.79914907266580648"/>
          <c:h val="0.69903357524914989"/>
        </c:manualLayout>
      </c:layout>
      <c:pieChart>
        <c:varyColors val="1"/>
        <c:ser>
          <c:idx val="0"/>
          <c:order val="0"/>
          <c:tx>
            <c:strRef>
              <c:f>Sheet1!$B$1</c:f>
              <c:strCache>
                <c:ptCount val="1"/>
                <c:pt idx="0">
                  <c:v>Sales</c:v>
                </c:pt>
              </c:strCache>
            </c:strRef>
          </c:tx>
          <c:dPt>
            <c:idx val="0"/>
            <c:bubble3D val="0"/>
            <c:spPr>
              <a:solidFill>
                <a:srgbClr val="EA516C"/>
              </a:solidFill>
              <a:ln w="19050">
                <a:solidFill>
                  <a:schemeClr val="lt1"/>
                </a:solidFill>
              </a:ln>
              <a:effectLst/>
            </c:spPr>
            <c:extLst>
              <c:ext xmlns:c16="http://schemas.microsoft.com/office/drawing/2014/chart" uri="{C3380CC4-5D6E-409C-BE32-E72D297353CC}">
                <c16:uniqueId val="{00000001-64A0-4F3F-8BF0-BD6ECBE80DFB}"/>
              </c:ext>
            </c:extLst>
          </c:dPt>
          <c:dPt>
            <c:idx val="1"/>
            <c:bubble3D val="0"/>
            <c:spPr>
              <a:solidFill>
                <a:srgbClr val="F1884C"/>
              </a:solidFill>
              <a:ln w="19050">
                <a:solidFill>
                  <a:schemeClr val="lt1"/>
                </a:solidFill>
              </a:ln>
              <a:effectLst/>
            </c:spPr>
            <c:extLst>
              <c:ext xmlns:c16="http://schemas.microsoft.com/office/drawing/2014/chart" uri="{C3380CC4-5D6E-409C-BE32-E72D297353CC}">
                <c16:uniqueId val="{00000003-64A0-4F3F-8BF0-BD6ECBE80DFB}"/>
              </c:ext>
            </c:extLst>
          </c:dPt>
          <c:dPt>
            <c:idx val="2"/>
            <c:bubble3D val="0"/>
            <c:spPr>
              <a:solidFill>
                <a:srgbClr val="E5C800"/>
              </a:solidFill>
              <a:ln w="19050">
                <a:solidFill>
                  <a:schemeClr val="lt1"/>
                </a:solidFill>
              </a:ln>
              <a:effectLst/>
            </c:spPr>
            <c:extLst>
              <c:ext xmlns:c16="http://schemas.microsoft.com/office/drawing/2014/chart" uri="{C3380CC4-5D6E-409C-BE32-E72D297353CC}">
                <c16:uniqueId val="{00000005-64A0-4F3F-8BF0-BD6ECBE80DFB}"/>
              </c:ext>
            </c:extLst>
          </c:dPt>
          <c:dPt>
            <c:idx val="3"/>
            <c:bubble3D val="0"/>
            <c:spPr>
              <a:solidFill>
                <a:srgbClr val="6FBD84"/>
              </a:solidFill>
              <a:ln w="19050">
                <a:solidFill>
                  <a:schemeClr val="lt1"/>
                </a:solidFill>
              </a:ln>
              <a:effectLst/>
            </c:spPr>
            <c:extLst>
              <c:ext xmlns:c16="http://schemas.microsoft.com/office/drawing/2014/chart" uri="{C3380CC4-5D6E-409C-BE32-E72D297353CC}">
                <c16:uniqueId val="{00000007-64A0-4F3F-8BF0-BD6ECBE80DFB}"/>
              </c:ext>
            </c:extLst>
          </c:dPt>
          <c:cat>
            <c:strRef>
              <c:f>Sheet1!$A$2:$A$5</c:f>
              <c:strCache>
                <c:ptCount val="4"/>
                <c:pt idx="0">
                  <c:v>Football</c:v>
                </c:pt>
                <c:pt idx="1">
                  <c:v>Netball</c:v>
                </c:pt>
                <c:pt idx="2">
                  <c:v>Tennis</c:v>
                </c:pt>
                <c:pt idx="3">
                  <c:v>Cricket</c:v>
                </c:pt>
              </c:strCache>
            </c:strRef>
          </c:cat>
          <c:val>
            <c:numRef>
              <c:f>Sheet1!$B$2:$B$5</c:f>
              <c:numCache>
                <c:formatCode>General</c:formatCode>
                <c:ptCount val="4"/>
                <c:pt idx="0">
                  <c:v>70</c:v>
                </c:pt>
                <c:pt idx="1">
                  <c:v>21</c:v>
                </c:pt>
                <c:pt idx="2">
                  <c:v>35</c:v>
                </c:pt>
                <c:pt idx="3">
                  <c:v>14</c:v>
                </c:pt>
              </c:numCache>
            </c:numRef>
          </c:val>
          <c:extLst>
            <c:ext xmlns:c16="http://schemas.microsoft.com/office/drawing/2014/chart" uri="{C3380CC4-5D6E-409C-BE32-E72D297353CC}">
              <c16:uniqueId val="{0000000C-64A0-4F3F-8BF0-BD6ECBE80DF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63334284128483"/>
          <c:y val="0.17125784289816184"/>
          <c:w val="0.79914907266580648"/>
          <c:h val="0.69903357524914989"/>
        </c:manualLayout>
      </c:layout>
      <c:pieChart>
        <c:varyColors val="1"/>
        <c:ser>
          <c:idx val="0"/>
          <c:order val="0"/>
          <c:tx>
            <c:strRef>
              <c:f>Sheet1!$B$1</c:f>
              <c:strCache>
                <c:ptCount val="1"/>
                <c:pt idx="0">
                  <c:v>Sales</c:v>
                </c:pt>
              </c:strCache>
            </c:strRef>
          </c:tx>
          <c:dPt>
            <c:idx val="0"/>
            <c:bubble3D val="0"/>
            <c:spPr>
              <a:solidFill>
                <a:srgbClr val="EA516C"/>
              </a:solidFill>
              <a:ln w="19050">
                <a:solidFill>
                  <a:schemeClr val="lt1"/>
                </a:solidFill>
              </a:ln>
              <a:effectLst/>
            </c:spPr>
            <c:extLst>
              <c:ext xmlns:c16="http://schemas.microsoft.com/office/drawing/2014/chart" uri="{C3380CC4-5D6E-409C-BE32-E72D297353CC}">
                <c16:uniqueId val="{00000001-64A0-4F3F-8BF0-BD6ECBE80DFB}"/>
              </c:ext>
            </c:extLst>
          </c:dPt>
          <c:dPt>
            <c:idx val="1"/>
            <c:bubble3D val="0"/>
            <c:spPr>
              <a:solidFill>
                <a:srgbClr val="F1884C"/>
              </a:solidFill>
              <a:ln w="19050">
                <a:solidFill>
                  <a:schemeClr val="lt1"/>
                </a:solidFill>
              </a:ln>
              <a:effectLst/>
            </c:spPr>
            <c:extLst>
              <c:ext xmlns:c16="http://schemas.microsoft.com/office/drawing/2014/chart" uri="{C3380CC4-5D6E-409C-BE32-E72D297353CC}">
                <c16:uniqueId val="{00000003-64A0-4F3F-8BF0-BD6ECBE80DFB}"/>
              </c:ext>
            </c:extLst>
          </c:dPt>
          <c:dPt>
            <c:idx val="2"/>
            <c:bubble3D val="0"/>
            <c:spPr>
              <a:solidFill>
                <a:srgbClr val="E5C800"/>
              </a:solidFill>
              <a:ln w="19050">
                <a:solidFill>
                  <a:schemeClr val="lt1"/>
                </a:solidFill>
              </a:ln>
              <a:effectLst/>
            </c:spPr>
            <c:extLst>
              <c:ext xmlns:c16="http://schemas.microsoft.com/office/drawing/2014/chart" uri="{C3380CC4-5D6E-409C-BE32-E72D297353CC}">
                <c16:uniqueId val="{00000005-64A0-4F3F-8BF0-BD6ECBE80DFB}"/>
              </c:ext>
            </c:extLst>
          </c:dPt>
          <c:dPt>
            <c:idx val="3"/>
            <c:bubble3D val="0"/>
            <c:spPr>
              <a:solidFill>
                <a:srgbClr val="6FBD84"/>
              </a:solidFill>
              <a:ln w="19050">
                <a:solidFill>
                  <a:schemeClr val="lt1"/>
                </a:solidFill>
              </a:ln>
              <a:effectLst/>
            </c:spPr>
            <c:extLst>
              <c:ext xmlns:c16="http://schemas.microsoft.com/office/drawing/2014/chart" uri="{C3380CC4-5D6E-409C-BE32-E72D297353CC}">
                <c16:uniqueId val="{00000007-64A0-4F3F-8BF0-BD6ECBE80DFB}"/>
              </c:ext>
            </c:extLst>
          </c:dPt>
          <c:dPt>
            <c:idx val="4"/>
            <c:bubble3D val="0"/>
            <c:spPr>
              <a:solidFill>
                <a:srgbClr val="47B1E5"/>
              </a:solidFill>
              <a:ln w="19050">
                <a:solidFill>
                  <a:schemeClr val="lt1"/>
                </a:solidFill>
              </a:ln>
              <a:effectLst/>
            </c:spPr>
            <c:extLst>
              <c:ext xmlns:c16="http://schemas.microsoft.com/office/drawing/2014/chart" uri="{C3380CC4-5D6E-409C-BE32-E72D297353CC}">
                <c16:uniqueId val="{00000009-64A0-4F3F-8BF0-BD6ECBE80DFB}"/>
              </c:ext>
            </c:extLst>
          </c:dPt>
          <c:dPt>
            <c:idx val="5"/>
            <c:bubble3D val="0"/>
            <c:spPr>
              <a:solidFill>
                <a:srgbClr val="A873B0"/>
              </a:solidFill>
              <a:ln w="19050">
                <a:solidFill>
                  <a:schemeClr val="lt1"/>
                </a:solidFill>
              </a:ln>
              <a:effectLst/>
            </c:spPr>
            <c:extLst>
              <c:ext xmlns:c16="http://schemas.microsoft.com/office/drawing/2014/chart" uri="{C3380CC4-5D6E-409C-BE32-E72D297353CC}">
                <c16:uniqueId val="{0000000B-64A0-4F3F-8BF0-BD6ECBE80DFB}"/>
              </c:ext>
            </c:extLst>
          </c:dPt>
          <c:cat>
            <c:strRef>
              <c:f>Sheet1!$A$2:$A$7</c:f>
              <c:strCache>
                <c:ptCount val="4"/>
                <c:pt idx="0">
                  <c:v>Football</c:v>
                </c:pt>
                <c:pt idx="1">
                  <c:v>Netball</c:v>
                </c:pt>
                <c:pt idx="2">
                  <c:v>Tennis</c:v>
                </c:pt>
                <c:pt idx="3">
                  <c:v>Cricket</c:v>
                </c:pt>
              </c:strCache>
            </c:strRef>
          </c:cat>
          <c:val>
            <c:numRef>
              <c:f>Sheet1!$B$2:$B$7</c:f>
              <c:numCache>
                <c:formatCode>General</c:formatCode>
                <c:ptCount val="6"/>
                <c:pt idx="0">
                  <c:v>64</c:v>
                </c:pt>
                <c:pt idx="1">
                  <c:v>40</c:v>
                </c:pt>
                <c:pt idx="2">
                  <c:v>48</c:v>
                </c:pt>
                <c:pt idx="3">
                  <c:v>8</c:v>
                </c:pt>
              </c:numCache>
            </c:numRef>
          </c:val>
          <c:extLst>
            <c:ext xmlns:c16="http://schemas.microsoft.com/office/drawing/2014/chart" uri="{C3380CC4-5D6E-409C-BE32-E72D297353CC}">
              <c16:uniqueId val="{0000000C-64A0-4F3F-8BF0-BD6ECBE80DF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44365364953326"/>
          <c:y val="0.11374298790548198"/>
          <c:w val="0.7037324074648148"/>
          <c:h val="0.57352093193500764"/>
        </c:manualLayout>
      </c:layout>
      <c:pieChart>
        <c:varyColors val="1"/>
        <c:ser>
          <c:idx val="0"/>
          <c:order val="0"/>
          <c:tx>
            <c:strRef>
              <c:f>Sheet1!$B$1</c:f>
              <c:strCache>
                <c:ptCount val="1"/>
                <c:pt idx="0">
                  <c:v>Quantity</c:v>
                </c:pt>
              </c:strCache>
            </c:strRef>
          </c:tx>
          <c:dPt>
            <c:idx val="0"/>
            <c:bubble3D val="0"/>
            <c:spPr>
              <a:solidFill>
                <a:srgbClr val="EA516C"/>
              </a:solidFill>
              <a:ln w="19050">
                <a:solidFill>
                  <a:schemeClr val="lt1"/>
                </a:solidFill>
              </a:ln>
              <a:effectLst/>
            </c:spPr>
            <c:extLst>
              <c:ext xmlns:c16="http://schemas.microsoft.com/office/drawing/2014/chart" uri="{C3380CC4-5D6E-409C-BE32-E72D297353CC}">
                <c16:uniqueId val="{00000001-8954-489F-A95F-40F73408193A}"/>
              </c:ext>
            </c:extLst>
          </c:dPt>
          <c:dPt>
            <c:idx val="1"/>
            <c:bubble3D val="0"/>
            <c:spPr>
              <a:solidFill>
                <a:srgbClr val="F1884C"/>
              </a:solidFill>
              <a:ln w="19050">
                <a:solidFill>
                  <a:schemeClr val="lt1"/>
                </a:solidFill>
              </a:ln>
              <a:effectLst/>
            </c:spPr>
            <c:extLst>
              <c:ext xmlns:c16="http://schemas.microsoft.com/office/drawing/2014/chart" uri="{C3380CC4-5D6E-409C-BE32-E72D297353CC}">
                <c16:uniqueId val="{00000003-8954-489F-A95F-40F73408193A}"/>
              </c:ext>
            </c:extLst>
          </c:dPt>
          <c:dPt>
            <c:idx val="2"/>
            <c:bubble3D val="0"/>
            <c:spPr>
              <a:solidFill>
                <a:srgbClr val="E5C800"/>
              </a:solidFill>
              <a:ln w="19050">
                <a:solidFill>
                  <a:schemeClr val="lt1"/>
                </a:solidFill>
              </a:ln>
              <a:effectLst/>
            </c:spPr>
            <c:extLst>
              <c:ext xmlns:c16="http://schemas.microsoft.com/office/drawing/2014/chart" uri="{C3380CC4-5D6E-409C-BE32-E72D297353CC}">
                <c16:uniqueId val="{00000005-8954-489F-A95F-40F73408193A}"/>
              </c:ext>
            </c:extLst>
          </c:dPt>
          <c:dPt>
            <c:idx val="3"/>
            <c:bubble3D val="0"/>
            <c:spPr>
              <a:solidFill>
                <a:srgbClr val="6FBD84"/>
              </a:solidFill>
              <a:ln w="19050">
                <a:solidFill>
                  <a:schemeClr val="lt1"/>
                </a:solidFill>
              </a:ln>
              <a:effectLst/>
            </c:spPr>
            <c:extLst>
              <c:ext xmlns:c16="http://schemas.microsoft.com/office/drawing/2014/chart" uri="{C3380CC4-5D6E-409C-BE32-E72D297353CC}">
                <c16:uniqueId val="{00000007-8954-489F-A95F-40F73408193A}"/>
              </c:ext>
            </c:extLst>
          </c:dPt>
          <c:dPt>
            <c:idx val="4"/>
            <c:bubble3D val="0"/>
            <c:spPr>
              <a:solidFill>
                <a:srgbClr val="47B1E5"/>
              </a:solidFill>
              <a:ln w="19050">
                <a:solidFill>
                  <a:schemeClr val="lt1"/>
                </a:solidFill>
              </a:ln>
              <a:effectLst/>
            </c:spPr>
            <c:extLst>
              <c:ext xmlns:c16="http://schemas.microsoft.com/office/drawing/2014/chart" uri="{C3380CC4-5D6E-409C-BE32-E72D297353CC}">
                <c16:uniqueId val="{00000009-8954-489F-A95F-40F73408193A}"/>
              </c:ext>
            </c:extLst>
          </c:dPt>
          <c:cat>
            <c:strRef>
              <c:f>Sheet1!$A$2:$A$6</c:f>
              <c:strCache>
                <c:ptCount val="5"/>
                <c:pt idx="0">
                  <c:v>Cardboard</c:v>
                </c:pt>
                <c:pt idx="1">
                  <c:v>Plastic</c:v>
                </c:pt>
                <c:pt idx="2">
                  <c:v>Glass</c:v>
                </c:pt>
                <c:pt idx="3">
                  <c:v>Fabric</c:v>
                </c:pt>
                <c:pt idx="4">
                  <c:v>Other</c:v>
                </c:pt>
              </c:strCache>
            </c:strRef>
          </c:cat>
          <c:val>
            <c:numRef>
              <c:f>Sheet1!$B$2:$B$6</c:f>
              <c:numCache>
                <c:formatCode>General</c:formatCode>
                <c:ptCount val="5"/>
                <c:pt idx="0">
                  <c:v>1250</c:v>
                </c:pt>
                <c:pt idx="1">
                  <c:v>750</c:v>
                </c:pt>
                <c:pt idx="2">
                  <c:v>1100</c:v>
                </c:pt>
                <c:pt idx="3">
                  <c:v>1650</c:v>
                </c:pt>
                <c:pt idx="4">
                  <c:v>250</c:v>
                </c:pt>
              </c:numCache>
            </c:numRef>
          </c:val>
          <c:extLst>
            <c:ext xmlns:c16="http://schemas.microsoft.com/office/drawing/2014/chart" uri="{C3380CC4-5D6E-409C-BE32-E72D297353CC}">
              <c16:uniqueId val="{0000000C-8954-489F-A95F-40F73408193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3543307086614172E-2"/>
          <c:y val="0.75829972025538184"/>
          <c:w val="0.8929133858267716"/>
          <c:h val="0.19036360479107137"/>
        </c:manualLayout>
      </c:layout>
      <c:overlay val="0"/>
      <c:spPr>
        <a:noFill/>
        <a:ln>
          <a:noFill/>
        </a:ln>
        <a:effectLst/>
      </c:spPr>
      <c:txPr>
        <a:bodyPr rot="0" spcFirstLastPara="1" vertOverflow="ellipsis" vert="horz" wrap="square" anchor="b" anchorCtr="1"/>
        <a:lstStyle/>
        <a:p>
          <a:pPr algn="just">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15/06/2020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15/06/2020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white-rose-maths-resources/year-6-white-rose-maths-resources-key-stage-1-year-1-year-2/summer-block-3-statistics-year-6-white-rose-maths-hub-supporting-resources-key-stage-1"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10.png"/><Relationship Id="rId7" Type="http://schemas.openxmlformats.org/officeDocument/2006/relationships/chart" Target="../charts/chart2.xml"/><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chart" Target="../charts/chart4.xml"/><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hyperlink" Target="https://www.twinkl.co.uk/resources/white-rose-maths-resources/year-6-white-rose-maths-resources-key-stage-1-year-1-year-2/summer-block-3-statistics-year-6-white-rose-maths-hub-supporting-resources-key-stage-1"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87658FE2-C3E3-4217-994A-97B005BE4A35}"/>
              </a:ext>
            </a:extLst>
          </p:cNvPr>
          <p:cNvSpPr/>
          <p:nvPr/>
        </p:nvSpPr>
        <p:spPr>
          <a:xfrm>
            <a:off x="345057" y="5667555"/>
            <a:ext cx="1147313" cy="84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2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Roboto" panose="02000000000000000000" pitchFamily="2" charset="0"/>
                <a:ea typeface="Roboto" panose="02000000000000000000" pitchFamily="2"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Roboto" panose="02000000000000000000" pitchFamily="2" charset="0"/>
                <a:ea typeface="Roboto" panose="02000000000000000000" pitchFamily="2"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Roboto" panose="02000000000000000000" pitchFamily="2" charset="0"/>
                <a:ea typeface="Roboto" panose="02000000000000000000" pitchFamily="2"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Roboto" panose="02000000000000000000" pitchFamily="2" charset="0"/>
              <a:ea typeface="Roboto" panose="02000000000000000000" pitchFamily="2" charset="0"/>
            </a:endParaRPr>
          </a:p>
          <a:p>
            <a:pPr algn="just"/>
            <a:r>
              <a:rPr lang="en-GB" sz="1600" dirty="0">
                <a:latin typeface="Roboto" panose="02000000000000000000" pitchFamily="2" charset="0"/>
                <a:ea typeface="Roboto" panose="02000000000000000000" pitchFamily="2"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Interpret and construct pie charts and line graphs and use these to solve problems.</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50703EF-C06E-4379-BC06-7653797996F1}"/>
              </a:ext>
            </a:extLst>
          </p:cNvPr>
          <p:cNvSpPr/>
          <p:nvPr/>
        </p:nvSpPr>
        <p:spPr>
          <a:xfrm>
            <a:off x="4719782" y="1747272"/>
            <a:ext cx="3884468" cy="4526526"/>
          </a:xfrm>
          <a:prstGeom prst="rect">
            <a:avLst/>
          </a:prstGeom>
          <a:solidFill>
            <a:schemeClr val="bg1"/>
          </a:solidFill>
          <a:ln w="28575">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endParaRPr lang="en-GB" dirty="0">
              <a:solidFill>
                <a:schemeClr val="tx1"/>
              </a:solidFill>
            </a:endParaRPr>
          </a:p>
        </p:txBody>
      </p:sp>
      <p:graphicFrame>
        <p:nvGraphicFramePr>
          <p:cNvPr id="35" name="Chart 34">
            <a:extLst>
              <a:ext uri="{FF2B5EF4-FFF2-40B4-BE49-F238E27FC236}">
                <a16:creationId xmlns:a16="http://schemas.microsoft.com/office/drawing/2014/main" id="{7108040C-A1A0-48CA-A36B-A2EAC0E5F578}"/>
              </a:ext>
            </a:extLst>
          </p:cNvPr>
          <p:cNvGraphicFramePr/>
          <p:nvPr>
            <p:extLst>
              <p:ext uri="{D42A27DB-BD31-4B8C-83A1-F6EECF244321}">
                <p14:modId xmlns:p14="http://schemas.microsoft.com/office/powerpoint/2010/main" val="1044599510"/>
              </p:ext>
            </p:extLst>
          </p:nvPr>
        </p:nvGraphicFramePr>
        <p:xfrm>
          <a:off x="4935679" y="2146580"/>
          <a:ext cx="3452672" cy="4127220"/>
        </p:xfrm>
        <a:graphic>
          <a:graphicData uri="http://schemas.openxmlformats.org/drawingml/2006/chart">
            <c:chart xmlns:c="http://schemas.openxmlformats.org/drawingml/2006/chart" xmlns:r="http://schemas.openxmlformats.org/officeDocument/2006/relationships" r:id="rId2"/>
          </a:graphicData>
        </a:graphic>
      </p:graphicFrame>
      <p:sp>
        <p:nvSpPr>
          <p:cNvPr id="97" name="Rectangle 96"/>
          <p:cNvSpPr/>
          <p:nvPr/>
        </p:nvSpPr>
        <p:spPr>
          <a:xfrm>
            <a:off x="3485070"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3039496"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 Pie Charts with Percentages</a:t>
            </a:r>
          </a:p>
        </p:txBody>
      </p:sp>
      <p:cxnSp>
        <p:nvCxnSpPr>
          <p:cNvPr id="103" name="Straight Connector 102"/>
          <p:cNvCxnSpPr/>
          <p:nvPr/>
        </p:nvCxnSpPr>
        <p:spPr>
          <a:xfrm>
            <a:off x="3485070"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1127577"/>
            <a:ext cx="7632700" cy="553998"/>
          </a:xfrm>
          <a:prstGeom prst="rect">
            <a:avLst/>
          </a:prstGeom>
          <a:noFill/>
        </p:spPr>
        <p:txBody>
          <a:bodyPr wrap="square" lIns="0" tIns="0" rIns="0" bIns="0" rtlCol="0">
            <a:spAutoFit/>
          </a:bodyPr>
          <a:lstStyle/>
          <a:p>
            <a:r>
              <a:rPr lang="en-GB" dirty="0"/>
              <a:t>300 children were asked to choose their favourite ice cream flavour.</a:t>
            </a:r>
            <a:br>
              <a:rPr lang="en-GB" dirty="0"/>
            </a:br>
            <a:r>
              <a:rPr lang="en-GB" dirty="0"/>
              <a:t>This pie chart shows the results:</a:t>
            </a:r>
          </a:p>
        </p:txBody>
      </p:sp>
      <p:sp>
        <p:nvSpPr>
          <p:cNvPr id="15" name="Rectangle 14">
            <a:extLst>
              <a:ext uri="{FF2B5EF4-FFF2-40B4-BE49-F238E27FC236}">
                <a16:creationId xmlns:a16="http://schemas.microsoft.com/office/drawing/2014/main" id="{AD2C91C3-7B53-41F3-8F91-E589B08A9E0D}"/>
              </a:ext>
            </a:extLst>
          </p:cNvPr>
          <p:cNvSpPr/>
          <p:nvPr/>
        </p:nvSpPr>
        <p:spPr>
          <a:xfrm>
            <a:off x="-240144" y="1747272"/>
            <a:ext cx="4117180" cy="972000"/>
          </a:xfrm>
          <a:prstGeom prst="rect">
            <a:avLst/>
          </a:prstGeom>
          <a:solidFill>
            <a:srgbClr val="AFDEF9"/>
          </a:solidFill>
          <a:ln w="28575">
            <a:solidFill>
              <a:srgbClr val="0076B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6000" tIns="108000" rIns="108000" bIns="108000" rtlCol="0" anchor="ctr"/>
          <a:lstStyle/>
          <a:p>
            <a:r>
              <a:rPr lang="en-GB" dirty="0">
                <a:solidFill>
                  <a:schemeClr val="tx1"/>
                </a:solidFill>
              </a:rPr>
              <a:t>How many children chose chocolate as their favourite flavour?</a:t>
            </a:r>
          </a:p>
        </p:txBody>
      </p:sp>
      <p:sp>
        <p:nvSpPr>
          <p:cNvPr id="16" name="Rectangle 15">
            <a:extLst>
              <a:ext uri="{FF2B5EF4-FFF2-40B4-BE49-F238E27FC236}">
                <a16:creationId xmlns:a16="http://schemas.microsoft.com/office/drawing/2014/main" id="{008E369D-5B04-4EC1-BFF4-62A718BF01CE}"/>
              </a:ext>
            </a:extLst>
          </p:cNvPr>
          <p:cNvSpPr/>
          <p:nvPr/>
        </p:nvSpPr>
        <p:spPr>
          <a:xfrm>
            <a:off x="-240144" y="2808418"/>
            <a:ext cx="4117180" cy="972000"/>
          </a:xfrm>
          <a:prstGeom prst="rect">
            <a:avLst/>
          </a:prstGeom>
          <a:solidFill>
            <a:srgbClr val="AFDEF9"/>
          </a:solidFill>
          <a:ln w="28575">
            <a:solidFill>
              <a:srgbClr val="0076B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6000" tIns="108000" rIns="108000" bIns="108000" rtlCol="0" anchor="ctr"/>
          <a:lstStyle/>
          <a:p>
            <a:pPr defTabSz="776051">
              <a:spcAft>
                <a:spcPts val="1200"/>
              </a:spcAft>
            </a:pPr>
            <a:r>
              <a:rPr lang="en-GB" dirty="0">
                <a:solidFill>
                  <a:prstClr val="black"/>
                </a:solidFill>
              </a:rPr>
              <a:t>How many more children chose strawberry than raspberry as their favourite flavour?</a:t>
            </a:r>
          </a:p>
        </p:txBody>
      </p:sp>
      <p:sp>
        <p:nvSpPr>
          <p:cNvPr id="17" name="Rectangle 16">
            <a:extLst>
              <a:ext uri="{FF2B5EF4-FFF2-40B4-BE49-F238E27FC236}">
                <a16:creationId xmlns:a16="http://schemas.microsoft.com/office/drawing/2014/main" id="{04A5D7FC-6D85-4BF9-B82F-165A4751A05A}"/>
              </a:ext>
            </a:extLst>
          </p:cNvPr>
          <p:cNvSpPr/>
          <p:nvPr/>
        </p:nvSpPr>
        <p:spPr>
          <a:xfrm>
            <a:off x="-240144" y="3881494"/>
            <a:ext cx="4117180" cy="1317166"/>
          </a:xfrm>
          <a:prstGeom prst="rect">
            <a:avLst/>
          </a:prstGeom>
          <a:solidFill>
            <a:srgbClr val="AFDEF9"/>
          </a:solidFill>
          <a:ln w="28575">
            <a:solidFill>
              <a:srgbClr val="0076B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6000" tIns="108000" rIns="108000" bIns="108000" rtlCol="0" anchor="ctr"/>
          <a:lstStyle/>
          <a:p>
            <a:pPr defTabSz="776051">
              <a:spcAft>
                <a:spcPts val="1200"/>
              </a:spcAft>
            </a:pPr>
            <a:r>
              <a:rPr lang="en-GB" dirty="0">
                <a:solidFill>
                  <a:prstClr val="black"/>
                </a:solidFill>
              </a:rPr>
              <a:t>How many children in total</a:t>
            </a:r>
            <a:br>
              <a:rPr lang="en-GB" dirty="0">
                <a:solidFill>
                  <a:prstClr val="black"/>
                </a:solidFill>
              </a:rPr>
            </a:br>
            <a:r>
              <a:rPr lang="en-GB" dirty="0">
                <a:solidFill>
                  <a:prstClr val="black"/>
                </a:solidFill>
              </a:rPr>
              <a:t>chose either mint choc chip, vanilla or honeycomb as their favourite flavour?</a:t>
            </a:r>
          </a:p>
        </p:txBody>
      </p:sp>
      <p:sp>
        <p:nvSpPr>
          <p:cNvPr id="18" name="Rectangle 17">
            <a:extLst>
              <a:ext uri="{FF2B5EF4-FFF2-40B4-BE49-F238E27FC236}">
                <a16:creationId xmlns:a16="http://schemas.microsoft.com/office/drawing/2014/main" id="{1C090630-64F2-4A48-8A41-F63F57A0D802}"/>
              </a:ext>
            </a:extLst>
          </p:cNvPr>
          <p:cNvSpPr/>
          <p:nvPr/>
        </p:nvSpPr>
        <p:spPr>
          <a:xfrm>
            <a:off x="-240143" y="5301798"/>
            <a:ext cx="4117178" cy="972000"/>
          </a:xfrm>
          <a:prstGeom prst="rect">
            <a:avLst/>
          </a:prstGeom>
          <a:solidFill>
            <a:srgbClr val="AFDEF9"/>
          </a:solidFill>
          <a:ln w="28575">
            <a:solidFill>
              <a:srgbClr val="0076B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6000" tIns="108000" rIns="108000" bIns="108000" rtlCol="0" anchor="ctr"/>
          <a:lstStyle/>
          <a:p>
            <a:pPr defTabSz="776051">
              <a:spcAft>
                <a:spcPts val="1200"/>
              </a:spcAft>
            </a:pPr>
            <a:r>
              <a:rPr lang="en-GB" dirty="0">
                <a:solidFill>
                  <a:prstClr val="black"/>
                </a:solidFill>
              </a:rPr>
              <a:t>What percentage of children chose raspberry and chocolate altogether?</a:t>
            </a:r>
            <a:endParaRPr lang="en-GB" dirty="0">
              <a:solidFill>
                <a:srgbClr val="00B050"/>
              </a:solidFill>
            </a:endParaRPr>
          </a:p>
        </p:txBody>
      </p:sp>
      <p:sp>
        <p:nvSpPr>
          <p:cNvPr id="24" name="TextBox 23">
            <a:extLst>
              <a:ext uri="{FF2B5EF4-FFF2-40B4-BE49-F238E27FC236}">
                <a16:creationId xmlns:a16="http://schemas.microsoft.com/office/drawing/2014/main" id="{5EAD702A-D1D1-4F85-BD22-BD07D3DDD08A}"/>
              </a:ext>
            </a:extLst>
          </p:cNvPr>
          <p:cNvSpPr txBox="1"/>
          <p:nvPr/>
        </p:nvSpPr>
        <p:spPr>
          <a:xfrm>
            <a:off x="6860671" y="3170767"/>
            <a:ext cx="872018" cy="369332"/>
          </a:xfrm>
          <a:prstGeom prst="rect">
            <a:avLst/>
          </a:prstGeom>
          <a:noFill/>
        </p:spPr>
        <p:txBody>
          <a:bodyPr wrap="square" rtlCol="0">
            <a:spAutoFit/>
          </a:bodyPr>
          <a:lstStyle/>
          <a:p>
            <a:pPr algn="ctr"/>
            <a:r>
              <a:rPr lang="en-GB" dirty="0"/>
              <a:t>25%</a:t>
            </a:r>
          </a:p>
        </p:txBody>
      </p:sp>
      <p:sp>
        <p:nvSpPr>
          <p:cNvPr id="25" name="TextBox 24">
            <a:extLst>
              <a:ext uri="{FF2B5EF4-FFF2-40B4-BE49-F238E27FC236}">
                <a16:creationId xmlns:a16="http://schemas.microsoft.com/office/drawing/2014/main" id="{D68E62BF-7307-4D99-84AB-B2DD7168D2E6}"/>
              </a:ext>
            </a:extLst>
          </p:cNvPr>
          <p:cNvSpPr txBox="1"/>
          <p:nvPr/>
        </p:nvSpPr>
        <p:spPr>
          <a:xfrm>
            <a:off x="6152484" y="2567836"/>
            <a:ext cx="719648" cy="369332"/>
          </a:xfrm>
          <a:prstGeom prst="rect">
            <a:avLst/>
          </a:prstGeom>
          <a:noFill/>
        </p:spPr>
        <p:txBody>
          <a:bodyPr wrap="square" rtlCol="0">
            <a:spAutoFit/>
          </a:bodyPr>
          <a:lstStyle/>
          <a:p>
            <a:pPr algn="ctr"/>
            <a:r>
              <a:rPr lang="en-GB" dirty="0"/>
              <a:t>5%</a:t>
            </a:r>
          </a:p>
        </p:txBody>
      </p:sp>
      <p:sp>
        <p:nvSpPr>
          <p:cNvPr id="26" name="TextBox 25">
            <a:extLst>
              <a:ext uri="{FF2B5EF4-FFF2-40B4-BE49-F238E27FC236}">
                <a16:creationId xmlns:a16="http://schemas.microsoft.com/office/drawing/2014/main" id="{8A4C8F39-31E0-4E4D-BD0B-30FAD6970380}"/>
              </a:ext>
            </a:extLst>
          </p:cNvPr>
          <p:cNvSpPr txBox="1"/>
          <p:nvPr/>
        </p:nvSpPr>
        <p:spPr>
          <a:xfrm>
            <a:off x="5621959" y="2820358"/>
            <a:ext cx="872018" cy="369332"/>
          </a:xfrm>
          <a:prstGeom prst="rect">
            <a:avLst/>
          </a:prstGeom>
          <a:noFill/>
        </p:spPr>
        <p:txBody>
          <a:bodyPr wrap="square" rtlCol="0">
            <a:spAutoFit/>
          </a:bodyPr>
          <a:lstStyle/>
          <a:p>
            <a:pPr algn="ctr"/>
            <a:r>
              <a:rPr lang="en-GB" dirty="0"/>
              <a:t>10%</a:t>
            </a:r>
          </a:p>
        </p:txBody>
      </p:sp>
      <p:sp>
        <p:nvSpPr>
          <p:cNvPr id="27" name="TextBox 26">
            <a:extLst>
              <a:ext uri="{FF2B5EF4-FFF2-40B4-BE49-F238E27FC236}">
                <a16:creationId xmlns:a16="http://schemas.microsoft.com/office/drawing/2014/main" id="{5EB65C56-F02F-49A7-A203-8104AC03984A}"/>
              </a:ext>
            </a:extLst>
          </p:cNvPr>
          <p:cNvSpPr txBox="1"/>
          <p:nvPr/>
        </p:nvSpPr>
        <p:spPr>
          <a:xfrm>
            <a:off x="5374200" y="3993198"/>
            <a:ext cx="872018" cy="369332"/>
          </a:xfrm>
          <a:prstGeom prst="rect">
            <a:avLst/>
          </a:prstGeom>
          <a:noFill/>
        </p:spPr>
        <p:txBody>
          <a:bodyPr wrap="square" rtlCol="0">
            <a:spAutoFit/>
          </a:bodyPr>
          <a:lstStyle/>
          <a:p>
            <a:pPr algn="ctr"/>
            <a:r>
              <a:rPr lang="en-GB" dirty="0"/>
              <a:t>30%</a:t>
            </a:r>
          </a:p>
        </p:txBody>
      </p:sp>
      <p:sp>
        <p:nvSpPr>
          <p:cNvPr id="28" name="TextBox 27">
            <a:extLst>
              <a:ext uri="{FF2B5EF4-FFF2-40B4-BE49-F238E27FC236}">
                <a16:creationId xmlns:a16="http://schemas.microsoft.com/office/drawing/2014/main" id="{94AB7821-95AE-44B1-B8A6-1F7AA375A285}"/>
              </a:ext>
            </a:extLst>
          </p:cNvPr>
          <p:cNvSpPr txBox="1"/>
          <p:nvPr/>
        </p:nvSpPr>
        <p:spPr>
          <a:xfrm>
            <a:off x="6239216" y="4744715"/>
            <a:ext cx="872018" cy="369332"/>
          </a:xfrm>
          <a:prstGeom prst="rect">
            <a:avLst/>
          </a:prstGeom>
          <a:noFill/>
        </p:spPr>
        <p:txBody>
          <a:bodyPr wrap="square" rtlCol="0">
            <a:spAutoFit/>
          </a:bodyPr>
          <a:lstStyle/>
          <a:p>
            <a:pPr algn="ctr"/>
            <a:r>
              <a:rPr lang="en-GB" dirty="0"/>
              <a:t>10%</a:t>
            </a:r>
          </a:p>
        </p:txBody>
      </p:sp>
      <p:sp>
        <p:nvSpPr>
          <p:cNvPr id="29" name="TextBox 28">
            <a:extLst>
              <a:ext uri="{FF2B5EF4-FFF2-40B4-BE49-F238E27FC236}">
                <a16:creationId xmlns:a16="http://schemas.microsoft.com/office/drawing/2014/main" id="{BD6065B0-7FE9-4BB5-8F2C-906D845E83A6}"/>
              </a:ext>
            </a:extLst>
          </p:cNvPr>
          <p:cNvSpPr txBox="1"/>
          <p:nvPr/>
        </p:nvSpPr>
        <p:spPr>
          <a:xfrm>
            <a:off x="7088964" y="4273354"/>
            <a:ext cx="872018" cy="369332"/>
          </a:xfrm>
          <a:prstGeom prst="rect">
            <a:avLst/>
          </a:prstGeom>
          <a:noFill/>
        </p:spPr>
        <p:txBody>
          <a:bodyPr wrap="square" rtlCol="0">
            <a:spAutoFit/>
          </a:bodyPr>
          <a:lstStyle/>
          <a:p>
            <a:pPr algn="ctr"/>
            <a:r>
              <a:rPr lang="en-GB" dirty="0"/>
              <a:t>20%</a:t>
            </a:r>
          </a:p>
        </p:txBody>
      </p:sp>
      <p:sp>
        <p:nvSpPr>
          <p:cNvPr id="38" name="Rectangle 37">
            <a:extLst>
              <a:ext uri="{FF2B5EF4-FFF2-40B4-BE49-F238E27FC236}">
                <a16:creationId xmlns:a16="http://schemas.microsoft.com/office/drawing/2014/main" id="{872AFC4E-C9D9-4FB1-A46A-9AAF24E46AC1}"/>
              </a:ext>
            </a:extLst>
          </p:cNvPr>
          <p:cNvSpPr/>
          <p:nvPr/>
        </p:nvSpPr>
        <p:spPr>
          <a:xfrm>
            <a:off x="5076489" y="1903688"/>
            <a:ext cx="3171061" cy="369332"/>
          </a:xfrm>
          <a:prstGeom prst="rect">
            <a:avLst/>
          </a:prstGeom>
        </p:spPr>
        <p:txBody>
          <a:bodyPr wrap="none">
            <a:spAutoFit/>
          </a:bodyPr>
          <a:lstStyle/>
          <a:p>
            <a:pPr algn="ctr"/>
            <a:r>
              <a:rPr lang="en-GB" b="1" dirty="0"/>
              <a:t>Favourite Ice Cream Flavour</a:t>
            </a:r>
          </a:p>
        </p:txBody>
      </p:sp>
      <p:sp>
        <p:nvSpPr>
          <p:cNvPr id="39" name="TextBox 38">
            <a:extLst>
              <a:ext uri="{FF2B5EF4-FFF2-40B4-BE49-F238E27FC236}">
                <a16:creationId xmlns:a16="http://schemas.microsoft.com/office/drawing/2014/main" id="{6B915212-4DA8-4E4F-8EFD-2B25363025A0}"/>
              </a:ext>
            </a:extLst>
          </p:cNvPr>
          <p:cNvSpPr txBox="1"/>
          <p:nvPr/>
        </p:nvSpPr>
        <p:spPr>
          <a:xfrm>
            <a:off x="3934689" y="1747272"/>
            <a:ext cx="727439" cy="972000"/>
          </a:xfrm>
          <a:prstGeom prst="rect">
            <a:avLst/>
          </a:prstGeom>
          <a:solidFill>
            <a:schemeClr val="bg1"/>
          </a:solidFill>
          <a:ln w="28575">
            <a:solidFill>
              <a:srgbClr val="689429"/>
            </a:solidFill>
          </a:ln>
        </p:spPr>
        <p:txBody>
          <a:bodyPr wrap="square" lIns="108000" tIns="108000" rIns="108000" bIns="108000" rtlCol="0" anchor="ctr">
            <a:noAutofit/>
          </a:bodyPr>
          <a:lstStyle/>
          <a:p>
            <a:pPr algn="ctr"/>
            <a:r>
              <a:rPr lang="en-GB" b="1" dirty="0"/>
              <a:t>75</a:t>
            </a:r>
          </a:p>
        </p:txBody>
      </p:sp>
      <p:sp>
        <p:nvSpPr>
          <p:cNvPr id="40" name="TextBox 39">
            <a:extLst>
              <a:ext uri="{FF2B5EF4-FFF2-40B4-BE49-F238E27FC236}">
                <a16:creationId xmlns:a16="http://schemas.microsoft.com/office/drawing/2014/main" id="{DC59753A-4A9F-4B24-936A-C296F2FC61AC}"/>
              </a:ext>
            </a:extLst>
          </p:cNvPr>
          <p:cNvSpPr txBox="1"/>
          <p:nvPr/>
        </p:nvSpPr>
        <p:spPr>
          <a:xfrm>
            <a:off x="3934688" y="2808409"/>
            <a:ext cx="727439" cy="972000"/>
          </a:xfrm>
          <a:prstGeom prst="rect">
            <a:avLst/>
          </a:prstGeom>
          <a:solidFill>
            <a:schemeClr val="bg1"/>
          </a:solidFill>
          <a:ln w="28575">
            <a:solidFill>
              <a:srgbClr val="689429"/>
            </a:solidFill>
          </a:ln>
        </p:spPr>
        <p:txBody>
          <a:bodyPr wrap="square" lIns="108000" tIns="108000" rIns="108000" bIns="108000" rtlCol="0" anchor="ctr">
            <a:noAutofit/>
          </a:bodyPr>
          <a:lstStyle/>
          <a:p>
            <a:pPr algn="ctr"/>
            <a:r>
              <a:rPr lang="en-GB" b="1" dirty="0"/>
              <a:t>60</a:t>
            </a:r>
          </a:p>
        </p:txBody>
      </p:sp>
      <p:sp>
        <p:nvSpPr>
          <p:cNvPr id="41" name="TextBox 40">
            <a:extLst>
              <a:ext uri="{FF2B5EF4-FFF2-40B4-BE49-F238E27FC236}">
                <a16:creationId xmlns:a16="http://schemas.microsoft.com/office/drawing/2014/main" id="{08B8F167-8EEC-4B85-BA05-0CE17135717A}"/>
              </a:ext>
            </a:extLst>
          </p:cNvPr>
          <p:cNvSpPr txBox="1"/>
          <p:nvPr/>
        </p:nvSpPr>
        <p:spPr>
          <a:xfrm>
            <a:off x="3934688" y="3881493"/>
            <a:ext cx="727439" cy="1317165"/>
          </a:xfrm>
          <a:prstGeom prst="rect">
            <a:avLst/>
          </a:prstGeom>
          <a:solidFill>
            <a:schemeClr val="bg1"/>
          </a:solidFill>
          <a:ln w="28575">
            <a:solidFill>
              <a:srgbClr val="689429"/>
            </a:solidFill>
          </a:ln>
        </p:spPr>
        <p:txBody>
          <a:bodyPr wrap="square" lIns="108000" tIns="108000" rIns="108000" bIns="108000" rtlCol="0" anchor="ctr">
            <a:noAutofit/>
          </a:bodyPr>
          <a:lstStyle/>
          <a:p>
            <a:pPr algn="ctr"/>
            <a:r>
              <a:rPr lang="en-GB" b="1" dirty="0"/>
              <a:t>105</a:t>
            </a:r>
          </a:p>
        </p:txBody>
      </p:sp>
      <p:sp>
        <p:nvSpPr>
          <p:cNvPr id="42" name="TextBox 41">
            <a:extLst>
              <a:ext uri="{FF2B5EF4-FFF2-40B4-BE49-F238E27FC236}">
                <a16:creationId xmlns:a16="http://schemas.microsoft.com/office/drawing/2014/main" id="{9B8DF95C-638B-461B-AB45-62FAA7F25EF0}"/>
              </a:ext>
            </a:extLst>
          </p:cNvPr>
          <p:cNvSpPr txBox="1"/>
          <p:nvPr/>
        </p:nvSpPr>
        <p:spPr>
          <a:xfrm>
            <a:off x="3934688" y="5299743"/>
            <a:ext cx="727439" cy="974058"/>
          </a:xfrm>
          <a:prstGeom prst="rect">
            <a:avLst/>
          </a:prstGeom>
          <a:solidFill>
            <a:schemeClr val="bg1"/>
          </a:solidFill>
          <a:ln w="28575">
            <a:solidFill>
              <a:srgbClr val="689429"/>
            </a:solidFill>
          </a:ln>
        </p:spPr>
        <p:txBody>
          <a:bodyPr wrap="square" lIns="108000" tIns="108000" rIns="108000" bIns="108000" rtlCol="0" anchor="ctr">
            <a:noAutofit/>
          </a:bodyPr>
          <a:lstStyle/>
          <a:p>
            <a:pPr algn="ctr"/>
            <a:r>
              <a:rPr lang="en-GB" b="1" dirty="0"/>
              <a:t>35%</a:t>
            </a: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9" grpId="0" animBg="1"/>
      <p:bldP spid="40" grpId="0" animBg="1"/>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FAFC26E8-AECE-4A59-9552-1A70CD101D98}"/>
              </a:ext>
            </a:extLst>
          </p:cNvPr>
          <p:cNvGrpSpPr/>
          <p:nvPr/>
        </p:nvGrpSpPr>
        <p:grpSpPr>
          <a:xfrm>
            <a:off x="4738187" y="4408809"/>
            <a:ext cx="3703173" cy="1857450"/>
            <a:chOff x="4738187" y="4408809"/>
            <a:chExt cx="3703173" cy="1857450"/>
          </a:xfrm>
        </p:grpSpPr>
        <p:pic>
          <p:nvPicPr>
            <p:cNvPr id="49" name="Picture 48">
              <a:extLst>
                <a:ext uri="{FF2B5EF4-FFF2-40B4-BE49-F238E27FC236}">
                  <a16:creationId xmlns:a16="http://schemas.microsoft.com/office/drawing/2014/main" id="{A4109EAC-7FAB-452B-A2F6-52AB8DAC1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9586" y="4423185"/>
              <a:ext cx="1621774" cy="1806940"/>
            </a:xfrm>
            <a:prstGeom prst="rect">
              <a:avLst/>
            </a:prstGeom>
          </p:spPr>
        </p:pic>
        <p:pic>
          <p:nvPicPr>
            <p:cNvPr id="51" name="Picture 50">
              <a:extLst>
                <a:ext uri="{FF2B5EF4-FFF2-40B4-BE49-F238E27FC236}">
                  <a16:creationId xmlns:a16="http://schemas.microsoft.com/office/drawing/2014/main" id="{00F23E72-DBE1-4938-9326-589CDD3B09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8187" y="4408809"/>
              <a:ext cx="1381131" cy="1857450"/>
            </a:xfrm>
            <a:prstGeom prst="rect">
              <a:avLst/>
            </a:prstGeom>
          </p:spPr>
        </p:pic>
      </p:grpSp>
      <p:pic>
        <p:nvPicPr>
          <p:cNvPr id="54" name="Picture 53">
            <a:extLst>
              <a:ext uri="{FF2B5EF4-FFF2-40B4-BE49-F238E27FC236}">
                <a16:creationId xmlns:a16="http://schemas.microsoft.com/office/drawing/2014/main" id="{25A8C680-3668-4E31-9EFE-1FBB873412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0756" y="4434885"/>
            <a:ext cx="1929066" cy="1931454"/>
          </a:xfrm>
          <a:prstGeom prst="rect">
            <a:avLst/>
          </a:prstGeom>
        </p:spPr>
      </p:pic>
      <p:pic>
        <p:nvPicPr>
          <p:cNvPr id="47" name="Picture 46">
            <a:extLst>
              <a:ext uri="{FF2B5EF4-FFF2-40B4-BE49-F238E27FC236}">
                <a16:creationId xmlns:a16="http://schemas.microsoft.com/office/drawing/2014/main" id="{9217220A-A6B2-4FD6-B9DF-DF5E709A6D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6610" y="4325578"/>
            <a:ext cx="1607726" cy="1900636"/>
          </a:xfrm>
          <a:prstGeom prst="rect">
            <a:avLst/>
          </a:prstGeom>
        </p:spPr>
      </p:pic>
      <p:pic>
        <p:nvPicPr>
          <p:cNvPr id="66" name="Picture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a:extLst>
              <a:ext uri="{FF2B5EF4-FFF2-40B4-BE49-F238E27FC236}">
                <a16:creationId xmlns:a16="http://schemas.microsoft.com/office/drawing/2014/main" id="{5EDC7A04-00B5-4D89-8BD3-CB9771E86190}"/>
              </a:ext>
            </a:extLst>
          </p:cNvPr>
          <p:cNvSpPr/>
          <p:nvPr/>
        </p:nvSpPr>
        <p:spPr>
          <a:xfrm>
            <a:off x="445574" y="702863"/>
            <a:ext cx="3039496"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 Pie Charts with Percentages</a:t>
            </a:r>
          </a:p>
        </p:txBody>
      </p:sp>
      <p:sp>
        <p:nvSpPr>
          <p:cNvPr id="10" name="Rectangle 9"/>
          <p:cNvSpPr/>
          <p:nvPr/>
        </p:nvSpPr>
        <p:spPr>
          <a:xfrm>
            <a:off x="3485070"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3485070"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A1BB101-E5B1-4078-87A8-6FB7AB059310}"/>
              </a:ext>
            </a:extLst>
          </p:cNvPr>
          <p:cNvSpPr/>
          <p:nvPr/>
        </p:nvSpPr>
        <p:spPr>
          <a:xfrm>
            <a:off x="539750" y="1798750"/>
            <a:ext cx="8064500" cy="2454323"/>
          </a:xfrm>
          <a:prstGeom prst="rect">
            <a:avLst/>
          </a:prstGeom>
          <a:solidFill>
            <a:schemeClr val="bg1"/>
          </a:solidFill>
          <a:ln w="1905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endParaRPr lang="en-GB" dirty="0">
              <a:solidFill>
                <a:schemeClr val="tx1"/>
              </a:solidFill>
            </a:endParaRPr>
          </a:p>
        </p:txBody>
      </p:sp>
      <p:sp>
        <p:nvSpPr>
          <p:cNvPr id="12" name="Rectangle 11">
            <a:extLst>
              <a:ext uri="{FF2B5EF4-FFF2-40B4-BE49-F238E27FC236}">
                <a16:creationId xmlns:a16="http://schemas.microsoft.com/office/drawing/2014/main" id="{48FE5FAF-E175-424B-B3E4-94DAF9516AF4}"/>
              </a:ext>
            </a:extLst>
          </p:cNvPr>
          <p:cNvSpPr/>
          <p:nvPr/>
        </p:nvSpPr>
        <p:spPr>
          <a:xfrm>
            <a:off x="-508000" y="4345323"/>
            <a:ext cx="7087576" cy="1076091"/>
          </a:xfrm>
          <a:prstGeom prst="rect">
            <a:avLst/>
          </a:prstGeom>
          <a:solidFill>
            <a:srgbClr val="AFDEF9"/>
          </a:solidFill>
          <a:ln w="28575">
            <a:solidFill>
              <a:srgbClr val="00649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96000" tIns="108000" rIns="108000" bIns="108000" rtlCol="0" anchor="ctr"/>
          <a:lstStyle/>
          <a:p>
            <a:r>
              <a:rPr lang="en-GB" dirty="0">
                <a:solidFill>
                  <a:prstClr val="black"/>
                </a:solidFill>
              </a:rPr>
              <a:t>The number of children in year 5 who chose tennis as their favourite sport is equal to the number of children in year 6 who chose netball as their favourite sport.</a:t>
            </a:r>
            <a:endParaRPr lang="en-GB" dirty="0">
              <a:solidFill>
                <a:schemeClr val="tx1"/>
              </a:solidFill>
            </a:endParaRPr>
          </a:p>
        </p:txBody>
      </p:sp>
      <p:sp>
        <p:nvSpPr>
          <p:cNvPr id="13" name="TextBox 12">
            <a:extLst>
              <a:ext uri="{FF2B5EF4-FFF2-40B4-BE49-F238E27FC236}">
                <a16:creationId xmlns:a16="http://schemas.microsoft.com/office/drawing/2014/main" id="{4928697A-B3D4-4705-A80D-4F8D1502B88E}"/>
              </a:ext>
            </a:extLst>
          </p:cNvPr>
          <p:cNvSpPr txBox="1"/>
          <p:nvPr/>
        </p:nvSpPr>
        <p:spPr>
          <a:xfrm>
            <a:off x="539750" y="5565083"/>
            <a:ext cx="8064500" cy="708718"/>
          </a:xfrm>
          <a:prstGeom prst="rect">
            <a:avLst/>
          </a:prstGeom>
          <a:solidFill>
            <a:schemeClr val="bg1"/>
          </a:solidFill>
          <a:ln w="28575">
            <a:solidFill>
              <a:srgbClr val="689429"/>
            </a:solidFill>
          </a:ln>
        </p:spPr>
        <p:txBody>
          <a:bodyPr wrap="square" lIns="108000" tIns="108000" rIns="108000" bIns="108000" rtlCol="0" anchor="ctr">
            <a:noAutofit/>
          </a:bodyPr>
          <a:lstStyle/>
          <a:p>
            <a:r>
              <a:rPr lang="en-GB" b="1" dirty="0"/>
              <a:t>This is incorrect. 35 children in year 5 chose tennis whereas 40 children in year 6 chose netball.</a:t>
            </a:r>
          </a:p>
        </p:txBody>
      </p:sp>
      <p:sp>
        <p:nvSpPr>
          <p:cNvPr id="15" name="TextBox 14">
            <a:extLst>
              <a:ext uri="{FF2B5EF4-FFF2-40B4-BE49-F238E27FC236}">
                <a16:creationId xmlns:a16="http://schemas.microsoft.com/office/drawing/2014/main" id="{B2626758-47F7-45BB-8FAB-C60890C8E1A5}"/>
              </a:ext>
            </a:extLst>
          </p:cNvPr>
          <p:cNvSpPr txBox="1"/>
          <p:nvPr/>
        </p:nvSpPr>
        <p:spPr>
          <a:xfrm>
            <a:off x="755650" y="1159327"/>
            <a:ext cx="7632700" cy="553998"/>
          </a:xfrm>
          <a:prstGeom prst="rect">
            <a:avLst/>
          </a:prstGeom>
          <a:noFill/>
        </p:spPr>
        <p:txBody>
          <a:bodyPr wrap="square" lIns="0" tIns="0" rIns="0" bIns="0" rtlCol="0">
            <a:spAutoFit/>
          </a:bodyPr>
          <a:lstStyle/>
          <a:p>
            <a:r>
              <a:rPr lang="en-GB" dirty="0"/>
              <a:t>140 year 5 children and 160 year 6 children were asked to name their favourite sports. The results are shown in these pie charts:</a:t>
            </a:r>
          </a:p>
        </p:txBody>
      </p:sp>
      <p:graphicFrame>
        <p:nvGraphicFramePr>
          <p:cNvPr id="16" name="Chart 15">
            <a:extLst>
              <a:ext uri="{FF2B5EF4-FFF2-40B4-BE49-F238E27FC236}">
                <a16:creationId xmlns:a16="http://schemas.microsoft.com/office/drawing/2014/main" id="{CE96B751-CBAA-4B68-870B-49E1F29CC8F0}"/>
              </a:ext>
            </a:extLst>
          </p:cNvPr>
          <p:cNvGraphicFramePr/>
          <p:nvPr>
            <p:extLst>
              <p:ext uri="{D42A27DB-BD31-4B8C-83A1-F6EECF244321}">
                <p14:modId xmlns:p14="http://schemas.microsoft.com/office/powerpoint/2010/main" val="2549446810"/>
              </p:ext>
            </p:extLst>
          </p:nvPr>
        </p:nvGraphicFramePr>
        <p:xfrm>
          <a:off x="809691" y="1672196"/>
          <a:ext cx="3492368" cy="272454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Chart 16">
            <a:extLst>
              <a:ext uri="{FF2B5EF4-FFF2-40B4-BE49-F238E27FC236}">
                <a16:creationId xmlns:a16="http://schemas.microsoft.com/office/drawing/2014/main" id="{D0C3E5C3-CA00-405B-9B7B-BAB68011EB64}"/>
              </a:ext>
            </a:extLst>
          </p:cNvPr>
          <p:cNvGraphicFramePr/>
          <p:nvPr>
            <p:extLst>
              <p:ext uri="{D42A27DB-BD31-4B8C-83A1-F6EECF244321}">
                <p14:modId xmlns:p14="http://schemas.microsoft.com/office/powerpoint/2010/main" val="1322215899"/>
              </p:ext>
            </p:extLst>
          </p:nvPr>
        </p:nvGraphicFramePr>
        <p:xfrm>
          <a:off x="4841941" y="1672196"/>
          <a:ext cx="3492368" cy="2724546"/>
        </p:xfrm>
        <a:graphic>
          <a:graphicData uri="http://schemas.openxmlformats.org/drawingml/2006/chart">
            <c:chart xmlns:c="http://schemas.openxmlformats.org/drawingml/2006/chart" xmlns:r="http://schemas.openxmlformats.org/officeDocument/2006/relationships" r:id="rId8"/>
          </a:graphicData>
        </a:graphic>
      </p:graphicFrame>
      <p:sp>
        <p:nvSpPr>
          <p:cNvPr id="18" name="Rectangle 17">
            <a:extLst>
              <a:ext uri="{FF2B5EF4-FFF2-40B4-BE49-F238E27FC236}">
                <a16:creationId xmlns:a16="http://schemas.microsoft.com/office/drawing/2014/main" id="{663E575F-3BE4-4442-A8C5-9C3331839101}"/>
              </a:ext>
            </a:extLst>
          </p:cNvPr>
          <p:cNvSpPr/>
          <p:nvPr/>
        </p:nvSpPr>
        <p:spPr>
          <a:xfrm>
            <a:off x="5160742" y="1816533"/>
            <a:ext cx="2638864" cy="338554"/>
          </a:xfrm>
          <a:prstGeom prst="rect">
            <a:avLst/>
          </a:prstGeom>
        </p:spPr>
        <p:txBody>
          <a:bodyPr wrap="none">
            <a:spAutoFit/>
          </a:bodyPr>
          <a:lstStyle/>
          <a:p>
            <a:pPr algn="ctr"/>
            <a:r>
              <a:rPr lang="en-GB" sz="1600" b="1" dirty="0"/>
              <a:t>Favourite Sports in Year 6</a:t>
            </a:r>
          </a:p>
        </p:txBody>
      </p:sp>
      <p:sp>
        <p:nvSpPr>
          <p:cNvPr id="19" name="Rectangle 18">
            <a:extLst>
              <a:ext uri="{FF2B5EF4-FFF2-40B4-BE49-F238E27FC236}">
                <a16:creationId xmlns:a16="http://schemas.microsoft.com/office/drawing/2014/main" id="{36D123B5-0C45-4083-BF43-4007A6938518}"/>
              </a:ext>
            </a:extLst>
          </p:cNvPr>
          <p:cNvSpPr/>
          <p:nvPr/>
        </p:nvSpPr>
        <p:spPr>
          <a:xfrm>
            <a:off x="1346000" y="1816533"/>
            <a:ext cx="2635658" cy="338554"/>
          </a:xfrm>
          <a:prstGeom prst="rect">
            <a:avLst/>
          </a:prstGeom>
        </p:spPr>
        <p:txBody>
          <a:bodyPr wrap="none">
            <a:spAutoFit/>
          </a:bodyPr>
          <a:lstStyle/>
          <a:p>
            <a:pPr algn="ctr"/>
            <a:r>
              <a:rPr lang="en-GB" sz="1600" b="1" dirty="0"/>
              <a:t>Favourite Sports in Year 5</a:t>
            </a:r>
          </a:p>
        </p:txBody>
      </p:sp>
      <p:sp>
        <p:nvSpPr>
          <p:cNvPr id="20" name="TextBox 19">
            <a:extLst>
              <a:ext uri="{FF2B5EF4-FFF2-40B4-BE49-F238E27FC236}">
                <a16:creationId xmlns:a16="http://schemas.microsoft.com/office/drawing/2014/main" id="{C98E9127-BEA1-4907-B1B3-EE38FC0FC452}"/>
              </a:ext>
            </a:extLst>
          </p:cNvPr>
          <p:cNvSpPr txBox="1"/>
          <p:nvPr/>
        </p:nvSpPr>
        <p:spPr>
          <a:xfrm>
            <a:off x="6696701" y="2809405"/>
            <a:ext cx="872018" cy="369332"/>
          </a:xfrm>
          <a:prstGeom prst="rect">
            <a:avLst/>
          </a:prstGeom>
          <a:noFill/>
        </p:spPr>
        <p:txBody>
          <a:bodyPr wrap="square" rtlCol="0">
            <a:spAutoFit/>
          </a:bodyPr>
          <a:lstStyle/>
          <a:p>
            <a:pPr algn="ctr"/>
            <a:r>
              <a:rPr lang="en-GB" dirty="0"/>
              <a:t>40%</a:t>
            </a:r>
          </a:p>
        </p:txBody>
      </p:sp>
      <p:sp>
        <p:nvSpPr>
          <p:cNvPr id="21" name="TextBox 20">
            <a:extLst>
              <a:ext uri="{FF2B5EF4-FFF2-40B4-BE49-F238E27FC236}">
                <a16:creationId xmlns:a16="http://schemas.microsoft.com/office/drawing/2014/main" id="{979826BC-815E-49C2-BEAC-D0599E46B1BD}"/>
              </a:ext>
            </a:extLst>
          </p:cNvPr>
          <p:cNvSpPr txBox="1"/>
          <p:nvPr/>
        </p:nvSpPr>
        <p:spPr>
          <a:xfrm>
            <a:off x="6119318" y="2181530"/>
            <a:ext cx="719648" cy="353943"/>
          </a:xfrm>
          <a:prstGeom prst="rect">
            <a:avLst/>
          </a:prstGeom>
          <a:noFill/>
        </p:spPr>
        <p:txBody>
          <a:bodyPr wrap="square" rtlCol="0">
            <a:spAutoFit/>
          </a:bodyPr>
          <a:lstStyle/>
          <a:p>
            <a:pPr algn="ctr"/>
            <a:r>
              <a:rPr lang="en-GB" sz="1700" dirty="0"/>
              <a:t>5%</a:t>
            </a:r>
          </a:p>
        </p:txBody>
      </p:sp>
      <p:sp>
        <p:nvSpPr>
          <p:cNvPr id="22" name="TextBox 21">
            <a:extLst>
              <a:ext uri="{FF2B5EF4-FFF2-40B4-BE49-F238E27FC236}">
                <a16:creationId xmlns:a16="http://schemas.microsoft.com/office/drawing/2014/main" id="{96AAF0EC-67DF-42BF-89DF-7CD9374CC45B}"/>
              </a:ext>
            </a:extLst>
          </p:cNvPr>
          <p:cNvSpPr txBox="1"/>
          <p:nvPr/>
        </p:nvSpPr>
        <p:spPr>
          <a:xfrm>
            <a:off x="5707558" y="2768378"/>
            <a:ext cx="872018" cy="369332"/>
          </a:xfrm>
          <a:prstGeom prst="rect">
            <a:avLst/>
          </a:prstGeom>
          <a:noFill/>
        </p:spPr>
        <p:txBody>
          <a:bodyPr wrap="square" rtlCol="0">
            <a:spAutoFit/>
          </a:bodyPr>
          <a:lstStyle/>
          <a:p>
            <a:pPr algn="ctr"/>
            <a:r>
              <a:rPr lang="en-GB" dirty="0"/>
              <a:t>30%</a:t>
            </a:r>
          </a:p>
        </p:txBody>
      </p:sp>
      <p:sp>
        <p:nvSpPr>
          <p:cNvPr id="23" name="TextBox 22">
            <a:extLst>
              <a:ext uri="{FF2B5EF4-FFF2-40B4-BE49-F238E27FC236}">
                <a16:creationId xmlns:a16="http://schemas.microsoft.com/office/drawing/2014/main" id="{F0DF8188-317C-48AA-9555-A773849C61E3}"/>
              </a:ext>
            </a:extLst>
          </p:cNvPr>
          <p:cNvSpPr txBox="1"/>
          <p:nvPr/>
        </p:nvSpPr>
        <p:spPr>
          <a:xfrm>
            <a:off x="6152116" y="3478271"/>
            <a:ext cx="872018" cy="369332"/>
          </a:xfrm>
          <a:prstGeom prst="rect">
            <a:avLst/>
          </a:prstGeom>
          <a:noFill/>
        </p:spPr>
        <p:txBody>
          <a:bodyPr wrap="square" rtlCol="0">
            <a:spAutoFit/>
          </a:bodyPr>
          <a:lstStyle/>
          <a:p>
            <a:pPr algn="ctr"/>
            <a:r>
              <a:rPr lang="en-GB" dirty="0"/>
              <a:t>25%</a:t>
            </a:r>
          </a:p>
        </p:txBody>
      </p:sp>
      <p:sp>
        <p:nvSpPr>
          <p:cNvPr id="25" name="TextBox 24">
            <a:extLst>
              <a:ext uri="{FF2B5EF4-FFF2-40B4-BE49-F238E27FC236}">
                <a16:creationId xmlns:a16="http://schemas.microsoft.com/office/drawing/2014/main" id="{632E04FC-57CA-4CA5-BED4-613AA4DC46E6}"/>
              </a:ext>
            </a:extLst>
          </p:cNvPr>
          <p:cNvSpPr txBox="1"/>
          <p:nvPr/>
        </p:nvSpPr>
        <p:spPr>
          <a:xfrm>
            <a:off x="2613052" y="2903520"/>
            <a:ext cx="872018" cy="369332"/>
          </a:xfrm>
          <a:prstGeom prst="rect">
            <a:avLst/>
          </a:prstGeom>
          <a:noFill/>
        </p:spPr>
        <p:txBody>
          <a:bodyPr wrap="square" rtlCol="0">
            <a:spAutoFit/>
          </a:bodyPr>
          <a:lstStyle/>
          <a:p>
            <a:pPr algn="ctr"/>
            <a:r>
              <a:rPr lang="en-GB" dirty="0"/>
              <a:t>50%</a:t>
            </a:r>
          </a:p>
        </p:txBody>
      </p:sp>
      <p:sp>
        <p:nvSpPr>
          <p:cNvPr id="26" name="TextBox 25">
            <a:extLst>
              <a:ext uri="{FF2B5EF4-FFF2-40B4-BE49-F238E27FC236}">
                <a16:creationId xmlns:a16="http://schemas.microsoft.com/office/drawing/2014/main" id="{7F86DD3D-0CE5-4BEB-9EC3-BEE9EEEC2B24}"/>
              </a:ext>
            </a:extLst>
          </p:cNvPr>
          <p:cNvSpPr txBox="1"/>
          <p:nvPr/>
        </p:nvSpPr>
        <p:spPr>
          <a:xfrm>
            <a:off x="1974221" y="2244478"/>
            <a:ext cx="719648" cy="369332"/>
          </a:xfrm>
          <a:prstGeom prst="rect">
            <a:avLst/>
          </a:prstGeom>
          <a:noFill/>
        </p:spPr>
        <p:txBody>
          <a:bodyPr wrap="square" rtlCol="0">
            <a:spAutoFit/>
          </a:bodyPr>
          <a:lstStyle/>
          <a:p>
            <a:pPr algn="ctr"/>
            <a:r>
              <a:rPr lang="en-GB" dirty="0"/>
              <a:t>10%</a:t>
            </a:r>
          </a:p>
        </p:txBody>
      </p:sp>
      <p:sp>
        <p:nvSpPr>
          <p:cNvPr id="27" name="TextBox 26">
            <a:extLst>
              <a:ext uri="{FF2B5EF4-FFF2-40B4-BE49-F238E27FC236}">
                <a16:creationId xmlns:a16="http://schemas.microsoft.com/office/drawing/2014/main" id="{19951C71-68AE-44EF-AC66-625CE8649767}"/>
              </a:ext>
            </a:extLst>
          </p:cNvPr>
          <p:cNvSpPr txBox="1"/>
          <p:nvPr/>
        </p:nvSpPr>
        <p:spPr>
          <a:xfrm>
            <a:off x="1575281" y="2876578"/>
            <a:ext cx="872018" cy="369332"/>
          </a:xfrm>
          <a:prstGeom prst="rect">
            <a:avLst/>
          </a:prstGeom>
          <a:noFill/>
        </p:spPr>
        <p:txBody>
          <a:bodyPr wrap="square" rtlCol="0">
            <a:spAutoFit/>
          </a:bodyPr>
          <a:lstStyle/>
          <a:p>
            <a:pPr algn="ctr"/>
            <a:r>
              <a:rPr lang="en-GB" dirty="0"/>
              <a:t>25%</a:t>
            </a:r>
          </a:p>
        </p:txBody>
      </p:sp>
      <p:sp>
        <p:nvSpPr>
          <p:cNvPr id="28" name="TextBox 27">
            <a:extLst>
              <a:ext uri="{FF2B5EF4-FFF2-40B4-BE49-F238E27FC236}">
                <a16:creationId xmlns:a16="http://schemas.microsoft.com/office/drawing/2014/main" id="{499505E1-80D1-4486-87D0-E56B77067FE1}"/>
              </a:ext>
            </a:extLst>
          </p:cNvPr>
          <p:cNvSpPr txBox="1"/>
          <p:nvPr/>
        </p:nvSpPr>
        <p:spPr>
          <a:xfrm>
            <a:off x="1898036" y="3499652"/>
            <a:ext cx="872018" cy="369332"/>
          </a:xfrm>
          <a:prstGeom prst="rect">
            <a:avLst/>
          </a:prstGeom>
          <a:noFill/>
        </p:spPr>
        <p:txBody>
          <a:bodyPr wrap="square" rtlCol="0">
            <a:spAutoFit/>
          </a:bodyPr>
          <a:lstStyle/>
          <a:p>
            <a:pPr algn="ctr"/>
            <a:r>
              <a:rPr lang="en-GB" dirty="0"/>
              <a:t>15%</a:t>
            </a:r>
          </a:p>
        </p:txBody>
      </p:sp>
      <p:grpSp>
        <p:nvGrpSpPr>
          <p:cNvPr id="38" name="Group 37">
            <a:extLst>
              <a:ext uri="{FF2B5EF4-FFF2-40B4-BE49-F238E27FC236}">
                <a16:creationId xmlns:a16="http://schemas.microsoft.com/office/drawing/2014/main" id="{61BF5D37-1238-4CE8-A15A-AA8E25F0F8CE}"/>
              </a:ext>
            </a:extLst>
          </p:cNvPr>
          <p:cNvGrpSpPr/>
          <p:nvPr/>
        </p:nvGrpSpPr>
        <p:grpSpPr>
          <a:xfrm>
            <a:off x="4046469" y="2269270"/>
            <a:ext cx="1321655" cy="1669910"/>
            <a:chOff x="4046469" y="2269270"/>
            <a:chExt cx="1321655" cy="1669910"/>
          </a:xfrm>
        </p:grpSpPr>
        <p:grpSp>
          <p:nvGrpSpPr>
            <p:cNvPr id="8" name="Group 7">
              <a:extLst>
                <a:ext uri="{FF2B5EF4-FFF2-40B4-BE49-F238E27FC236}">
                  <a16:creationId xmlns:a16="http://schemas.microsoft.com/office/drawing/2014/main" id="{12FBB1E5-D30B-46BE-82F8-A1A972EE7834}"/>
                </a:ext>
              </a:extLst>
            </p:cNvPr>
            <p:cNvGrpSpPr/>
            <p:nvPr/>
          </p:nvGrpSpPr>
          <p:grpSpPr>
            <a:xfrm>
              <a:off x="4046469" y="2269270"/>
              <a:ext cx="1321655" cy="369332"/>
              <a:chOff x="755650" y="4513668"/>
              <a:chExt cx="1321655" cy="369332"/>
            </a:xfrm>
          </p:grpSpPr>
          <p:sp>
            <p:nvSpPr>
              <p:cNvPr id="2" name="Rectangle 1">
                <a:extLst>
                  <a:ext uri="{FF2B5EF4-FFF2-40B4-BE49-F238E27FC236}">
                    <a16:creationId xmlns:a16="http://schemas.microsoft.com/office/drawing/2014/main" id="{98FF1D11-A4ED-48AC-86A1-794DFB416D41}"/>
                  </a:ext>
                </a:extLst>
              </p:cNvPr>
              <p:cNvSpPr/>
              <p:nvPr/>
            </p:nvSpPr>
            <p:spPr>
              <a:xfrm>
                <a:off x="755650" y="4580617"/>
                <a:ext cx="278823" cy="259238"/>
              </a:xfrm>
              <a:prstGeom prst="rect">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E944CDD3-970D-4F92-AB60-BF550F16E489}"/>
                  </a:ext>
                </a:extLst>
              </p:cNvPr>
              <p:cNvSpPr/>
              <p:nvPr/>
            </p:nvSpPr>
            <p:spPr>
              <a:xfrm>
                <a:off x="1068696" y="4513668"/>
                <a:ext cx="1008609" cy="369332"/>
              </a:xfrm>
              <a:prstGeom prst="rect">
                <a:avLst/>
              </a:prstGeom>
            </p:spPr>
            <p:txBody>
              <a:bodyPr wrap="none">
                <a:spAutoFit/>
              </a:bodyPr>
              <a:lstStyle/>
              <a:p>
                <a:r>
                  <a:rPr lang="en-GB" dirty="0"/>
                  <a:t>Football</a:t>
                </a:r>
              </a:p>
            </p:txBody>
          </p:sp>
        </p:grpSp>
        <p:grpSp>
          <p:nvGrpSpPr>
            <p:cNvPr id="6" name="Group 5">
              <a:extLst>
                <a:ext uri="{FF2B5EF4-FFF2-40B4-BE49-F238E27FC236}">
                  <a16:creationId xmlns:a16="http://schemas.microsoft.com/office/drawing/2014/main" id="{284441D0-B795-4D02-872D-6CBF02691C3A}"/>
                </a:ext>
              </a:extLst>
            </p:cNvPr>
            <p:cNvGrpSpPr/>
            <p:nvPr/>
          </p:nvGrpSpPr>
          <p:grpSpPr>
            <a:xfrm>
              <a:off x="4046469" y="2702796"/>
              <a:ext cx="1230285" cy="369332"/>
              <a:chOff x="2561367" y="4513668"/>
              <a:chExt cx="1230285" cy="369332"/>
            </a:xfrm>
          </p:grpSpPr>
          <p:sp>
            <p:nvSpPr>
              <p:cNvPr id="31" name="Rectangle 30">
                <a:extLst>
                  <a:ext uri="{FF2B5EF4-FFF2-40B4-BE49-F238E27FC236}">
                    <a16:creationId xmlns:a16="http://schemas.microsoft.com/office/drawing/2014/main" id="{A7B1FE45-6DAB-4454-A53D-59F9F09233A9}"/>
                  </a:ext>
                </a:extLst>
              </p:cNvPr>
              <p:cNvSpPr/>
              <p:nvPr/>
            </p:nvSpPr>
            <p:spPr>
              <a:xfrm>
                <a:off x="2561367" y="4580617"/>
                <a:ext cx="278823" cy="259238"/>
              </a:xfrm>
              <a:prstGeom prst="rect">
                <a:avLst/>
              </a:prstGeom>
              <a:solidFill>
                <a:srgbClr val="F18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B124FEC-B4C8-4A4F-BAEB-1839886E822E}"/>
                  </a:ext>
                </a:extLst>
              </p:cNvPr>
              <p:cNvSpPr/>
              <p:nvPr/>
            </p:nvSpPr>
            <p:spPr>
              <a:xfrm>
                <a:off x="2874413" y="4513668"/>
                <a:ext cx="917239" cy="369332"/>
              </a:xfrm>
              <a:prstGeom prst="rect">
                <a:avLst/>
              </a:prstGeom>
            </p:spPr>
            <p:txBody>
              <a:bodyPr wrap="none">
                <a:spAutoFit/>
              </a:bodyPr>
              <a:lstStyle/>
              <a:p>
                <a:r>
                  <a:rPr lang="en-GB" dirty="0"/>
                  <a:t>Netball</a:t>
                </a:r>
              </a:p>
            </p:txBody>
          </p:sp>
        </p:grpSp>
        <p:grpSp>
          <p:nvGrpSpPr>
            <p:cNvPr id="5" name="Group 4">
              <a:extLst>
                <a:ext uri="{FF2B5EF4-FFF2-40B4-BE49-F238E27FC236}">
                  <a16:creationId xmlns:a16="http://schemas.microsoft.com/office/drawing/2014/main" id="{1EA72506-C63B-41FC-B7F3-7FC7BA42D325}"/>
                </a:ext>
              </a:extLst>
            </p:cNvPr>
            <p:cNvGrpSpPr/>
            <p:nvPr/>
          </p:nvGrpSpPr>
          <p:grpSpPr>
            <a:xfrm>
              <a:off x="4046469" y="3136322"/>
              <a:ext cx="1154943" cy="369332"/>
              <a:chOff x="4741933" y="4513668"/>
              <a:chExt cx="1154943" cy="369332"/>
            </a:xfrm>
          </p:grpSpPr>
          <p:sp>
            <p:nvSpPr>
              <p:cNvPr id="33" name="Rectangle 32">
                <a:extLst>
                  <a:ext uri="{FF2B5EF4-FFF2-40B4-BE49-F238E27FC236}">
                    <a16:creationId xmlns:a16="http://schemas.microsoft.com/office/drawing/2014/main" id="{7A542071-32F0-4640-AAF3-3B8FB7BDE1B7}"/>
                  </a:ext>
                </a:extLst>
              </p:cNvPr>
              <p:cNvSpPr/>
              <p:nvPr/>
            </p:nvSpPr>
            <p:spPr>
              <a:xfrm>
                <a:off x="4741933" y="4580617"/>
                <a:ext cx="278823" cy="259238"/>
              </a:xfrm>
              <a:prstGeom prst="rect">
                <a:avLst/>
              </a:prstGeom>
              <a:solidFill>
                <a:srgbClr val="E5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6B33C35A-AD79-4E27-8A16-23978FAFBC34}"/>
                  </a:ext>
                </a:extLst>
              </p:cNvPr>
              <p:cNvSpPr/>
              <p:nvPr/>
            </p:nvSpPr>
            <p:spPr>
              <a:xfrm>
                <a:off x="5054979" y="4513668"/>
                <a:ext cx="841897" cy="369332"/>
              </a:xfrm>
              <a:prstGeom prst="rect">
                <a:avLst/>
              </a:prstGeom>
            </p:spPr>
            <p:txBody>
              <a:bodyPr wrap="none">
                <a:spAutoFit/>
              </a:bodyPr>
              <a:lstStyle/>
              <a:p>
                <a:r>
                  <a:rPr lang="en-GB" dirty="0"/>
                  <a:t>Tennis</a:t>
                </a:r>
              </a:p>
            </p:txBody>
          </p:sp>
        </p:grpSp>
        <p:grpSp>
          <p:nvGrpSpPr>
            <p:cNvPr id="4" name="Group 3">
              <a:extLst>
                <a:ext uri="{FF2B5EF4-FFF2-40B4-BE49-F238E27FC236}">
                  <a16:creationId xmlns:a16="http://schemas.microsoft.com/office/drawing/2014/main" id="{8D0560EB-ECD3-4ECA-AD42-6E0FC5F6F36B}"/>
                </a:ext>
              </a:extLst>
            </p:cNvPr>
            <p:cNvGrpSpPr/>
            <p:nvPr/>
          </p:nvGrpSpPr>
          <p:grpSpPr>
            <a:xfrm>
              <a:off x="4046469" y="3569848"/>
              <a:ext cx="1206239" cy="369332"/>
              <a:chOff x="6987258" y="4513668"/>
              <a:chExt cx="1206239" cy="369332"/>
            </a:xfrm>
          </p:grpSpPr>
          <p:sp>
            <p:nvSpPr>
              <p:cNvPr id="35" name="Rectangle 34">
                <a:extLst>
                  <a:ext uri="{FF2B5EF4-FFF2-40B4-BE49-F238E27FC236}">
                    <a16:creationId xmlns:a16="http://schemas.microsoft.com/office/drawing/2014/main" id="{79BD30B5-D159-4AFD-B733-1E81273CB156}"/>
                  </a:ext>
                </a:extLst>
              </p:cNvPr>
              <p:cNvSpPr/>
              <p:nvPr/>
            </p:nvSpPr>
            <p:spPr>
              <a:xfrm>
                <a:off x="6987258" y="4580617"/>
                <a:ext cx="278823" cy="259238"/>
              </a:xfrm>
              <a:prstGeom prst="rect">
                <a:avLst/>
              </a:prstGeom>
              <a:solidFill>
                <a:srgbClr val="6FB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7D03F9DD-AE0C-41AF-BFE8-40F21CBF52E7}"/>
                  </a:ext>
                </a:extLst>
              </p:cNvPr>
              <p:cNvSpPr/>
              <p:nvPr/>
            </p:nvSpPr>
            <p:spPr>
              <a:xfrm>
                <a:off x="7300304" y="4513668"/>
                <a:ext cx="893193" cy="369332"/>
              </a:xfrm>
              <a:prstGeom prst="rect">
                <a:avLst/>
              </a:prstGeom>
            </p:spPr>
            <p:txBody>
              <a:bodyPr wrap="none">
                <a:spAutoFit/>
              </a:bodyPr>
              <a:lstStyle/>
              <a:p>
                <a:r>
                  <a:rPr lang="en-GB" dirty="0"/>
                  <a:t>Cricket</a:t>
                </a:r>
              </a:p>
            </p:txBody>
          </p:sp>
        </p:grpSp>
      </p:grpSp>
      <p:sp>
        <p:nvSpPr>
          <p:cNvPr id="39" name="Rectangle 38">
            <a:extLst>
              <a:ext uri="{FF2B5EF4-FFF2-40B4-BE49-F238E27FC236}">
                <a16:creationId xmlns:a16="http://schemas.microsoft.com/office/drawing/2014/main" id="{699AB99A-E9CA-4A2D-955E-FA75CCD29C2C}"/>
              </a:ext>
            </a:extLst>
          </p:cNvPr>
          <p:cNvSpPr/>
          <p:nvPr/>
        </p:nvSpPr>
        <p:spPr>
          <a:xfrm>
            <a:off x="1714500" y="4810256"/>
            <a:ext cx="5715000" cy="1027790"/>
          </a:xfrm>
          <a:prstGeom prst="rect">
            <a:avLst/>
          </a:prstGeom>
          <a:solidFill>
            <a:srgbClr val="AFDEF9"/>
          </a:solidFill>
          <a:ln w="28575">
            <a:solidFill>
              <a:srgbClr val="00649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defTabSz="776051"/>
            <a:r>
              <a:rPr lang="en-GB" dirty="0">
                <a:solidFill>
                  <a:prstClr val="black"/>
                </a:solidFill>
              </a:rPr>
              <a:t>Explain whether or not you agree with each of these statements about the pie charts, giving reasons. </a:t>
            </a:r>
          </a:p>
        </p:txBody>
      </p:sp>
      <p:sp>
        <p:nvSpPr>
          <p:cNvPr id="41" name="Rectangle 40">
            <a:extLst>
              <a:ext uri="{FF2B5EF4-FFF2-40B4-BE49-F238E27FC236}">
                <a16:creationId xmlns:a16="http://schemas.microsoft.com/office/drawing/2014/main" id="{E28A26AE-ED1E-4774-B48C-724A3C74AF89}"/>
              </a:ext>
            </a:extLst>
          </p:cNvPr>
          <p:cNvSpPr/>
          <p:nvPr/>
        </p:nvSpPr>
        <p:spPr>
          <a:xfrm>
            <a:off x="-508000" y="4551981"/>
            <a:ext cx="4833292" cy="869434"/>
          </a:xfrm>
          <a:prstGeom prst="rect">
            <a:avLst/>
          </a:prstGeom>
          <a:solidFill>
            <a:srgbClr val="AFDEF9"/>
          </a:solidFill>
          <a:ln w="28575">
            <a:solidFill>
              <a:srgbClr val="00649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96000" tIns="108000" rIns="108000" bIns="108000" rtlCol="0" anchor="ctr"/>
          <a:lstStyle/>
          <a:p>
            <a:r>
              <a:rPr lang="en-GB" dirty="0">
                <a:solidFill>
                  <a:prstClr val="black"/>
                </a:solidFill>
              </a:rPr>
              <a:t>Twice as many children in year 5 chose cricket as did in year 6.</a:t>
            </a:r>
            <a:endParaRPr lang="en-GB" dirty="0">
              <a:solidFill>
                <a:schemeClr val="tx1"/>
              </a:solidFill>
            </a:endParaRPr>
          </a:p>
        </p:txBody>
      </p:sp>
      <p:sp>
        <p:nvSpPr>
          <p:cNvPr id="42" name="TextBox 41">
            <a:extLst>
              <a:ext uri="{FF2B5EF4-FFF2-40B4-BE49-F238E27FC236}">
                <a16:creationId xmlns:a16="http://schemas.microsoft.com/office/drawing/2014/main" id="{F4693DFE-D1A7-4A54-85ED-C42E4E543497}"/>
              </a:ext>
            </a:extLst>
          </p:cNvPr>
          <p:cNvSpPr txBox="1"/>
          <p:nvPr/>
        </p:nvSpPr>
        <p:spPr>
          <a:xfrm>
            <a:off x="539750" y="5565083"/>
            <a:ext cx="8064500" cy="708717"/>
          </a:xfrm>
          <a:prstGeom prst="rect">
            <a:avLst/>
          </a:prstGeom>
          <a:solidFill>
            <a:schemeClr val="bg1"/>
          </a:solidFill>
          <a:ln w="28575">
            <a:solidFill>
              <a:srgbClr val="689429"/>
            </a:solidFill>
          </a:ln>
        </p:spPr>
        <p:txBody>
          <a:bodyPr wrap="square" lIns="108000" tIns="108000" rIns="108000" bIns="108000" rtlCol="0" anchor="ctr">
            <a:noAutofit/>
          </a:bodyPr>
          <a:lstStyle/>
          <a:p>
            <a:r>
              <a:rPr lang="en-GB" b="1" dirty="0"/>
              <a:t>This is incorrect. 14 children in year 5 chose cricket and 8 children in year 6 chose cricket. </a:t>
            </a:r>
          </a:p>
        </p:txBody>
      </p:sp>
      <p:sp>
        <p:nvSpPr>
          <p:cNvPr id="43" name="Rectangle 42">
            <a:extLst>
              <a:ext uri="{FF2B5EF4-FFF2-40B4-BE49-F238E27FC236}">
                <a16:creationId xmlns:a16="http://schemas.microsoft.com/office/drawing/2014/main" id="{3185782F-44C7-4797-B4F5-A36D18E5BC83}"/>
              </a:ext>
            </a:extLst>
          </p:cNvPr>
          <p:cNvSpPr/>
          <p:nvPr/>
        </p:nvSpPr>
        <p:spPr>
          <a:xfrm>
            <a:off x="-508001" y="4551981"/>
            <a:ext cx="5831241" cy="869434"/>
          </a:xfrm>
          <a:prstGeom prst="rect">
            <a:avLst/>
          </a:prstGeom>
          <a:solidFill>
            <a:srgbClr val="AFDEF9"/>
          </a:solidFill>
          <a:ln w="28575">
            <a:solidFill>
              <a:srgbClr val="00649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96000" tIns="108000" rIns="108000" bIns="108000" rtlCol="0" anchor="ctr"/>
          <a:lstStyle/>
          <a:p>
            <a:r>
              <a:rPr lang="en-GB" dirty="0">
                <a:solidFill>
                  <a:prstClr val="black"/>
                </a:solidFill>
              </a:rPr>
              <a:t>10 more children chose football in year 5 than in year 6.</a:t>
            </a:r>
            <a:endParaRPr lang="en-GB" dirty="0">
              <a:solidFill>
                <a:schemeClr val="tx1"/>
              </a:solidFill>
            </a:endParaRPr>
          </a:p>
        </p:txBody>
      </p:sp>
      <p:sp>
        <p:nvSpPr>
          <p:cNvPr id="44" name="TextBox 43">
            <a:extLst>
              <a:ext uri="{FF2B5EF4-FFF2-40B4-BE49-F238E27FC236}">
                <a16:creationId xmlns:a16="http://schemas.microsoft.com/office/drawing/2014/main" id="{3E098495-3CA7-45E8-8C41-DB4DDBEECB09}"/>
              </a:ext>
            </a:extLst>
          </p:cNvPr>
          <p:cNvSpPr txBox="1"/>
          <p:nvPr/>
        </p:nvSpPr>
        <p:spPr>
          <a:xfrm>
            <a:off x="539750" y="5565082"/>
            <a:ext cx="8064500" cy="708717"/>
          </a:xfrm>
          <a:prstGeom prst="rect">
            <a:avLst/>
          </a:prstGeom>
          <a:solidFill>
            <a:schemeClr val="bg1"/>
          </a:solidFill>
          <a:ln w="28575">
            <a:solidFill>
              <a:srgbClr val="689429"/>
            </a:solidFill>
          </a:ln>
        </p:spPr>
        <p:txBody>
          <a:bodyPr wrap="square" lIns="108000" tIns="108000" rIns="108000" bIns="108000" rtlCol="0" anchor="ctr">
            <a:noAutofit/>
          </a:bodyPr>
          <a:lstStyle/>
          <a:p>
            <a:r>
              <a:rPr lang="en-GB" b="1" dirty="0"/>
              <a:t>This is incorrect. Only 6 more children chose football in year 5 compared to year 6</a:t>
            </a:r>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par>
                                <p:cTn id="12" presetID="63" presetClass="path" presetSubtype="0" accel="50000" decel="50000" fill="hold" grpId="1" nodeType="withEffect">
                                  <p:stCondLst>
                                    <p:cond delay="0"/>
                                  </p:stCondLst>
                                  <p:childTnLst>
                                    <p:animMotion origin="layout" path="M -0.25 2.96296E-6 L -4.44444E-6 2.96296E-6 " pathEditMode="relative" rAng="0" ptsTypes="AA">
                                      <p:cBhvr>
                                        <p:cTn id="13" dur="1000" fill="hold"/>
                                        <p:tgtEl>
                                          <p:spTgt spid="12"/>
                                        </p:tgtEl>
                                        <p:attrNameLst>
                                          <p:attrName>ppt_x</p:attrName>
                                          <p:attrName>ppt_y</p:attrName>
                                        </p:attrNameLst>
                                      </p:cBhvr>
                                      <p:rCtr x="12500" y="0"/>
                                    </p:animMotion>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2"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47"/>
                                        </p:tgtEl>
                                      </p:cBhvr>
                                    </p:animEffect>
                                    <p:set>
                                      <p:cBhvr>
                                        <p:cTn id="33" dur="1" fill="hold">
                                          <p:stCondLst>
                                            <p:cond delay="499"/>
                                          </p:stCondLst>
                                        </p:cTn>
                                        <p:tgtEl>
                                          <p:spTgt spid="47"/>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childTnLst>
                                </p:cTn>
                              </p:par>
                              <p:par>
                                <p:cTn id="38" presetID="63" presetClass="path" presetSubtype="0" accel="50000" decel="50000" fill="hold" grpId="1" nodeType="withEffect">
                                  <p:stCondLst>
                                    <p:cond delay="0"/>
                                  </p:stCondLst>
                                  <p:childTnLst>
                                    <p:animMotion origin="layout" path="M -0.25 -3.33333E-6 L -5.55556E-7 -3.33333E-6 " pathEditMode="relative" rAng="0" ptsTypes="AA">
                                      <p:cBhvr>
                                        <p:cTn id="39" dur="1000" fill="hold"/>
                                        <p:tgtEl>
                                          <p:spTgt spid="41"/>
                                        </p:tgtEl>
                                        <p:attrNameLst>
                                          <p:attrName>ppt_x</p:attrName>
                                          <p:attrName>ppt_y</p:attrName>
                                        </p:attrNameLst>
                                      </p:cBhvr>
                                      <p:rCtr x="12500" y="0"/>
                                    </p:animMotion>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2" nodeType="clickEffect">
                                  <p:stCondLst>
                                    <p:cond delay="0"/>
                                  </p:stCondLst>
                                  <p:childTnLst>
                                    <p:animEffect transition="out" filter="fade">
                                      <p:cBhvr>
                                        <p:cTn id="52" dur="500"/>
                                        <p:tgtEl>
                                          <p:spTgt spid="41"/>
                                        </p:tgtEl>
                                      </p:cBhvr>
                                    </p:animEffect>
                                    <p:set>
                                      <p:cBhvr>
                                        <p:cTn id="53" dur="1" fill="hold">
                                          <p:stCondLst>
                                            <p:cond delay="499"/>
                                          </p:stCondLst>
                                        </p:cTn>
                                        <p:tgtEl>
                                          <p:spTgt spid="41"/>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52"/>
                                        </p:tgtEl>
                                      </p:cBhvr>
                                    </p:animEffect>
                                    <p:set>
                                      <p:cBhvr>
                                        <p:cTn id="56" dur="1" fill="hold">
                                          <p:stCondLst>
                                            <p:cond delay="499"/>
                                          </p:stCondLst>
                                        </p:cTn>
                                        <p:tgtEl>
                                          <p:spTgt spid="52"/>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42"/>
                                        </p:tgtEl>
                                      </p:cBhvr>
                                    </p:animEffect>
                                    <p:set>
                                      <p:cBhvr>
                                        <p:cTn id="59" dur="1" fill="hold">
                                          <p:stCondLst>
                                            <p:cond delay="499"/>
                                          </p:stCondLst>
                                        </p:cTn>
                                        <p:tgtEl>
                                          <p:spTgt spid="42"/>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1000"/>
                                        <p:tgtEl>
                                          <p:spTgt spid="43"/>
                                        </p:tgtEl>
                                      </p:cBhvr>
                                    </p:animEffect>
                                  </p:childTnLst>
                                </p:cTn>
                              </p:par>
                              <p:par>
                                <p:cTn id="64" presetID="63" presetClass="path" presetSubtype="0" accel="50000" decel="50000" fill="hold" grpId="1" nodeType="withEffect">
                                  <p:stCondLst>
                                    <p:cond delay="0"/>
                                  </p:stCondLst>
                                  <p:childTnLst>
                                    <p:animMotion origin="layout" path="M -0.25 -3.33333E-6 L -4.44444E-6 -3.33333E-6 " pathEditMode="relative" rAng="0" ptsTypes="AA">
                                      <p:cBhvr>
                                        <p:cTn id="65" dur="1000" fill="hold"/>
                                        <p:tgtEl>
                                          <p:spTgt spid="43"/>
                                        </p:tgtEl>
                                        <p:attrNameLst>
                                          <p:attrName>ppt_x</p:attrName>
                                          <p:attrName>ppt_y</p:attrName>
                                        </p:attrNameLst>
                                      </p:cBhvr>
                                      <p:rCtr x="12500" y="0"/>
                                    </p:animMotion>
                                  </p:childTnLst>
                                </p:cTn>
                              </p:par>
                            </p:childTnLst>
                          </p:cTn>
                        </p:par>
                        <p:par>
                          <p:cTn id="66" fill="hold">
                            <p:stCondLst>
                              <p:cond delay="1500"/>
                            </p:stCondLst>
                            <p:childTnLst>
                              <p:par>
                                <p:cTn id="67" presetID="10" presetClass="entr" presetSubtype="0"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500"/>
                                        <p:tgtEl>
                                          <p:spTgt spid="5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3" grpId="0" animBg="1"/>
      <p:bldP spid="13" grpId="1" animBg="1"/>
      <p:bldP spid="39" grpId="0" animBg="1"/>
      <p:bldP spid="41" grpId="0" animBg="1"/>
      <p:bldP spid="41" grpId="1" animBg="1"/>
      <p:bldP spid="41" grpId="2" animBg="1"/>
      <p:bldP spid="42" grpId="0" animBg="1"/>
      <p:bldP spid="42" grpId="1" animBg="1"/>
      <p:bldP spid="43" grpId="0" animBg="1"/>
      <p:bldP spid="43" grpId="1"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A901F330-3D70-4C1A-B974-343FA7DEE62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653" t="-739" r="-2" b="-14260"/>
          <a:stretch/>
        </p:blipFill>
        <p:spPr>
          <a:xfrm>
            <a:off x="4685652" y="1328318"/>
            <a:ext cx="3918597" cy="4951947"/>
          </a:xfrm>
          <a:prstGeom prst="rect">
            <a:avLst/>
          </a:prstGeom>
        </p:spPr>
      </p:pic>
      <p:pic>
        <p:nvPicPr>
          <p:cNvPr id="47" name="Picture 46">
            <a:extLst>
              <a:ext uri="{FF2B5EF4-FFF2-40B4-BE49-F238E27FC236}">
                <a16:creationId xmlns:a16="http://schemas.microsoft.com/office/drawing/2014/main" id="{A71A3139-1927-4188-B67F-98D6C8EA6D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959" t="10578" r="16581" b="10383"/>
          <a:stretch/>
        </p:blipFill>
        <p:spPr>
          <a:xfrm>
            <a:off x="4685652" y="3200081"/>
            <a:ext cx="3927336" cy="3073716"/>
          </a:xfrm>
          <a:prstGeom prst="rect">
            <a:avLst/>
          </a:prstGeom>
        </p:spPr>
      </p:pic>
      <p:grpSp>
        <p:nvGrpSpPr>
          <p:cNvPr id="48" name="Group 47">
            <a:extLst>
              <a:ext uri="{FF2B5EF4-FFF2-40B4-BE49-F238E27FC236}">
                <a16:creationId xmlns:a16="http://schemas.microsoft.com/office/drawing/2014/main" id="{7D32FA0D-8868-45CB-91C6-32F714C42722}"/>
              </a:ext>
            </a:extLst>
          </p:cNvPr>
          <p:cNvGrpSpPr/>
          <p:nvPr/>
        </p:nvGrpSpPr>
        <p:grpSpPr>
          <a:xfrm>
            <a:off x="4963445" y="3725672"/>
            <a:ext cx="2776825" cy="2439557"/>
            <a:chOff x="4675954" y="2794452"/>
            <a:chExt cx="3754374" cy="3298373"/>
          </a:xfrm>
        </p:grpSpPr>
        <p:pic>
          <p:nvPicPr>
            <p:cNvPr id="35" name="Picture 34">
              <a:extLst>
                <a:ext uri="{FF2B5EF4-FFF2-40B4-BE49-F238E27FC236}">
                  <a16:creationId xmlns:a16="http://schemas.microsoft.com/office/drawing/2014/main" id="{11E98A96-8D1E-42FA-A27C-10C0726245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4964" y="3205812"/>
              <a:ext cx="2905364" cy="2774751"/>
            </a:xfrm>
            <a:prstGeom prst="rect">
              <a:avLst/>
            </a:prstGeom>
          </p:spPr>
        </p:pic>
        <p:pic>
          <p:nvPicPr>
            <p:cNvPr id="37" name="Picture 36">
              <a:extLst>
                <a:ext uri="{FF2B5EF4-FFF2-40B4-BE49-F238E27FC236}">
                  <a16:creationId xmlns:a16="http://schemas.microsoft.com/office/drawing/2014/main" id="{EA82B6EC-EF74-4EB7-8B3E-0B15051AC7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49487">
              <a:off x="6399158" y="5053464"/>
              <a:ext cx="415188" cy="927100"/>
            </a:xfrm>
            <a:prstGeom prst="rect">
              <a:avLst/>
            </a:prstGeom>
          </p:spPr>
        </p:pic>
        <p:pic>
          <p:nvPicPr>
            <p:cNvPr id="39" name="Picture 38">
              <a:extLst>
                <a:ext uri="{FF2B5EF4-FFF2-40B4-BE49-F238E27FC236}">
                  <a16:creationId xmlns:a16="http://schemas.microsoft.com/office/drawing/2014/main" id="{CCFE7E69-CC23-4853-BD96-DF85EE1D8F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15064" y="3903895"/>
              <a:ext cx="714790" cy="2188930"/>
            </a:xfrm>
            <a:prstGeom prst="rect">
              <a:avLst/>
            </a:prstGeom>
          </p:spPr>
        </p:pic>
        <p:pic>
          <p:nvPicPr>
            <p:cNvPr id="41" name="Picture 40">
              <a:extLst>
                <a:ext uri="{FF2B5EF4-FFF2-40B4-BE49-F238E27FC236}">
                  <a16:creationId xmlns:a16="http://schemas.microsoft.com/office/drawing/2014/main" id="{5DF70820-7D5A-4125-93C5-679E2DEFC3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5954" y="4644370"/>
              <a:ext cx="1091497" cy="1390477"/>
            </a:xfrm>
            <a:prstGeom prst="rect">
              <a:avLst/>
            </a:prstGeom>
          </p:spPr>
        </p:pic>
        <p:pic>
          <p:nvPicPr>
            <p:cNvPr id="43" name="Picture 42">
              <a:extLst>
                <a:ext uri="{FF2B5EF4-FFF2-40B4-BE49-F238E27FC236}">
                  <a16:creationId xmlns:a16="http://schemas.microsoft.com/office/drawing/2014/main" id="{A451A8DD-31E5-4DDA-BDDE-F63F1F8D9D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38309" y="2794452"/>
              <a:ext cx="2093942" cy="1015698"/>
            </a:xfrm>
            <a:prstGeom prst="rect">
              <a:avLst/>
            </a:prstGeom>
          </p:spPr>
        </p:pic>
      </p:grpSp>
      <p:sp>
        <p:nvSpPr>
          <p:cNvPr id="14" name="Rectangle 13">
            <a:extLst>
              <a:ext uri="{FF2B5EF4-FFF2-40B4-BE49-F238E27FC236}">
                <a16:creationId xmlns:a16="http://schemas.microsoft.com/office/drawing/2014/main" id="{70FCC39A-FADE-418B-8E5B-ABA5230790DA}"/>
              </a:ext>
            </a:extLst>
          </p:cNvPr>
          <p:cNvSpPr/>
          <p:nvPr/>
        </p:nvSpPr>
        <p:spPr>
          <a:xfrm>
            <a:off x="539750" y="2142312"/>
            <a:ext cx="3765550" cy="4131485"/>
          </a:xfrm>
          <a:prstGeom prst="rect">
            <a:avLst/>
          </a:prstGeom>
          <a:solidFill>
            <a:schemeClr val="bg1"/>
          </a:solidFill>
          <a:ln w="28575">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endParaRPr lang="en-GB" dirty="0">
              <a:solidFill>
                <a:schemeClr val="tx1"/>
              </a:solidFill>
            </a:endParaRPr>
          </a:p>
        </p:txBody>
      </p:sp>
      <p:pic>
        <p:nvPicPr>
          <p:cNvPr id="74" name="Picture 7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a:extLst>
              <a:ext uri="{FF2B5EF4-FFF2-40B4-BE49-F238E27FC236}">
                <a16:creationId xmlns:a16="http://schemas.microsoft.com/office/drawing/2014/main" id="{B5FC9C87-00AE-4C5A-9C8D-9FE7045DD821}"/>
              </a:ext>
            </a:extLst>
          </p:cNvPr>
          <p:cNvSpPr/>
          <p:nvPr/>
        </p:nvSpPr>
        <p:spPr>
          <a:xfrm>
            <a:off x="445574" y="702863"/>
            <a:ext cx="3039496"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 Pie Charts with Percentages</a:t>
            </a:r>
          </a:p>
        </p:txBody>
      </p:sp>
      <p:sp>
        <p:nvSpPr>
          <p:cNvPr id="75" name="Rectangle 74"/>
          <p:cNvSpPr/>
          <p:nvPr/>
        </p:nvSpPr>
        <p:spPr>
          <a:xfrm>
            <a:off x="3485070"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3485070"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A9C0CBA6-B0C8-47B2-8D6D-8A9BF351E151}"/>
              </a:ext>
            </a:extLst>
          </p:cNvPr>
          <p:cNvGraphicFramePr/>
          <p:nvPr>
            <p:extLst>
              <p:ext uri="{D42A27DB-BD31-4B8C-83A1-F6EECF244321}">
                <p14:modId xmlns:p14="http://schemas.microsoft.com/office/powerpoint/2010/main" val="1502377390"/>
              </p:ext>
            </p:extLst>
          </p:nvPr>
        </p:nvGraphicFramePr>
        <p:xfrm>
          <a:off x="539750" y="2281381"/>
          <a:ext cx="3765550" cy="3992417"/>
        </p:xfrm>
        <a:graphic>
          <a:graphicData uri="http://schemas.openxmlformats.org/drawingml/2006/chart">
            <c:chart xmlns:c="http://schemas.openxmlformats.org/drawingml/2006/chart" xmlns:r="http://schemas.openxmlformats.org/officeDocument/2006/relationships" r:id="rId10"/>
          </a:graphicData>
        </a:graphic>
      </p:graphicFrame>
      <p:sp>
        <p:nvSpPr>
          <p:cNvPr id="9" name="TextBox 8">
            <a:extLst>
              <a:ext uri="{FF2B5EF4-FFF2-40B4-BE49-F238E27FC236}">
                <a16:creationId xmlns:a16="http://schemas.microsoft.com/office/drawing/2014/main" id="{A02959A7-34F6-4924-8F5F-BD2B280FD6F3}"/>
              </a:ext>
            </a:extLst>
          </p:cNvPr>
          <p:cNvSpPr txBox="1"/>
          <p:nvPr/>
        </p:nvSpPr>
        <p:spPr>
          <a:xfrm>
            <a:off x="2687412" y="3200082"/>
            <a:ext cx="657084" cy="369332"/>
          </a:xfrm>
          <a:prstGeom prst="rect">
            <a:avLst/>
          </a:prstGeom>
          <a:noFill/>
        </p:spPr>
        <p:txBody>
          <a:bodyPr wrap="square" rtlCol="0">
            <a:spAutoFit/>
          </a:bodyPr>
          <a:lstStyle/>
          <a:p>
            <a:pPr algn="ctr"/>
            <a:r>
              <a:rPr lang="en-GB" dirty="0"/>
              <a:t>25%</a:t>
            </a:r>
          </a:p>
        </p:txBody>
      </p:sp>
      <p:sp>
        <p:nvSpPr>
          <p:cNvPr id="10" name="TextBox 9">
            <a:extLst>
              <a:ext uri="{FF2B5EF4-FFF2-40B4-BE49-F238E27FC236}">
                <a16:creationId xmlns:a16="http://schemas.microsoft.com/office/drawing/2014/main" id="{21A10FD7-7FFF-4F43-B602-17CBAB47C19F}"/>
              </a:ext>
            </a:extLst>
          </p:cNvPr>
          <p:cNvSpPr txBox="1"/>
          <p:nvPr/>
        </p:nvSpPr>
        <p:spPr>
          <a:xfrm>
            <a:off x="2109751" y="2789865"/>
            <a:ext cx="501684" cy="369332"/>
          </a:xfrm>
          <a:prstGeom prst="rect">
            <a:avLst/>
          </a:prstGeom>
          <a:noFill/>
        </p:spPr>
        <p:txBody>
          <a:bodyPr wrap="square" rtlCol="0">
            <a:spAutoFit/>
          </a:bodyPr>
          <a:lstStyle/>
          <a:p>
            <a:pPr algn="ctr"/>
            <a:r>
              <a:rPr lang="en-GB" dirty="0"/>
              <a:t>5%</a:t>
            </a:r>
          </a:p>
        </p:txBody>
      </p:sp>
      <p:sp>
        <p:nvSpPr>
          <p:cNvPr id="11" name="TextBox 10">
            <a:extLst>
              <a:ext uri="{FF2B5EF4-FFF2-40B4-BE49-F238E27FC236}">
                <a16:creationId xmlns:a16="http://schemas.microsoft.com/office/drawing/2014/main" id="{45351DE5-CE24-4732-B082-2FC3C570BA18}"/>
              </a:ext>
            </a:extLst>
          </p:cNvPr>
          <p:cNvSpPr txBox="1"/>
          <p:nvPr/>
        </p:nvSpPr>
        <p:spPr>
          <a:xfrm>
            <a:off x="1526679" y="3517089"/>
            <a:ext cx="668852" cy="369332"/>
          </a:xfrm>
          <a:prstGeom prst="rect">
            <a:avLst/>
          </a:prstGeom>
          <a:noFill/>
        </p:spPr>
        <p:txBody>
          <a:bodyPr wrap="square" rtlCol="0">
            <a:spAutoFit/>
          </a:bodyPr>
          <a:lstStyle/>
          <a:p>
            <a:pPr algn="ctr"/>
            <a:r>
              <a:rPr lang="en-GB"/>
              <a:t>33%</a:t>
            </a:r>
            <a:endParaRPr lang="en-GB" dirty="0"/>
          </a:p>
        </p:txBody>
      </p:sp>
      <p:sp>
        <p:nvSpPr>
          <p:cNvPr id="12" name="TextBox 11">
            <a:extLst>
              <a:ext uri="{FF2B5EF4-FFF2-40B4-BE49-F238E27FC236}">
                <a16:creationId xmlns:a16="http://schemas.microsoft.com/office/drawing/2014/main" id="{C3C01D61-BA54-4DD7-AAFC-4009E7716898}"/>
              </a:ext>
            </a:extLst>
          </p:cNvPr>
          <p:cNvSpPr txBox="1"/>
          <p:nvPr/>
        </p:nvSpPr>
        <p:spPr>
          <a:xfrm>
            <a:off x="2166354" y="4392721"/>
            <a:ext cx="657084" cy="369332"/>
          </a:xfrm>
          <a:prstGeom prst="rect">
            <a:avLst/>
          </a:prstGeom>
          <a:noFill/>
        </p:spPr>
        <p:txBody>
          <a:bodyPr wrap="square" rtlCol="0">
            <a:spAutoFit/>
          </a:bodyPr>
          <a:lstStyle/>
          <a:p>
            <a:pPr algn="ctr"/>
            <a:r>
              <a:rPr lang="en-GB" dirty="0"/>
              <a:t>22%</a:t>
            </a:r>
          </a:p>
        </p:txBody>
      </p:sp>
      <p:sp>
        <p:nvSpPr>
          <p:cNvPr id="13" name="TextBox 12">
            <a:extLst>
              <a:ext uri="{FF2B5EF4-FFF2-40B4-BE49-F238E27FC236}">
                <a16:creationId xmlns:a16="http://schemas.microsoft.com/office/drawing/2014/main" id="{E8EA8F24-63DD-44A8-8139-9BFAB08C01E1}"/>
              </a:ext>
            </a:extLst>
          </p:cNvPr>
          <p:cNvSpPr txBox="1"/>
          <p:nvPr/>
        </p:nvSpPr>
        <p:spPr>
          <a:xfrm>
            <a:off x="2869384" y="4023389"/>
            <a:ext cx="668964" cy="369332"/>
          </a:xfrm>
          <a:prstGeom prst="rect">
            <a:avLst/>
          </a:prstGeom>
          <a:noFill/>
        </p:spPr>
        <p:txBody>
          <a:bodyPr wrap="square" rtlCol="0">
            <a:spAutoFit/>
          </a:bodyPr>
          <a:lstStyle/>
          <a:p>
            <a:pPr algn="ctr"/>
            <a:r>
              <a:rPr lang="en-GB" dirty="0"/>
              <a:t>15%</a:t>
            </a:r>
          </a:p>
        </p:txBody>
      </p:sp>
      <p:sp>
        <p:nvSpPr>
          <p:cNvPr id="3" name="Rectangle 2">
            <a:extLst>
              <a:ext uri="{FF2B5EF4-FFF2-40B4-BE49-F238E27FC236}">
                <a16:creationId xmlns:a16="http://schemas.microsoft.com/office/drawing/2014/main" id="{BF6D3EE5-5C28-4186-BFC6-08E28B48D4D2}"/>
              </a:ext>
            </a:extLst>
          </p:cNvPr>
          <p:cNvSpPr/>
          <p:nvPr/>
        </p:nvSpPr>
        <p:spPr>
          <a:xfrm>
            <a:off x="1551133" y="2267146"/>
            <a:ext cx="1742785" cy="369332"/>
          </a:xfrm>
          <a:prstGeom prst="rect">
            <a:avLst/>
          </a:prstGeom>
        </p:spPr>
        <p:txBody>
          <a:bodyPr wrap="none">
            <a:spAutoFit/>
          </a:bodyPr>
          <a:lstStyle/>
          <a:p>
            <a:pPr algn="ctr"/>
            <a:r>
              <a:rPr lang="en-GB" b="1" dirty="0"/>
              <a:t>2019 Recycling</a:t>
            </a:r>
          </a:p>
        </p:txBody>
      </p:sp>
      <p:sp>
        <p:nvSpPr>
          <p:cNvPr id="15" name="TextBox 14">
            <a:extLst>
              <a:ext uri="{FF2B5EF4-FFF2-40B4-BE49-F238E27FC236}">
                <a16:creationId xmlns:a16="http://schemas.microsoft.com/office/drawing/2014/main" id="{17F127FB-5C20-4C5C-9DAD-BE62BD945228}"/>
              </a:ext>
            </a:extLst>
          </p:cNvPr>
          <p:cNvSpPr txBox="1"/>
          <p:nvPr/>
        </p:nvSpPr>
        <p:spPr>
          <a:xfrm>
            <a:off x="755650" y="1184727"/>
            <a:ext cx="3816348" cy="830997"/>
          </a:xfrm>
          <a:prstGeom prst="rect">
            <a:avLst/>
          </a:prstGeom>
          <a:noFill/>
        </p:spPr>
        <p:txBody>
          <a:bodyPr wrap="square" lIns="0" tIns="0" rIns="0" bIns="0" rtlCol="0">
            <a:spAutoFit/>
          </a:bodyPr>
          <a:lstStyle/>
          <a:p>
            <a:pPr defTabSz="776051"/>
            <a:r>
              <a:rPr lang="en-GB" dirty="0">
                <a:solidFill>
                  <a:prstClr val="black"/>
                </a:solidFill>
              </a:rPr>
              <a:t>This pie chart shows the different percentages of recycled materials that were collected in 2019:</a:t>
            </a:r>
          </a:p>
        </p:txBody>
      </p:sp>
      <p:sp>
        <p:nvSpPr>
          <p:cNvPr id="54" name="Rectangle 53">
            <a:extLst>
              <a:ext uri="{FF2B5EF4-FFF2-40B4-BE49-F238E27FC236}">
                <a16:creationId xmlns:a16="http://schemas.microsoft.com/office/drawing/2014/main" id="{73331AF5-95A7-4ECE-88C1-5535521AF08F}"/>
              </a:ext>
            </a:extLst>
          </p:cNvPr>
          <p:cNvSpPr/>
          <p:nvPr/>
        </p:nvSpPr>
        <p:spPr>
          <a:xfrm>
            <a:off x="4685653" y="3200081"/>
            <a:ext cx="3927334" cy="3080184"/>
          </a:xfrm>
          <a:prstGeom prst="rect">
            <a:avLst/>
          </a:prstGeom>
          <a:noFill/>
          <a:ln w="28575">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endParaRPr lang="en-GB" dirty="0">
              <a:solidFill>
                <a:schemeClr val="tx1"/>
              </a:solidFill>
            </a:endParaRPr>
          </a:p>
        </p:txBody>
      </p:sp>
      <p:sp>
        <p:nvSpPr>
          <p:cNvPr id="55" name="Rectangle 54">
            <a:extLst>
              <a:ext uri="{FF2B5EF4-FFF2-40B4-BE49-F238E27FC236}">
                <a16:creationId xmlns:a16="http://schemas.microsoft.com/office/drawing/2014/main" id="{0A9DC6BB-277A-493C-8FB6-C4CF04773CDB}"/>
              </a:ext>
            </a:extLst>
          </p:cNvPr>
          <p:cNvSpPr/>
          <p:nvPr/>
        </p:nvSpPr>
        <p:spPr>
          <a:xfrm>
            <a:off x="4685653" y="1352427"/>
            <a:ext cx="3927334" cy="1847654"/>
          </a:xfrm>
          <a:prstGeom prst="rect">
            <a:avLst/>
          </a:prstGeom>
          <a:noFill/>
          <a:ln w="28575">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endParaRPr lang="en-GB" dirty="0">
              <a:solidFill>
                <a:schemeClr val="tx1"/>
              </a:solidFill>
            </a:endParaRPr>
          </a:p>
        </p:txBody>
      </p:sp>
      <p:grpSp>
        <p:nvGrpSpPr>
          <p:cNvPr id="31" name="Group 30">
            <a:extLst>
              <a:ext uri="{FF2B5EF4-FFF2-40B4-BE49-F238E27FC236}">
                <a16:creationId xmlns:a16="http://schemas.microsoft.com/office/drawing/2014/main" id="{53182890-3892-46BE-98A9-7F0BD666EFA7}"/>
              </a:ext>
            </a:extLst>
          </p:cNvPr>
          <p:cNvGrpSpPr/>
          <p:nvPr/>
        </p:nvGrpSpPr>
        <p:grpSpPr>
          <a:xfrm>
            <a:off x="4771001" y="3106562"/>
            <a:ext cx="5204732" cy="3073715"/>
            <a:chOff x="4505326" y="3200082"/>
            <a:chExt cx="5204732" cy="3073715"/>
          </a:xfrm>
        </p:grpSpPr>
        <p:grpSp>
          <p:nvGrpSpPr>
            <p:cNvPr id="4" name="Group 3">
              <a:extLst>
                <a:ext uri="{FF2B5EF4-FFF2-40B4-BE49-F238E27FC236}">
                  <a16:creationId xmlns:a16="http://schemas.microsoft.com/office/drawing/2014/main" id="{3CFEB464-E735-47D0-A64A-E8C9ACB075DE}"/>
                </a:ext>
              </a:extLst>
            </p:cNvPr>
            <p:cNvGrpSpPr/>
            <p:nvPr/>
          </p:nvGrpSpPr>
          <p:grpSpPr>
            <a:xfrm>
              <a:off x="4505326" y="3200082"/>
              <a:ext cx="5204732" cy="3073715"/>
              <a:chOff x="4699058" y="3200083"/>
              <a:chExt cx="5010999" cy="2536206"/>
            </a:xfrm>
          </p:grpSpPr>
          <p:sp>
            <p:nvSpPr>
              <p:cNvPr id="20" name="Rectangle 19">
                <a:extLst>
                  <a:ext uri="{FF2B5EF4-FFF2-40B4-BE49-F238E27FC236}">
                    <a16:creationId xmlns:a16="http://schemas.microsoft.com/office/drawing/2014/main" id="{43910A21-A2CD-4B3A-8D2A-96D0180ADDCD}"/>
                  </a:ext>
                </a:extLst>
              </p:cNvPr>
              <p:cNvSpPr/>
              <p:nvPr/>
            </p:nvSpPr>
            <p:spPr>
              <a:xfrm>
                <a:off x="4699058" y="3200083"/>
                <a:ext cx="5010999" cy="805008"/>
              </a:xfrm>
              <a:prstGeom prst="rect">
                <a:avLst/>
              </a:prstGeom>
              <a:solidFill>
                <a:srgbClr val="AFDEF9"/>
              </a:solidFill>
              <a:ln w="28575">
                <a:solidFill>
                  <a:srgbClr val="0076B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prstClr val="black"/>
                    </a:solidFill>
                  </a:rPr>
                  <a:t>Calculate the quantities collected of</a:t>
                </a:r>
                <a:br>
                  <a:rPr lang="en-GB" dirty="0">
                    <a:solidFill>
                      <a:prstClr val="black"/>
                    </a:solidFill>
                  </a:rPr>
                </a:br>
                <a:r>
                  <a:rPr lang="en-GB" dirty="0">
                    <a:solidFill>
                      <a:prstClr val="black"/>
                    </a:solidFill>
                  </a:rPr>
                  <a:t>the following materials:</a:t>
                </a:r>
                <a:endParaRPr lang="en-GB" dirty="0">
                  <a:solidFill>
                    <a:schemeClr val="tx1"/>
                  </a:solidFill>
                </a:endParaRPr>
              </a:p>
            </p:txBody>
          </p:sp>
          <p:sp>
            <p:nvSpPr>
              <p:cNvPr id="21" name="Rectangle 20">
                <a:extLst>
                  <a:ext uri="{FF2B5EF4-FFF2-40B4-BE49-F238E27FC236}">
                    <a16:creationId xmlns:a16="http://schemas.microsoft.com/office/drawing/2014/main" id="{64D95B70-34F9-4EFD-B928-2BD384640303}"/>
                  </a:ext>
                </a:extLst>
              </p:cNvPr>
              <p:cNvSpPr/>
              <p:nvPr/>
            </p:nvSpPr>
            <p:spPr>
              <a:xfrm>
                <a:off x="4699059" y="4005090"/>
                <a:ext cx="3946353" cy="1731199"/>
              </a:xfrm>
              <a:prstGeom prst="rect">
                <a:avLst/>
              </a:prstGeom>
              <a:solidFill>
                <a:schemeClr val="bg1"/>
              </a:solidFill>
              <a:ln w="28575">
                <a:solidFill>
                  <a:srgbClr val="0076B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endParaRPr lang="en-GB" dirty="0">
                  <a:solidFill>
                    <a:schemeClr val="tx1"/>
                  </a:solidFill>
                </a:endParaRPr>
              </a:p>
            </p:txBody>
          </p:sp>
        </p:grpSp>
        <p:sp>
          <p:nvSpPr>
            <p:cNvPr id="5" name="Rectangle 4">
              <a:extLst>
                <a:ext uri="{FF2B5EF4-FFF2-40B4-BE49-F238E27FC236}">
                  <a16:creationId xmlns:a16="http://schemas.microsoft.com/office/drawing/2014/main" id="{3A79878C-1F2A-46EB-8481-FA8881F779DD}"/>
                </a:ext>
              </a:extLst>
            </p:cNvPr>
            <p:cNvSpPr/>
            <p:nvPr/>
          </p:nvSpPr>
          <p:spPr>
            <a:xfrm>
              <a:off x="4786035" y="4284269"/>
              <a:ext cx="1223412" cy="369332"/>
            </a:xfrm>
            <a:prstGeom prst="rect">
              <a:avLst/>
            </a:prstGeom>
            <a:ln>
              <a:noFill/>
            </a:ln>
          </p:spPr>
          <p:txBody>
            <a:bodyPr wrap="none">
              <a:spAutoFit/>
            </a:bodyPr>
            <a:lstStyle/>
            <a:p>
              <a:pPr algn="r"/>
              <a:r>
                <a:rPr lang="en-GB" dirty="0">
                  <a:solidFill>
                    <a:prstClr val="black"/>
                  </a:solidFill>
                </a:rPr>
                <a:t>cardboard</a:t>
              </a:r>
              <a:endParaRPr lang="en-GB" dirty="0"/>
            </a:p>
          </p:txBody>
        </p:sp>
        <p:sp>
          <p:nvSpPr>
            <p:cNvPr id="26" name="Rectangle 25">
              <a:extLst>
                <a:ext uri="{FF2B5EF4-FFF2-40B4-BE49-F238E27FC236}">
                  <a16:creationId xmlns:a16="http://schemas.microsoft.com/office/drawing/2014/main" id="{BA547C7C-FCA0-44E3-9605-D996B59E7D8D}"/>
                </a:ext>
              </a:extLst>
            </p:cNvPr>
            <p:cNvSpPr/>
            <p:nvPr/>
          </p:nvSpPr>
          <p:spPr>
            <a:xfrm>
              <a:off x="5157932" y="4788145"/>
              <a:ext cx="851515" cy="369332"/>
            </a:xfrm>
            <a:prstGeom prst="rect">
              <a:avLst/>
            </a:prstGeom>
            <a:ln>
              <a:noFill/>
            </a:ln>
          </p:spPr>
          <p:txBody>
            <a:bodyPr wrap="none">
              <a:spAutoFit/>
            </a:bodyPr>
            <a:lstStyle/>
            <a:p>
              <a:pPr algn="r"/>
              <a:r>
                <a:rPr lang="en-GB" dirty="0">
                  <a:solidFill>
                    <a:prstClr val="black"/>
                  </a:solidFill>
                </a:rPr>
                <a:t>plastic</a:t>
              </a:r>
              <a:endParaRPr lang="en-GB" dirty="0"/>
            </a:p>
          </p:txBody>
        </p:sp>
        <p:sp>
          <p:nvSpPr>
            <p:cNvPr id="27" name="Rectangle 26">
              <a:extLst>
                <a:ext uri="{FF2B5EF4-FFF2-40B4-BE49-F238E27FC236}">
                  <a16:creationId xmlns:a16="http://schemas.microsoft.com/office/drawing/2014/main" id="{0FF3508C-6D16-4685-A44A-FBDDFBC985B1}"/>
                </a:ext>
              </a:extLst>
            </p:cNvPr>
            <p:cNvSpPr/>
            <p:nvPr/>
          </p:nvSpPr>
          <p:spPr>
            <a:xfrm>
              <a:off x="5318232" y="5292021"/>
              <a:ext cx="691215" cy="369332"/>
            </a:xfrm>
            <a:prstGeom prst="rect">
              <a:avLst/>
            </a:prstGeom>
            <a:ln>
              <a:noFill/>
            </a:ln>
          </p:spPr>
          <p:txBody>
            <a:bodyPr wrap="none">
              <a:spAutoFit/>
            </a:bodyPr>
            <a:lstStyle/>
            <a:p>
              <a:pPr algn="r"/>
              <a:r>
                <a:rPr lang="en-GB" dirty="0">
                  <a:solidFill>
                    <a:prstClr val="black"/>
                  </a:solidFill>
                </a:rPr>
                <a:t>glass</a:t>
              </a:r>
              <a:endParaRPr lang="en-GB" dirty="0"/>
            </a:p>
          </p:txBody>
        </p:sp>
        <p:sp>
          <p:nvSpPr>
            <p:cNvPr id="34" name="Rectangle 33">
              <a:extLst>
                <a:ext uri="{FF2B5EF4-FFF2-40B4-BE49-F238E27FC236}">
                  <a16:creationId xmlns:a16="http://schemas.microsoft.com/office/drawing/2014/main" id="{7371F57B-CDC7-4F28-BD5D-2B26E4C6B6B2}"/>
                </a:ext>
              </a:extLst>
            </p:cNvPr>
            <p:cNvSpPr/>
            <p:nvPr/>
          </p:nvSpPr>
          <p:spPr>
            <a:xfrm>
              <a:off x="5236478" y="5795897"/>
              <a:ext cx="772969" cy="369332"/>
            </a:xfrm>
            <a:prstGeom prst="rect">
              <a:avLst/>
            </a:prstGeom>
            <a:ln>
              <a:noFill/>
            </a:ln>
          </p:spPr>
          <p:txBody>
            <a:bodyPr wrap="none">
              <a:spAutoFit/>
            </a:bodyPr>
            <a:lstStyle/>
            <a:p>
              <a:pPr algn="r"/>
              <a:r>
                <a:rPr lang="en-GB" dirty="0">
                  <a:solidFill>
                    <a:prstClr val="black"/>
                  </a:solidFill>
                </a:rPr>
                <a:t>fabric</a:t>
              </a:r>
              <a:endParaRPr lang="en-GB" dirty="0"/>
            </a:p>
          </p:txBody>
        </p:sp>
      </p:grpSp>
      <p:sp>
        <p:nvSpPr>
          <p:cNvPr id="17" name="Rectangle 16">
            <a:extLst>
              <a:ext uri="{FF2B5EF4-FFF2-40B4-BE49-F238E27FC236}">
                <a16:creationId xmlns:a16="http://schemas.microsoft.com/office/drawing/2014/main" id="{1452AC7E-9D1E-4714-8C5D-61F2837C9662}"/>
              </a:ext>
            </a:extLst>
          </p:cNvPr>
          <p:cNvSpPr/>
          <p:nvPr/>
        </p:nvSpPr>
        <p:spPr>
          <a:xfrm>
            <a:off x="4771001" y="1454022"/>
            <a:ext cx="5204732" cy="1452556"/>
          </a:xfrm>
          <a:prstGeom prst="rect">
            <a:avLst/>
          </a:prstGeom>
          <a:solidFill>
            <a:srgbClr val="AFDEF9"/>
          </a:solidFill>
          <a:ln w="28575">
            <a:solidFill>
              <a:srgbClr val="0076B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prstClr val="black"/>
                </a:solidFill>
              </a:rPr>
              <a:t>If 250 tonnes of recycling was ‘other’</a:t>
            </a:r>
            <a:br>
              <a:rPr lang="en-GB" dirty="0">
                <a:solidFill>
                  <a:prstClr val="black"/>
                </a:solidFill>
              </a:rPr>
            </a:br>
            <a:r>
              <a:rPr lang="en-GB" dirty="0">
                <a:solidFill>
                  <a:prstClr val="black"/>
                </a:solidFill>
              </a:rPr>
              <a:t>materials, how many tonnes of</a:t>
            </a:r>
            <a:br>
              <a:rPr lang="en-GB" dirty="0">
                <a:solidFill>
                  <a:prstClr val="black"/>
                </a:solidFill>
              </a:rPr>
            </a:br>
            <a:r>
              <a:rPr lang="en-GB" dirty="0">
                <a:solidFill>
                  <a:prstClr val="black"/>
                </a:solidFill>
              </a:rPr>
              <a:t>recycling were collected in total</a:t>
            </a:r>
            <a:br>
              <a:rPr lang="en-GB" dirty="0">
                <a:solidFill>
                  <a:prstClr val="black"/>
                </a:solidFill>
              </a:rPr>
            </a:br>
            <a:r>
              <a:rPr lang="en-GB" dirty="0">
                <a:solidFill>
                  <a:prstClr val="black"/>
                </a:solidFill>
              </a:rPr>
              <a:t>during 2019?</a:t>
            </a:r>
            <a:endParaRPr lang="en-GB" dirty="0">
              <a:solidFill>
                <a:schemeClr val="tx1"/>
              </a:solidFill>
            </a:endParaRPr>
          </a:p>
        </p:txBody>
      </p:sp>
      <p:sp>
        <p:nvSpPr>
          <p:cNvPr id="19" name="TextBox 18">
            <a:extLst>
              <a:ext uri="{FF2B5EF4-FFF2-40B4-BE49-F238E27FC236}">
                <a16:creationId xmlns:a16="http://schemas.microsoft.com/office/drawing/2014/main" id="{CF4BBBB2-24F1-47AB-84A7-3F6EB39FDF79}"/>
              </a:ext>
            </a:extLst>
          </p:cNvPr>
          <p:cNvSpPr txBox="1"/>
          <p:nvPr/>
        </p:nvSpPr>
        <p:spPr>
          <a:xfrm>
            <a:off x="6391509" y="2506721"/>
            <a:ext cx="1996841" cy="518979"/>
          </a:xfrm>
          <a:prstGeom prst="rect">
            <a:avLst/>
          </a:prstGeom>
          <a:solidFill>
            <a:schemeClr val="bg1"/>
          </a:solidFill>
          <a:ln w="28575">
            <a:solidFill>
              <a:srgbClr val="689429"/>
            </a:solidFill>
          </a:ln>
        </p:spPr>
        <p:txBody>
          <a:bodyPr wrap="square" lIns="108000" tIns="108000" rIns="108000" bIns="108000" rtlCol="0" anchor="ctr">
            <a:noAutofit/>
          </a:bodyPr>
          <a:lstStyle/>
          <a:p>
            <a:pPr algn="ctr"/>
            <a:r>
              <a:rPr lang="en-GB" b="1" dirty="0"/>
              <a:t>5000 tonnes</a:t>
            </a:r>
          </a:p>
        </p:txBody>
      </p:sp>
      <p:sp>
        <p:nvSpPr>
          <p:cNvPr id="28" name="TextBox 27">
            <a:extLst>
              <a:ext uri="{FF2B5EF4-FFF2-40B4-BE49-F238E27FC236}">
                <a16:creationId xmlns:a16="http://schemas.microsoft.com/office/drawing/2014/main" id="{FD36EE50-5320-4E09-9199-369C8D93B8FF}"/>
              </a:ext>
            </a:extLst>
          </p:cNvPr>
          <p:cNvSpPr txBox="1"/>
          <p:nvPr/>
        </p:nvSpPr>
        <p:spPr>
          <a:xfrm>
            <a:off x="6346575" y="4148679"/>
            <a:ext cx="2055708" cy="449930"/>
          </a:xfrm>
          <a:prstGeom prst="rect">
            <a:avLst/>
          </a:prstGeom>
          <a:solidFill>
            <a:schemeClr val="bg1"/>
          </a:solidFill>
          <a:ln w="28575">
            <a:solidFill>
              <a:srgbClr val="689429"/>
            </a:solidFill>
          </a:ln>
        </p:spPr>
        <p:txBody>
          <a:bodyPr wrap="square" lIns="108000" tIns="108000" rIns="108000" bIns="108000" rtlCol="0" anchor="ctr">
            <a:noAutofit/>
          </a:bodyPr>
          <a:lstStyle/>
          <a:p>
            <a:pPr algn="ctr"/>
            <a:r>
              <a:rPr lang="en-GB" b="1" dirty="0"/>
              <a:t>1250 tonnes</a:t>
            </a:r>
          </a:p>
        </p:txBody>
      </p:sp>
      <p:sp>
        <p:nvSpPr>
          <p:cNvPr id="29" name="TextBox 28">
            <a:extLst>
              <a:ext uri="{FF2B5EF4-FFF2-40B4-BE49-F238E27FC236}">
                <a16:creationId xmlns:a16="http://schemas.microsoft.com/office/drawing/2014/main" id="{BF0A2708-8003-4536-812A-7D45F4E9D21B}"/>
              </a:ext>
            </a:extLst>
          </p:cNvPr>
          <p:cNvSpPr txBox="1"/>
          <p:nvPr/>
        </p:nvSpPr>
        <p:spPr>
          <a:xfrm>
            <a:off x="6346575" y="4652555"/>
            <a:ext cx="2055708" cy="449930"/>
          </a:xfrm>
          <a:prstGeom prst="rect">
            <a:avLst/>
          </a:prstGeom>
          <a:solidFill>
            <a:schemeClr val="bg1"/>
          </a:solidFill>
          <a:ln w="28575">
            <a:solidFill>
              <a:srgbClr val="689429"/>
            </a:solidFill>
          </a:ln>
        </p:spPr>
        <p:txBody>
          <a:bodyPr wrap="square" lIns="108000" tIns="108000" rIns="108000" bIns="108000" rtlCol="0" anchor="ctr">
            <a:noAutofit/>
          </a:bodyPr>
          <a:lstStyle/>
          <a:p>
            <a:pPr algn="ctr"/>
            <a:r>
              <a:rPr lang="en-GB" b="1" dirty="0"/>
              <a:t>750 tonnes</a:t>
            </a:r>
          </a:p>
        </p:txBody>
      </p:sp>
      <p:sp>
        <p:nvSpPr>
          <p:cNvPr id="30" name="TextBox 29">
            <a:extLst>
              <a:ext uri="{FF2B5EF4-FFF2-40B4-BE49-F238E27FC236}">
                <a16:creationId xmlns:a16="http://schemas.microsoft.com/office/drawing/2014/main" id="{28B4C825-CF98-412C-AB81-20ED17BF24C5}"/>
              </a:ext>
            </a:extLst>
          </p:cNvPr>
          <p:cNvSpPr txBox="1"/>
          <p:nvPr/>
        </p:nvSpPr>
        <p:spPr>
          <a:xfrm>
            <a:off x="6346575" y="5156431"/>
            <a:ext cx="2055708" cy="449930"/>
          </a:xfrm>
          <a:prstGeom prst="rect">
            <a:avLst/>
          </a:prstGeom>
          <a:solidFill>
            <a:schemeClr val="bg1"/>
          </a:solidFill>
          <a:ln w="28575">
            <a:solidFill>
              <a:srgbClr val="689429"/>
            </a:solidFill>
          </a:ln>
        </p:spPr>
        <p:txBody>
          <a:bodyPr wrap="square" lIns="108000" tIns="108000" rIns="108000" bIns="108000" rtlCol="0" anchor="ctr">
            <a:noAutofit/>
          </a:bodyPr>
          <a:lstStyle/>
          <a:p>
            <a:pPr algn="ctr"/>
            <a:r>
              <a:rPr lang="en-GB" b="1" dirty="0"/>
              <a:t>1100 tonnes</a:t>
            </a:r>
          </a:p>
        </p:txBody>
      </p:sp>
      <p:sp>
        <p:nvSpPr>
          <p:cNvPr id="32" name="TextBox 31">
            <a:extLst>
              <a:ext uri="{FF2B5EF4-FFF2-40B4-BE49-F238E27FC236}">
                <a16:creationId xmlns:a16="http://schemas.microsoft.com/office/drawing/2014/main" id="{97BA09AA-3085-469F-A702-D57186D6C23F}"/>
              </a:ext>
            </a:extLst>
          </p:cNvPr>
          <p:cNvSpPr txBox="1"/>
          <p:nvPr/>
        </p:nvSpPr>
        <p:spPr>
          <a:xfrm>
            <a:off x="6346575" y="5660307"/>
            <a:ext cx="2055708" cy="449930"/>
          </a:xfrm>
          <a:prstGeom prst="rect">
            <a:avLst/>
          </a:prstGeom>
          <a:solidFill>
            <a:schemeClr val="bg1"/>
          </a:solidFill>
          <a:ln w="28575">
            <a:solidFill>
              <a:srgbClr val="689429"/>
            </a:solidFill>
          </a:ln>
        </p:spPr>
        <p:txBody>
          <a:bodyPr wrap="square" lIns="108000" tIns="108000" rIns="108000" bIns="108000" rtlCol="0" anchor="ctr">
            <a:noAutofit/>
          </a:bodyPr>
          <a:lstStyle/>
          <a:p>
            <a:pPr algn="ctr"/>
            <a:r>
              <a:rPr lang="en-GB" b="1" dirty="0"/>
              <a:t>1650 tonnes</a:t>
            </a:r>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250"/>
                                        <p:tgtEl>
                                          <p:spTgt spid="17"/>
                                        </p:tgtEl>
                                      </p:cBhvr>
                                    </p:animEffect>
                                  </p:childTnLst>
                                </p:cTn>
                              </p:par>
                              <p:par>
                                <p:cTn id="8" presetID="35" presetClass="path" presetSubtype="0" accel="50000" decel="50000" fill="hold" grpId="0" nodeType="withEffect">
                                  <p:stCondLst>
                                    <p:cond delay="0"/>
                                  </p:stCondLst>
                                  <p:childTnLst>
                                    <p:animMotion origin="layout" path="M 0.27726 -4.07407E-6 L 0 -4.07407E-6 " pathEditMode="relative" rAng="0" ptsTypes="AA">
                                      <p:cBhvr>
                                        <p:cTn id="9" dur="1250" fill="hold"/>
                                        <p:tgtEl>
                                          <p:spTgt spid="17"/>
                                        </p:tgtEl>
                                        <p:attrNameLst>
                                          <p:attrName>ppt_x</p:attrName>
                                          <p:attrName>ppt_y</p:attrName>
                                        </p:attrNameLst>
                                      </p:cBhvr>
                                      <p:rCtr x="-13872"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250"/>
                                        <p:tgtEl>
                                          <p:spTgt spid="31"/>
                                        </p:tgtEl>
                                      </p:cBhvr>
                                    </p:animEffect>
                                  </p:childTnLst>
                                </p:cTn>
                              </p:par>
                              <p:par>
                                <p:cTn id="20" presetID="35" presetClass="path" presetSubtype="0" accel="50000" decel="50000" fill="hold" nodeType="withEffect">
                                  <p:stCondLst>
                                    <p:cond delay="0"/>
                                  </p:stCondLst>
                                  <p:childTnLst>
                                    <p:animMotion origin="layout" path="M 0.27726 -3.33333E-6 L 0 -3.33333E-6 " pathEditMode="relative" rAng="0" ptsTypes="AA">
                                      <p:cBhvr>
                                        <p:cTn id="21" dur="1250" fill="hold"/>
                                        <p:tgtEl>
                                          <p:spTgt spid="31"/>
                                        </p:tgtEl>
                                        <p:attrNameLst>
                                          <p:attrName>ppt_x</p:attrName>
                                          <p:attrName>ppt_y</p:attrName>
                                        </p:attrNameLst>
                                      </p:cBhvr>
                                      <p:rCtr x="-13872" y="0"/>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animBg="1"/>
      <p:bldP spid="28" grpId="0" animBg="1"/>
      <p:bldP spid="29" grpId="0" animBg="1"/>
      <p:bldP spid="30"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82123" y="2030898"/>
            <a:ext cx="2722089" cy="3850440"/>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a16="http://schemas.microsoft.com/office/drawing/2014/main" id="{23B3C386-037D-47BC-B81B-E45DB0C567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9833" b="13000"/>
          <a:stretch/>
        </p:blipFill>
        <p:spPr>
          <a:xfrm rot="1560000">
            <a:off x="2588361" y="2899075"/>
            <a:ext cx="792456" cy="1943957"/>
          </a:xfrm>
          <a:prstGeom prst="rect">
            <a:avLst/>
          </a:prstGeom>
          <a:effec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b="39041"/>
          <a:stretch/>
        </p:blipFill>
        <p:spPr>
          <a:xfrm rot="1633324">
            <a:off x="1033578" y="2298655"/>
            <a:ext cx="1670441" cy="1440382"/>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6" t="622" r="32362"/>
          <a:stretch/>
        </p:blipFill>
        <p:spPr>
          <a:xfrm>
            <a:off x="755650" y="1928693"/>
            <a:ext cx="4038155" cy="4164130"/>
          </a:xfrm>
          <a:prstGeom prst="rect">
            <a:avLst/>
          </a:prstGeom>
        </p:spPr>
      </p:pic>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118275" y="2030898"/>
            <a:ext cx="2722089" cy="3850440"/>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4426" y="2030898"/>
            <a:ext cx="2722089" cy="3850440"/>
          </a:xfrm>
          <a:prstGeom prst="rect">
            <a:avLst/>
          </a:prstGeom>
          <a:effectLst>
            <a:outerShdw blurRad="63500" sx="102000" sy="102000" algn="ctr" rotWithShape="0">
              <a:prstClr val="black">
                <a:alpha val="20000"/>
              </a:prstClr>
            </a:outerShdw>
          </a:effectLst>
        </p:spPr>
      </p:pic>
      <p:sp>
        <p:nvSpPr>
          <p:cNvPr id="17" name="Rectangle 16">
            <a:extLst>
              <a:ext uri="{FF2B5EF4-FFF2-40B4-BE49-F238E27FC236}">
                <a16:creationId xmlns:a16="http://schemas.microsoft.com/office/drawing/2014/main" id="{E2FEA5ED-4B36-4D9D-BA6E-6C0E722B5D17}"/>
              </a:ext>
            </a:extLst>
          </p:cNvPr>
          <p:cNvSpPr/>
          <p:nvPr/>
        </p:nvSpPr>
        <p:spPr>
          <a:xfrm>
            <a:off x="445574" y="702863"/>
            <a:ext cx="3039496"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 Pie Charts with Percentages</a:t>
            </a:r>
          </a:p>
        </p:txBody>
      </p:sp>
    </p:spTree>
    <p:extLst>
      <p:ext uri="{BB962C8B-B14F-4D97-AF65-F5344CB8AC3E}">
        <p14:creationId xmlns:p14="http://schemas.microsoft.com/office/powerpoint/2010/main" val="17712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6A21F67A-20DC-48FC-9355-411867D6B4D7}"/>
              </a:ext>
            </a:extLst>
          </p:cNvPr>
          <p:cNvSpPr/>
          <p:nvPr/>
        </p:nvSpPr>
        <p:spPr>
          <a:xfrm>
            <a:off x="3998343" y="3006306"/>
            <a:ext cx="1147313" cy="84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5628886"/>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pptx" id="{3BD20C4A-250B-4648-9FC8-9A06643C064F}" vid="{8A1EB70A-12F0-4EA0-89BA-7AF8BF1D2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205</TotalTime>
  <Words>538</Words>
  <Application>Microsoft Macintosh PowerPoint</Application>
  <PresentationFormat>On-screen Show (4:3)</PresentationFormat>
  <Paragraphs>75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Arial</vt:lpstr>
      <vt:lpstr>Twinkl</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Tarjinder Momi</dc:creator>
  <cp:lastModifiedBy>Microsoft Office User</cp:lastModifiedBy>
  <cp:revision>108</cp:revision>
  <dcterms:created xsi:type="dcterms:W3CDTF">2020-05-28T11:33:00Z</dcterms:created>
  <dcterms:modified xsi:type="dcterms:W3CDTF">2020-06-15T18:46:13Z</dcterms:modified>
</cp:coreProperties>
</file>