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2" r:id="rId6"/>
    <p:sldId id="290" r:id="rId7"/>
    <p:sldId id="291" r:id="rId8"/>
    <p:sldId id="284" r:id="rId9"/>
    <p:sldId id="288" r:id="rId10"/>
    <p:sldId id="286"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Roboto" panose="02000000000000000000" pitchFamily="2" charset="0"/>
      <p:regular r:id="rId19"/>
      <p:bold r:id="rId20"/>
      <p:italic r:id="rId21"/>
      <p:boldItalic r:id="rId22"/>
    </p:embeddedFont>
    <p:embeddedFont>
      <p:font typeface="Twinkl"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793" userDrawn="1">
          <p15:clr>
            <a:srgbClr val="A4A3A4"/>
          </p15:clr>
        </p15:guide>
        <p15:guide id="11"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200"/>
    <a:srgbClr val="B9D36E"/>
    <a:srgbClr val="25B7BC"/>
    <a:srgbClr val="11743A"/>
    <a:srgbClr val="E94E13"/>
    <a:srgbClr val="A873B0"/>
    <a:srgbClr val="689429"/>
    <a:srgbClr val="85BD33"/>
    <a:srgbClr val="87BD31"/>
    <a:srgbClr val="8C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5" autoAdjust="0"/>
    <p:restoredTop sz="94660"/>
  </p:normalViewPr>
  <p:slideViewPr>
    <p:cSldViewPr snapToGrid="0" showGuides="1">
      <p:cViewPr varScale="1">
        <p:scale>
          <a:sx n="131" d="100"/>
          <a:sy n="131" d="100"/>
        </p:scale>
        <p:origin x="1336" y="184"/>
      </p:cViewPr>
      <p:guideLst>
        <p:guide orient="horz" pos="2137"/>
        <p:guide pos="2880"/>
        <p:guide pos="340"/>
        <p:guide orient="horz" pos="3952"/>
        <p:guide pos="5420"/>
        <p:guide orient="horz" pos="346"/>
        <p:guide pos="476"/>
        <p:guide orient="horz" pos="504"/>
        <p:guide orient="horz" pos="3793"/>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winkl.co.uk/resources/white-rose-maths-resources/year-6-white-rose-maths-resources-key-stage-1-year-1-year-2/summer-block-3-statistics-year-6-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0519412-637A-42B3-873A-B37FA09314BD}"/>
              </a:ext>
            </a:extLst>
          </p:cNvPr>
          <p:cNvSpPr/>
          <p:nvPr/>
        </p:nvSpPr>
        <p:spPr>
          <a:xfrm>
            <a:off x="473726" y="5794871"/>
            <a:ext cx="903383" cy="57287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D9DC22F-6CB2-45D3-ABEB-080579CEEE6D}"/>
              </a:ext>
            </a:extLst>
          </p:cNvPr>
          <p:cNvSpPr/>
          <p:nvPr/>
        </p:nvSpPr>
        <p:spPr>
          <a:xfrm>
            <a:off x="4131324" y="3139805"/>
            <a:ext cx="903383" cy="57287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0"/>
              </a:spcBef>
            </a:pPr>
            <a:r>
              <a:rPr lang="en-GB" dirty="0">
                <a:solidFill>
                  <a:srgbClr val="333333"/>
                </a:solidFill>
                <a:latin typeface="+mn-lt"/>
              </a:rPr>
              <a:t>To read and interpret pie charts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sp>
        <p:nvSpPr>
          <p:cNvPr id="97" name="Rectangle 96"/>
          <p:cNvSpPr/>
          <p:nvPr/>
        </p:nvSpPr>
        <p:spPr>
          <a:xfrm>
            <a:off x="359149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cxnSp>
        <p:nvCxnSpPr>
          <p:cNvPr id="103" name="Straight Connector 102"/>
          <p:cNvCxnSpPr/>
          <p:nvPr/>
        </p:nvCxnSpPr>
        <p:spPr>
          <a:xfrm>
            <a:off x="359149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1833" y="1431382"/>
            <a:ext cx="7632700" cy="495108"/>
          </a:xfrm>
          <a:prstGeom prst="rect">
            <a:avLst/>
          </a:prstGeom>
          <a:solidFill>
            <a:srgbClr val="25B7BC">
              <a:alpha val="50000"/>
            </a:srgbClr>
          </a:solidFill>
          <a:ln w="28575">
            <a:solidFill>
              <a:srgbClr val="25B7BC"/>
            </a:solidFill>
          </a:ln>
        </p:spPr>
        <p:txBody>
          <a:bodyPr wrap="square" lIns="108000" tIns="108000" rIns="108000" bIns="108000" rtlCol="0">
            <a:spAutoFit/>
          </a:bodyPr>
          <a:lstStyle/>
          <a:p>
            <a:pPr defTabSz="776051"/>
            <a:r>
              <a:rPr lang="en-GB" dirty="0">
                <a:solidFill>
                  <a:prstClr val="black"/>
                </a:solidFill>
              </a:rPr>
              <a:t> This pie chart shows the holiday destinations for 480 people.</a:t>
            </a:r>
          </a:p>
        </p:txBody>
      </p:sp>
      <p:grpSp>
        <p:nvGrpSpPr>
          <p:cNvPr id="11" name="Group 10">
            <a:extLst>
              <a:ext uri="{FF2B5EF4-FFF2-40B4-BE49-F238E27FC236}">
                <a16:creationId xmlns:a16="http://schemas.microsoft.com/office/drawing/2014/main" id="{9C742908-286B-4E8D-9A74-ED6026D67737}"/>
              </a:ext>
            </a:extLst>
          </p:cNvPr>
          <p:cNvGrpSpPr/>
          <p:nvPr/>
        </p:nvGrpSpPr>
        <p:grpSpPr>
          <a:xfrm>
            <a:off x="4462317" y="2036041"/>
            <a:ext cx="4141933" cy="2505271"/>
            <a:chOff x="4158724" y="2437338"/>
            <a:chExt cx="4141933" cy="2505271"/>
          </a:xfrm>
        </p:grpSpPr>
        <p:grpSp>
          <p:nvGrpSpPr>
            <p:cNvPr id="7" name="Group 6">
              <a:extLst>
                <a:ext uri="{FF2B5EF4-FFF2-40B4-BE49-F238E27FC236}">
                  <a16:creationId xmlns:a16="http://schemas.microsoft.com/office/drawing/2014/main" id="{9FB9713E-554C-43D5-B434-2DE8AD15622C}"/>
                </a:ext>
              </a:extLst>
            </p:cNvPr>
            <p:cNvGrpSpPr/>
            <p:nvPr/>
          </p:nvGrpSpPr>
          <p:grpSpPr>
            <a:xfrm>
              <a:off x="5081223" y="2654115"/>
              <a:ext cx="2288494" cy="2288494"/>
              <a:chOff x="774708" y="2115244"/>
              <a:chExt cx="3349125" cy="3349125"/>
            </a:xfrm>
          </p:grpSpPr>
          <p:sp>
            <p:nvSpPr>
              <p:cNvPr id="14" name="Partial Circle 13">
                <a:extLst>
                  <a:ext uri="{FF2B5EF4-FFF2-40B4-BE49-F238E27FC236}">
                    <a16:creationId xmlns:a16="http://schemas.microsoft.com/office/drawing/2014/main" id="{F265CFA9-6559-424A-BC61-F362E545C0DB}"/>
                  </a:ext>
                </a:extLst>
              </p:cNvPr>
              <p:cNvSpPr/>
              <p:nvPr/>
            </p:nvSpPr>
            <p:spPr>
              <a:xfrm>
                <a:off x="774708" y="2115244"/>
                <a:ext cx="3349125" cy="3349125"/>
              </a:xfrm>
              <a:prstGeom prst="pie">
                <a:avLst>
                  <a:gd name="adj1" fmla="val 21581496"/>
                  <a:gd name="adj2" fmla="val 5385509"/>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artial Circle 14">
                <a:extLst>
                  <a:ext uri="{FF2B5EF4-FFF2-40B4-BE49-F238E27FC236}">
                    <a16:creationId xmlns:a16="http://schemas.microsoft.com/office/drawing/2014/main" id="{DFCD45C9-2D1E-4137-8921-59FAD57FB233}"/>
                  </a:ext>
                </a:extLst>
              </p:cNvPr>
              <p:cNvSpPr/>
              <p:nvPr/>
            </p:nvSpPr>
            <p:spPr>
              <a:xfrm rot="16200000">
                <a:off x="774708" y="2115244"/>
                <a:ext cx="3349125" cy="3349125"/>
              </a:xfrm>
              <a:prstGeom prst="pie">
                <a:avLst>
                  <a:gd name="adj1" fmla="val 21599962"/>
                  <a:gd name="adj2" fmla="val 2690465"/>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Partial Circle 15">
                <a:extLst>
                  <a:ext uri="{FF2B5EF4-FFF2-40B4-BE49-F238E27FC236}">
                    <a16:creationId xmlns:a16="http://schemas.microsoft.com/office/drawing/2014/main" id="{7AAF98FE-C61A-4D9E-8375-FE8B5910895D}"/>
                  </a:ext>
                </a:extLst>
              </p:cNvPr>
              <p:cNvSpPr/>
              <p:nvPr/>
            </p:nvSpPr>
            <p:spPr>
              <a:xfrm rot="18900000">
                <a:off x="774708" y="2115244"/>
                <a:ext cx="3349125" cy="3349125"/>
              </a:xfrm>
              <a:prstGeom prst="pie">
                <a:avLst>
                  <a:gd name="adj1" fmla="val 21588066"/>
                  <a:gd name="adj2" fmla="val 2681857"/>
                </a:avLst>
              </a:prstGeom>
              <a:solidFill>
                <a:srgbClr val="A873B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Partial Circle 12">
                <a:extLst>
                  <a:ext uri="{FF2B5EF4-FFF2-40B4-BE49-F238E27FC236}">
                    <a16:creationId xmlns:a16="http://schemas.microsoft.com/office/drawing/2014/main" id="{576F3802-3E8B-4358-A9B6-1B989ECC222B}"/>
                  </a:ext>
                </a:extLst>
              </p:cNvPr>
              <p:cNvSpPr/>
              <p:nvPr/>
            </p:nvSpPr>
            <p:spPr>
              <a:xfrm>
                <a:off x="774708" y="2115244"/>
                <a:ext cx="3349125" cy="3349125"/>
              </a:xfrm>
              <a:prstGeom prst="pie">
                <a:avLst>
                  <a:gd name="adj1" fmla="val 5384417"/>
                  <a:gd name="adj2" fmla="val 16200000"/>
                </a:avLst>
              </a:prstGeom>
              <a:solidFill>
                <a:srgbClr val="25B7BC">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xtBox 23">
              <a:extLst>
                <a:ext uri="{FF2B5EF4-FFF2-40B4-BE49-F238E27FC236}">
                  <a16:creationId xmlns:a16="http://schemas.microsoft.com/office/drawing/2014/main" id="{C7E85D98-069B-4E8E-9301-4C5981B8B204}"/>
                </a:ext>
              </a:extLst>
            </p:cNvPr>
            <p:cNvSpPr txBox="1"/>
            <p:nvPr/>
          </p:nvSpPr>
          <p:spPr>
            <a:xfrm>
              <a:off x="7050162" y="3005250"/>
              <a:ext cx="1250495" cy="433553"/>
            </a:xfrm>
            <a:prstGeom prst="rect">
              <a:avLst/>
            </a:prstGeom>
            <a:noFill/>
            <a:ln w="28575">
              <a:noFill/>
            </a:ln>
          </p:spPr>
          <p:txBody>
            <a:bodyPr wrap="square" lIns="108000" tIns="108000" rIns="108000" bIns="108000" rtlCol="0">
              <a:spAutoFit/>
            </a:bodyPr>
            <a:lstStyle/>
            <a:p>
              <a:pPr algn="ctr" defTabSz="776051"/>
              <a:r>
                <a:rPr lang="en-GB" sz="1400" b="1" dirty="0">
                  <a:solidFill>
                    <a:srgbClr val="8C368C"/>
                  </a:solidFill>
                </a:rPr>
                <a:t>Portugal</a:t>
              </a:r>
            </a:p>
          </p:txBody>
        </p:sp>
        <p:sp>
          <p:nvSpPr>
            <p:cNvPr id="25" name="TextBox 24">
              <a:extLst>
                <a:ext uri="{FF2B5EF4-FFF2-40B4-BE49-F238E27FC236}">
                  <a16:creationId xmlns:a16="http://schemas.microsoft.com/office/drawing/2014/main" id="{AFA88564-D745-4A96-9979-1EC1CF254F8A}"/>
                </a:ext>
              </a:extLst>
            </p:cNvPr>
            <p:cNvSpPr txBox="1"/>
            <p:nvPr/>
          </p:nvSpPr>
          <p:spPr>
            <a:xfrm>
              <a:off x="6356203" y="2437338"/>
              <a:ext cx="1250495" cy="433553"/>
            </a:xfrm>
            <a:prstGeom prst="rect">
              <a:avLst/>
            </a:prstGeom>
            <a:noFill/>
            <a:ln w="28575">
              <a:noFill/>
            </a:ln>
          </p:spPr>
          <p:txBody>
            <a:bodyPr wrap="square" lIns="108000" tIns="108000" rIns="108000" bIns="108000" rtlCol="0">
              <a:spAutoFit/>
            </a:bodyPr>
            <a:lstStyle/>
            <a:p>
              <a:pPr algn="ctr" defTabSz="776051"/>
              <a:r>
                <a:rPr lang="en-GB" sz="1400" b="1" dirty="0">
                  <a:solidFill>
                    <a:srgbClr val="FBB200"/>
                  </a:solidFill>
                </a:rPr>
                <a:t>Greece</a:t>
              </a:r>
            </a:p>
          </p:txBody>
        </p:sp>
        <p:sp>
          <p:nvSpPr>
            <p:cNvPr id="26" name="TextBox 25">
              <a:extLst>
                <a:ext uri="{FF2B5EF4-FFF2-40B4-BE49-F238E27FC236}">
                  <a16:creationId xmlns:a16="http://schemas.microsoft.com/office/drawing/2014/main" id="{15544D1B-60E3-48EA-BB3C-779F92DDE808}"/>
                </a:ext>
              </a:extLst>
            </p:cNvPr>
            <p:cNvSpPr txBox="1"/>
            <p:nvPr/>
          </p:nvSpPr>
          <p:spPr>
            <a:xfrm>
              <a:off x="6744469" y="4502438"/>
              <a:ext cx="1250495" cy="433553"/>
            </a:xfrm>
            <a:prstGeom prst="rect">
              <a:avLst/>
            </a:prstGeom>
            <a:noFill/>
            <a:ln w="28575">
              <a:noFill/>
            </a:ln>
          </p:spPr>
          <p:txBody>
            <a:bodyPr wrap="square" lIns="108000" tIns="108000" rIns="108000" bIns="108000" rtlCol="0">
              <a:spAutoFit/>
            </a:bodyPr>
            <a:lstStyle/>
            <a:p>
              <a:pPr algn="ctr" defTabSz="776051"/>
              <a:r>
                <a:rPr lang="en-GB" sz="1400" b="1" dirty="0">
                  <a:solidFill>
                    <a:srgbClr val="85BD33"/>
                  </a:solidFill>
                </a:rPr>
                <a:t>France</a:t>
              </a:r>
            </a:p>
          </p:txBody>
        </p:sp>
        <p:sp>
          <p:nvSpPr>
            <p:cNvPr id="27" name="TextBox 26">
              <a:extLst>
                <a:ext uri="{FF2B5EF4-FFF2-40B4-BE49-F238E27FC236}">
                  <a16:creationId xmlns:a16="http://schemas.microsoft.com/office/drawing/2014/main" id="{8DADF732-EF98-49B4-AC73-17A0EE38A28D}"/>
                </a:ext>
              </a:extLst>
            </p:cNvPr>
            <p:cNvSpPr txBox="1"/>
            <p:nvPr/>
          </p:nvSpPr>
          <p:spPr>
            <a:xfrm>
              <a:off x="4158724" y="3542478"/>
              <a:ext cx="1250495" cy="433553"/>
            </a:xfrm>
            <a:prstGeom prst="rect">
              <a:avLst/>
            </a:prstGeom>
            <a:noFill/>
            <a:ln w="28575">
              <a:noFill/>
            </a:ln>
          </p:spPr>
          <p:txBody>
            <a:bodyPr wrap="square" lIns="108000" tIns="108000" rIns="108000" bIns="108000" rtlCol="0">
              <a:spAutoFit/>
            </a:bodyPr>
            <a:lstStyle/>
            <a:p>
              <a:pPr algn="ctr" defTabSz="776051"/>
              <a:r>
                <a:rPr lang="en-GB" sz="1400" b="1" dirty="0">
                  <a:solidFill>
                    <a:srgbClr val="25B7BC"/>
                  </a:solidFill>
                </a:rPr>
                <a:t>Spain</a:t>
              </a:r>
            </a:p>
          </p:txBody>
        </p:sp>
      </p:grpSp>
      <p:grpSp>
        <p:nvGrpSpPr>
          <p:cNvPr id="34" name="Group 33">
            <a:extLst>
              <a:ext uri="{FF2B5EF4-FFF2-40B4-BE49-F238E27FC236}">
                <a16:creationId xmlns:a16="http://schemas.microsoft.com/office/drawing/2014/main" id="{E15E9953-86F7-4D08-81A4-A5FED06735B1}"/>
              </a:ext>
            </a:extLst>
          </p:cNvPr>
          <p:cNvGrpSpPr/>
          <p:nvPr/>
        </p:nvGrpSpPr>
        <p:grpSpPr>
          <a:xfrm>
            <a:off x="5396872" y="2246200"/>
            <a:ext cx="2282144" cy="2288494"/>
            <a:chOff x="5391166" y="2252818"/>
            <a:chExt cx="2282144" cy="2288494"/>
          </a:xfrm>
        </p:grpSpPr>
        <p:cxnSp>
          <p:nvCxnSpPr>
            <p:cNvPr id="17" name="Straight Connector 16">
              <a:extLst>
                <a:ext uri="{FF2B5EF4-FFF2-40B4-BE49-F238E27FC236}">
                  <a16:creationId xmlns:a16="http://schemas.microsoft.com/office/drawing/2014/main" id="{ECCEAA04-DBF9-45D0-8F26-D8B2BA00F060}"/>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A50927-60A6-41C3-9A3B-BC06C011AB28}"/>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8F4C91F-8975-4B92-BE6E-885AC8B3F1D0}"/>
              </a:ext>
            </a:extLst>
          </p:cNvPr>
          <p:cNvGrpSpPr/>
          <p:nvPr/>
        </p:nvGrpSpPr>
        <p:grpSpPr>
          <a:xfrm rot="2700000">
            <a:off x="5396872" y="2246200"/>
            <a:ext cx="2282144" cy="2288494"/>
            <a:chOff x="5391166" y="2252818"/>
            <a:chExt cx="2282144" cy="2288494"/>
          </a:xfrm>
        </p:grpSpPr>
        <p:cxnSp>
          <p:nvCxnSpPr>
            <p:cNvPr id="39" name="Straight Connector 38">
              <a:extLst>
                <a:ext uri="{FF2B5EF4-FFF2-40B4-BE49-F238E27FC236}">
                  <a16:creationId xmlns:a16="http://schemas.microsoft.com/office/drawing/2014/main" id="{8AE6858F-E9AE-42BB-8200-E0789F2E89A9}"/>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B985E3-1680-42EC-A78D-698E67CDE09F}"/>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5AE66FBE-91C9-4D3D-A5E1-F4FF4999A43C}"/>
              </a:ext>
            </a:extLst>
          </p:cNvPr>
          <p:cNvSpPr txBox="1"/>
          <p:nvPr/>
        </p:nvSpPr>
        <p:spPr>
          <a:xfrm>
            <a:off x="5774697" y="4766720"/>
            <a:ext cx="2609836" cy="1326105"/>
          </a:xfrm>
          <a:prstGeom prst="rect">
            <a:avLst/>
          </a:prstGeom>
          <a:solidFill>
            <a:schemeClr val="bg1">
              <a:alpha val="50000"/>
            </a:schemeClr>
          </a:solidFill>
          <a:ln w="28575">
            <a:solidFill>
              <a:srgbClr val="689429"/>
            </a:solidFill>
          </a:ln>
        </p:spPr>
        <p:txBody>
          <a:bodyPr wrap="square" lIns="108000" tIns="108000" rIns="108000" bIns="108000" rtlCol="0">
            <a:spAutoFit/>
          </a:bodyPr>
          <a:lstStyle/>
          <a:p>
            <a:r>
              <a:rPr lang="en-GB" b="1" dirty="0"/>
              <a:t>Spain</a:t>
            </a:r>
            <a:r>
              <a:rPr lang="en-GB" dirty="0"/>
              <a:t> = 480 ÷ 2 = 240</a:t>
            </a:r>
          </a:p>
          <a:p>
            <a:r>
              <a:rPr lang="en-GB" b="1" dirty="0"/>
              <a:t>France</a:t>
            </a:r>
            <a:r>
              <a:rPr lang="en-GB" dirty="0"/>
              <a:t> = 60 × 2 = 120</a:t>
            </a:r>
          </a:p>
          <a:p>
            <a:r>
              <a:rPr lang="en-GB" b="1" dirty="0"/>
              <a:t>Greece</a:t>
            </a:r>
            <a:r>
              <a:rPr lang="en-GB" dirty="0"/>
              <a:t> = 60</a:t>
            </a:r>
          </a:p>
          <a:p>
            <a:r>
              <a:rPr lang="en-GB" b="1" dirty="0"/>
              <a:t>Portugal</a:t>
            </a:r>
            <a:r>
              <a:rPr lang="en-GB" dirty="0"/>
              <a:t> = 60</a:t>
            </a:r>
          </a:p>
        </p:txBody>
      </p:sp>
      <p:grpSp>
        <p:nvGrpSpPr>
          <p:cNvPr id="45" name="Group 44">
            <a:extLst>
              <a:ext uri="{FF2B5EF4-FFF2-40B4-BE49-F238E27FC236}">
                <a16:creationId xmlns:a16="http://schemas.microsoft.com/office/drawing/2014/main" id="{C8343DE6-5C94-472C-A01C-11D331A2C327}"/>
              </a:ext>
            </a:extLst>
          </p:cNvPr>
          <p:cNvGrpSpPr/>
          <p:nvPr/>
        </p:nvGrpSpPr>
        <p:grpSpPr>
          <a:xfrm>
            <a:off x="681133" y="2048359"/>
            <a:ext cx="3866390" cy="894473"/>
            <a:chOff x="681133" y="2048359"/>
            <a:chExt cx="3866390" cy="894473"/>
          </a:xfrm>
        </p:grpSpPr>
        <p:sp>
          <p:nvSpPr>
            <p:cNvPr id="47" name="TextBox 46">
              <a:extLst>
                <a:ext uri="{FF2B5EF4-FFF2-40B4-BE49-F238E27FC236}">
                  <a16:creationId xmlns:a16="http://schemas.microsoft.com/office/drawing/2014/main" id="{FFA4ACFA-015F-45EA-A6B6-B866FF26D2F9}"/>
                </a:ext>
              </a:extLst>
            </p:cNvPr>
            <p:cNvSpPr txBox="1"/>
            <p:nvPr/>
          </p:nvSpPr>
          <p:spPr>
            <a:xfrm>
              <a:off x="901795" y="2170725"/>
              <a:ext cx="3645728" cy="772107"/>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How many people went to France on holiday?</a:t>
              </a:r>
            </a:p>
          </p:txBody>
        </p:sp>
        <p:sp>
          <p:nvSpPr>
            <p:cNvPr id="51" name="Oval 50">
              <a:extLst>
                <a:ext uri="{FF2B5EF4-FFF2-40B4-BE49-F238E27FC236}">
                  <a16:creationId xmlns:a16="http://schemas.microsoft.com/office/drawing/2014/main" id="{519AB96B-79EC-4E57-B637-9B2D287A4B74}"/>
                </a:ext>
              </a:extLst>
            </p:cNvPr>
            <p:cNvSpPr/>
            <p:nvPr/>
          </p:nvSpPr>
          <p:spPr>
            <a:xfrm>
              <a:off x="681133" y="2048359"/>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alpha val="1000"/>
                    </a:schemeClr>
                  </a:solidFill>
                </a:rPr>
                <a:t>A</a:t>
              </a:r>
            </a:p>
          </p:txBody>
        </p:sp>
      </p:grpSp>
      <p:grpSp>
        <p:nvGrpSpPr>
          <p:cNvPr id="52" name="Group 51">
            <a:extLst>
              <a:ext uri="{FF2B5EF4-FFF2-40B4-BE49-F238E27FC236}">
                <a16:creationId xmlns:a16="http://schemas.microsoft.com/office/drawing/2014/main" id="{D6C504D0-327F-492E-963E-84759468BF4D}"/>
              </a:ext>
            </a:extLst>
          </p:cNvPr>
          <p:cNvGrpSpPr/>
          <p:nvPr/>
        </p:nvGrpSpPr>
        <p:grpSpPr>
          <a:xfrm>
            <a:off x="681133" y="3053824"/>
            <a:ext cx="3866390" cy="890507"/>
            <a:chOff x="681133" y="2920676"/>
            <a:chExt cx="3866390" cy="890507"/>
          </a:xfrm>
        </p:grpSpPr>
        <p:sp>
          <p:nvSpPr>
            <p:cNvPr id="53" name="TextBox 52">
              <a:extLst>
                <a:ext uri="{FF2B5EF4-FFF2-40B4-BE49-F238E27FC236}">
                  <a16:creationId xmlns:a16="http://schemas.microsoft.com/office/drawing/2014/main" id="{F153F2D2-E834-4BD6-8E83-68E3727B91C9}"/>
                </a:ext>
              </a:extLst>
            </p:cNvPr>
            <p:cNvSpPr txBox="1"/>
            <p:nvPr/>
          </p:nvSpPr>
          <p:spPr>
            <a:xfrm>
              <a:off x="901795" y="3039076"/>
              <a:ext cx="3645728" cy="772107"/>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What fraction of the people chose to go to Spain and Portugal?</a:t>
              </a:r>
            </a:p>
          </p:txBody>
        </p:sp>
        <p:sp>
          <p:nvSpPr>
            <p:cNvPr id="55" name="Oval 54">
              <a:extLst>
                <a:ext uri="{FF2B5EF4-FFF2-40B4-BE49-F238E27FC236}">
                  <a16:creationId xmlns:a16="http://schemas.microsoft.com/office/drawing/2014/main" id="{57022A03-5EF3-4C7F-A9C1-F28296E30484}"/>
                </a:ext>
              </a:extLst>
            </p:cNvPr>
            <p:cNvSpPr/>
            <p:nvPr/>
          </p:nvSpPr>
          <p:spPr>
            <a:xfrm>
              <a:off x="681133" y="2920676"/>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B</a:t>
              </a:r>
            </a:p>
          </p:txBody>
        </p:sp>
      </p:grpSp>
      <p:grpSp>
        <p:nvGrpSpPr>
          <p:cNvPr id="56" name="Group 55">
            <a:extLst>
              <a:ext uri="{FF2B5EF4-FFF2-40B4-BE49-F238E27FC236}">
                <a16:creationId xmlns:a16="http://schemas.microsoft.com/office/drawing/2014/main" id="{E1DDE8FE-621A-485E-B1FF-34986D6C5442}"/>
              </a:ext>
            </a:extLst>
          </p:cNvPr>
          <p:cNvGrpSpPr/>
          <p:nvPr/>
        </p:nvGrpSpPr>
        <p:grpSpPr>
          <a:xfrm>
            <a:off x="667805" y="4055324"/>
            <a:ext cx="3879718" cy="929452"/>
            <a:chOff x="667805" y="3837268"/>
            <a:chExt cx="3879718" cy="929452"/>
          </a:xfrm>
        </p:grpSpPr>
        <p:sp>
          <p:nvSpPr>
            <p:cNvPr id="57" name="TextBox 56">
              <a:extLst>
                <a:ext uri="{FF2B5EF4-FFF2-40B4-BE49-F238E27FC236}">
                  <a16:creationId xmlns:a16="http://schemas.microsoft.com/office/drawing/2014/main" id="{6EBCF267-1ABA-45DF-9140-E9D80C30E9B6}"/>
                </a:ext>
              </a:extLst>
            </p:cNvPr>
            <p:cNvSpPr txBox="1"/>
            <p:nvPr/>
          </p:nvSpPr>
          <p:spPr>
            <a:xfrm>
              <a:off x="901795" y="3994613"/>
              <a:ext cx="3645728" cy="772107"/>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How many more people went to Spain than Greece?</a:t>
              </a:r>
            </a:p>
          </p:txBody>
        </p:sp>
        <p:sp>
          <p:nvSpPr>
            <p:cNvPr id="58" name="Oval 57">
              <a:extLst>
                <a:ext uri="{FF2B5EF4-FFF2-40B4-BE49-F238E27FC236}">
                  <a16:creationId xmlns:a16="http://schemas.microsoft.com/office/drawing/2014/main" id="{82ACED5B-1889-4921-BFFC-9BF26CF21F19}"/>
                </a:ext>
              </a:extLst>
            </p:cNvPr>
            <p:cNvSpPr/>
            <p:nvPr/>
          </p:nvSpPr>
          <p:spPr>
            <a:xfrm>
              <a:off x="667805" y="3837268"/>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C</a:t>
              </a:r>
            </a:p>
          </p:txBody>
        </p:sp>
      </p:grpSp>
      <p:sp>
        <p:nvSpPr>
          <p:cNvPr id="59" name="TextBox 58">
            <a:extLst>
              <a:ext uri="{FF2B5EF4-FFF2-40B4-BE49-F238E27FC236}">
                <a16:creationId xmlns:a16="http://schemas.microsoft.com/office/drawing/2014/main" id="{2218254A-F042-494A-84D4-6BEEE17B67E1}"/>
              </a:ext>
            </a:extLst>
          </p:cNvPr>
          <p:cNvSpPr txBox="1"/>
          <p:nvPr/>
        </p:nvSpPr>
        <p:spPr>
          <a:xfrm>
            <a:off x="4073560" y="2675694"/>
            <a:ext cx="633521" cy="495108"/>
          </a:xfrm>
          <a:prstGeom prst="rect">
            <a:avLst/>
          </a:prstGeom>
          <a:solidFill>
            <a:schemeClr val="bg1"/>
          </a:solidFill>
          <a:ln w="28575">
            <a:solidFill>
              <a:srgbClr val="689429"/>
            </a:solidFill>
          </a:ln>
        </p:spPr>
        <p:txBody>
          <a:bodyPr wrap="square" lIns="108000" tIns="108000" rIns="108000" bIns="108000" rtlCol="0">
            <a:spAutoFit/>
          </a:bodyPr>
          <a:lstStyle/>
          <a:p>
            <a:r>
              <a:rPr lang="en-GB" dirty="0"/>
              <a:t>120</a:t>
            </a:r>
          </a:p>
        </p:txBody>
      </p:sp>
      <p:grpSp>
        <p:nvGrpSpPr>
          <p:cNvPr id="60" name="Group 59">
            <a:extLst>
              <a:ext uri="{FF2B5EF4-FFF2-40B4-BE49-F238E27FC236}">
                <a16:creationId xmlns:a16="http://schemas.microsoft.com/office/drawing/2014/main" id="{DDCA6D2E-785E-41BD-B2EC-5240F6AD2A33}"/>
              </a:ext>
            </a:extLst>
          </p:cNvPr>
          <p:cNvGrpSpPr/>
          <p:nvPr/>
        </p:nvGrpSpPr>
        <p:grpSpPr>
          <a:xfrm>
            <a:off x="4210335" y="3892194"/>
            <a:ext cx="460301" cy="710552"/>
            <a:chOff x="4208286" y="3674941"/>
            <a:chExt cx="460301" cy="710552"/>
          </a:xfrm>
        </p:grpSpPr>
        <p:sp>
          <p:nvSpPr>
            <p:cNvPr id="61" name="TextBox 60">
              <a:extLst>
                <a:ext uri="{FF2B5EF4-FFF2-40B4-BE49-F238E27FC236}">
                  <a16:creationId xmlns:a16="http://schemas.microsoft.com/office/drawing/2014/main" id="{0F729351-C2F7-49B8-83B4-448819172B97}"/>
                </a:ext>
              </a:extLst>
            </p:cNvPr>
            <p:cNvSpPr txBox="1"/>
            <p:nvPr/>
          </p:nvSpPr>
          <p:spPr>
            <a:xfrm>
              <a:off x="4208286" y="3674941"/>
              <a:ext cx="460301" cy="710552"/>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GB" sz="1600" dirty="0"/>
                <a:t>5</a:t>
              </a:r>
            </a:p>
            <a:p>
              <a:pPr algn="ctr"/>
              <a:r>
                <a:rPr lang="en-GB" sz="1600" dirty="0"/>
                <a:t>8</a:t>
              </a:r>
            </a:p>
          </p:txBody>
        </p:sp>
        <p:cxnSp>
          <p:nvCxnSpPr>
            <p:cNvPr id="62" name="Straight Connector 61">
              <a:extLst>
                <a:ext uri="{FF2B5EF4-FFF2-40B4-BE49-F238E27FC236}">
                  <a16:creationId xmlns:a16="http://schemas.microsoft.com/office/drawing/2014/main" id="{7AEA9C7A-D7DA-4EF7-AD84-F1D7E017523C}"/>
                </a:ext>
              </a:extLst>
            </p:cNvPr>
            <p:cNvCxnSpPr>
              <a:cxnSpLocks/>
            </p:cNvCxnSpPr>
            <p:nvPr/>
          </p:nvCxnSpPr>
          <p:spPr>
            <a:xfrm>
              <a:off x="4369594" y="4040221"/>
              <a:ext cx="1403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8F8A6E5-CE37-4AD3-93D8-B7847380F0C2}"/>
              </a:ext>
            </a:extLst>
          </p:cNvPr>
          <p:cNvSpPr txBox="1"/>
          <p:nvPr/>
        </p:nvSpPr>
        <p:spPr>
          <a:xfrm>
            <a:off x="901795" y="5056824"/>
            <a:ext cx="4292504" cy="1049106"/>
          </a:xfrm>
          <a:prstGeom prst="rect">
            <a:avLst/>
          </a:prstGeom>
          <a:solidFill>
            <a:schemeClr val="bg1"/>
          </a:solidFill>
          <a:ln w="28575">
            <a:solidFill>
              <a:srgbClr val="689429"/>
            </a:solidFill>
          </a:ln>
        </p:spPr>
        <p:txBody>
          <a:bodyPr wrap="square" lIns="108000" tIns="108000" rIns="108000" bIns="108000" rtlCol="0">
            <a:spAutoFit/>
          </a:bodyPr>
          <a:lstStyle/>
          <a:p>
            <a:pPr defTabSz="776051"/>
            <a:r>
              <a:rPr lang="en-GB" dirty="0"/>
              <a:t>Spain = 240 people  Greece = 60 people</a:t>
            </a:r>
          </a:p>
          <a:p>
            <a:pPr defTabSz="776051"/>
            <a:r>
              <a:rPr lang="en-GB" b="1" dirty="0"/>
              <a:t>240 - 60 = 180 more people went </a:t>
            </a:r>
            <a:br>
              <a:rPr lang="en-GB" b="1" dirty="0"/>
            </a:br>
            <a:r>
              <a:rPr lang="en-GB" b="1" dirty="0"/>
              <a:t>to Spain than Greece.</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1000"/>
                                        <p:tgtEl>
                                          <p:spTgt spid="34"/>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ircle(out)">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22222E-6 L -3.05556E-6 0.02523 " pathEditMode="relative" rAng="0" ptsTypes="AA">
                                      <p:cBhvr>
                                        <p:cTn id="32" dur="2000" fill="hold"/>
                                        <p:tgtEl>
                                          <p:spTgt spid="56"/>
                                        </p:tgtEl>
                                        <p:attrNameLst>
                                          <p:attrName>ppt_x</p:attrName>
                                          <p:attrName>ppt_y</p:attrName>
                                        </p:attrNameLst>
                                      </p:cBhvr>
                                      <p:rCtr x="0" y="1250"/>
                                    </p:animMotion>
                                  </p:childTnLst>
                                </p:cTn>
                              </p:par>
                              <p:par>
                                <p:cTn id="33" presetID="42" presetClass="path" presetSubtype="0" accel="50000" decel="50000" fill="hold" nodeType="withEffect">
                                  <p:stCondLst>
                                    <p:cond delay="0"/>
                                  </p:stCondLst>
                                  <p:childTnLst>
                                    <p:animMotion origin="layout" path="M 2.5E-6 4.81481E-6 L 2.5E-6 0.02685 " pathEditMode="relative" rAng="0" ptsTypes="AA">
                                      <p:cBhvr>
                                        <p:cTn id="34" dur="2000" fill="hold"/>
                                        <p:tgtEl>
                                          <p:spTgt spid="52"/>
                                        </p:tgtEl>
                                        <p:attrNameLst>
                                          <p:attrName>ppt_x</p:attrName>
                                          <p:attrName>ppt_y</p:attrName>
                                        </p:attrNameLst>
                                      </p:cBhvr>
                                      <p:rCtr x="0" y="1343"/>
                                    </p:animMotion>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05556E-6 0.02523 L -3.05556E-6 0.09074 " pathEditMode="relative" rAng="0" ptsTypes="AA">
                                      <p:cBhvr>
                                        <p:cTn id="42" dur="2000" fill="hold"/>
                                        <p:tgtEl>
                                          <p:spTgt spid="56"/>
                                        </p:tgtEl>
                                        <p:attrNameLst>
                                          <p:attrName>ppt_x</p:attrName>
                                          <p:attrName>ppt_y</p:attrName>
                                        </p:attrNameLst>
                                      </p:cBhvr>
                                      <p:rCtr x="0" y="3310"/>
                                    </p:animMotion>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59"/>
                                        </p:tgtEl>
                                      </p:cBhvr>
                                    </p:animEffect>
                                    <p:set>
                                      <p:cBhvr>
                                        <p:cTn id="51" dur="1" fill="hold">
                                          <p:stCondLst>
                                            <p:cond delay="499"/>
                                          </p:stCondLst>
                                        </p:cTn>
                                        <p:tgtEl>
                                          <p:spTgt spid="59"/>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0"/>
                                        </p:tgtEl>
                                      </p:cBhvr>
                                    </p:animEffect>
                                    <p:set>
                                      <p:cBhvr>
                                        <p:cTn id="54" dur="1" fill="hold">
                                          <p:stCondLst>
                                            <p:cond delay="499"/>
                                          </p:stCondLst>
                                        </p:cTn>
                                        <p:tgtEl>
                                          <p:spTgt spid="60"/>
                                        </p:tgtEl>
                                        <p:attrNameLst>
                                          <p:attrName>style.visibility</p:attrName>
                                        </p:attrNameLst>
                                      </p:cBhvr>
                                      <p:to>
                                        <p:strVal val="hidden"/>
                                      </p:to>
                                    </p:set>
                                  </p:childTnLst>
                                </p:cTn>
                              </p:par>
                            </p:childTnLst>
                          </p:cTn>
                        </p:par>
                        <p:par>
                          <p:cTn id="55" fill="hold">
                            <p:stCondLst>
                              <p:cond delay="500"/>
                            </p:stCondLst>
                            <p:childTnLst>
                              <p:par>
                                <p:cTn id="56" presetID="64" presetClass="path" presetSubtype="0" accel="50000" decel="50000" fill="hold" nodeType="afterEffect">
                                  <p:stCondLst>
                                    <p:cond delay="0"/>
                                  </p:stCondLst>
                                  <p:childTnLst>
                                    <p:animMotion origin="layout" path="M 2.5E-6 0.02685 L -1.11111E-6 -1.48148E-6 " pathEditMode="relative" rAng="0" ptsTypes="AA">
                                      <p:cBhvr>
                                        <p:cTn id="57" dur="2000" fill="hold"/>
                                        <p:tgtEl>
                                          <p:spTgt spid="52"/>
                                        </p:tgtEl>
                                        <p:attrNameLst>
                                          <p:attrName>ppt_x</p:attrName>
                                          <p:attrName>ppt_y</p:attrName>
                                        </p:attrNameLst>
                                      </p:cBhvr>
                                      <p:rCtr x="0" y="-1528"/>
                                    </p:animMotion>
                                  </p:childTnLst>
                                </p:cTn>
                              </p:par>
                              <p:par>
                                <p:cTn id="58" presetID="64" presetClass="path" presetSubtype="0" accel="50000" decel="50000" fill="hold" nodeType="withEffect">
                                  <p:stCondLst>
                                    <p:cond delay="0"/>
                                  </p:stCondLst>
                                  <p:childTnLst>
                                    <p:animMotion origin="layout" path="M -3.05556E-6 0.09074 L -3.05556E-6 4.44444E-6 " pathEditMode="relative" rAng="0" ptsTypes="AA">
                                      <p:cBhvr>
                                        <p:cTn id="59" dur="2000" fill="hold"/>
                                        <p:tgtEl>
                                          <p:spTgt spid="56"/>
                                        </p:tgtEl>
                                        <p:attrNameLst>
                                          <p:attrName>ppt_x</p:attrName>
                                          <p:attrName>ppt_y</p:attrName>
                                        </p:attrNameLst>
                                      </p:cBhvr>
                                      <p:rCtr x="0" y="-5347"/>
                                    </p:animMotion>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9" grpId="0" animBg="1"/>
      <p:bldP spid="59" grpId="1"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F1BC61E-2EC2-4EE6-A279-07350F17163F}"/>
              </a:ext>
            </a:extLst>
          </p:cNvPr>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9149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9149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19D2F6-C8DB-41B0-AF17-77E122EDA97E}"/>
              </a:ext>
            </a:extLst>
          </p:cNvPr>
          <p:cNvSpPr txBox="1"/>
          <p:nvPr/>
        </p:nvSpPr>
        <p:spPr>
          <a:xfrm>
            <a:off x="755650" y="1201550"/>
            <a:ext cx="4734566" cy="1049106"/>
          </a:xfrm>
          <a:prstGeom prst="rect">
            <a:avLst/>
          </a:prstGeom>
          <a:solidFill>
            <a:srgbClr val="25B7BC">
              <a:alpha val="50000"/>
            </a:srgbClr>
          </a:solidFill>
          <a:ln w="28575">
            <a:solidFill>
              <a:srgbClr val="25B7BC"/>
            </a:solidFill>
          </a:ln>
        </p:spPr>
        <p:txBody>
          <a:bodyPr wrap="square" lIns="108000" tIns="108000" rIns="108000" bIns="108000" rtlCol="0">
            <a:spAutoFit/>
          </a:bodyPr>
          <a:lstStyle/>
          <a:p>
            <a:pPr defTabSz="776051"/>
            <a:r>
              <a:rPr lang="en-GB" b="1" dirty="0">
                <a:solidFill>
                  <a:prstClr val="black"/>
                </a:solidFill>
              </a:rPr>
              <a:t>A Netball team played 42 games and a Cricket team played 24 games in a season. </a:t>
            </a:r>
          </a:p>
          <a:p>
            <a:pPr defTabSz="776051"/>
            <a:r>
              <a:rPr lang="en-GB" dirty="0">
                <a:solidFill>
                  <a:prstClr val="black"/>
                </a:solidFill>
              </a:rPr>
              <a:t>Their results are shown in these pie charts:</a:t>
            </a:r>
          </a:p>
        </p:txBody>
      </p:sp>
      <p:sp>
        <p:nvSpPr>
          <p:cNvPr id="15" name="TextBox 14">
            <a:extLst>
              <a:ext uri="{FF2B5EF4-FFF2-40B4-BE49-F238E27FC236}">
                <a16:creationId xmlns:a16="http://schemas.microsoft.com/office/drawing/2014/main" id="{0D70A4CC-F3FF-450E-A113-5FFEA403EA9A}"/>
              </a:ext>
            </a:extLst>
          </p:cNvPr>
          <p:cNvSpPr txBox="1"/>
          <p:nvPr/>
        </p:nvSpPr>
        <p:spPr>
          <a:xfrm>
            <a:off x="5634312" y="1293883"/>
            <a:ext cx="2754038" cy="956773"/>
          </a:xfrm>
          <a:prstGeom prst="rect">
            <a:avLst/>
          </a:prstGeom>
          <a:solidFill>
            <a:srgbClr val="25B7BC">
              <a:alpha val="30000"/>
            </a:srgbClr>
          </a:solidFill>
          <a:ln w="28575">
            <a:noFill/>
          </a:ln>
        </p:spPr>
        <p:txBody>
          <a:bodyPr wrap="square" lIns="108000" tIns="108000" rIns="108000" bIns="108000" rtlCol="0">
            <a:spAutoFit/>
          </a:bodyPr>
          <a:lstStyle/>
          <a:p>
            <a:pPr lvl="0" defTabSz="776051"/>
            <a:r>
              <a:rPr lang="en-GB" sz="1600" dirty="0">
                <a:solidFill>
                  <a:prstClr val="black"/>
                </a:solidFill>
              </a:rPr>
              <a:t>Look at the statements and explain if you agree or disagree with each child. </a:t>
            </a:r>
          </a:p>
        </p:txBody>
      </p:sp>
      <p:sp>
        <p:nvSpPr>
          <p:cNvPr id="16" name="TextBox 15">
            <a:extLst>
              <a:ext uri="{FF2B5EF4-FFF2-40B4-BE49-F238E27FC236}">
                <a16:creationId xmlns:a16="http://schemas.microsoft.com/office/drawing/2014/main" id="{48C93465-2C34-4491-8EDC-6511AA96C8FC}"/>
              </a:ext>
            </a:extLst>
          </p:cNvPr>
          <p:cNvSpPr txBox="1"/>
          <p:nvPr/>
        </p:nvSpPr>
        <p:spPr>
          <a:xfrm>
            <a:off x="6148443" y="3987279"/>
            <a:ext cx="1455307" cy="495108"/>
          </a:xfrm>
          <a:prstGeom prst="rect">
            <a:avLst/>
          </a:prstGeom>
          <a:solidFill>
            <a:srgbClr val="FBB200">
              <a:alpha val="50000"/>
            </a:srgbClr>
          </a:solidFill>
          <a:ln w="28575">
            <a:solidFill>
              <a:srgbClr val="FBB200"/>
            </a:solidFill>
          </a:ln>
        </p:spPr>
        <p:txBody>
          <a:bodyPr wrap="square" lIns="108000" tIns="108000" rIns="108000" bIns="108000" rtlCol="0">
            <a:spAutoFit/>
          </a:bodyPr>
          <a:lstStyle/>
          <a:p>
            <a:pPr lvl="0" defTabSz="776051"/>
            <a:r>
              <a:rPr lang="en-GB" dirty="0">
                <a:solidFill>
                  <a:prstClr val="black"/>
                </a:solidFill>
              </a:rPr>
              <a:t>Henry</a:t>
            </a:r>
          </a:p>
        </p:txBody>
      </p:sp>
      <p:grpSp>
        <p:nvGrpSpPr>
          <p:cNvPr id="18" name="Group 17">
            <a:extLst>
              <a:ext uri="{FF2B5EF4-FFF2-40B4-BE49-F238E27FC236}">
                <a16:creationId xmlns:a16="http://schemas.microsoft.com/office/drawing/2014/main" id="{7761A7E2-BE80-4A92-B1E2-31D74F468AE5}"/>
              </a:ext>
            </a:extLst>
          </p:cNvPr>
          <p:cNvGrpSpPr/>
          <p:nvPr/>
        </p:nvGrpSpPr>
        <p:grpSpPr>
          <a:xfrm>
            <a:off x="2713981" y="2423073"/>
            <a:ext cx="1536900" cy="2034849"/>
            <a:chOff x="5081223" y="1912654"/>
            <a:chExt cx="2288495" cy="3029956"/>
          </a:xfrm>
        </p:grpSpPr>
        <p:grpSp>
          <p:nvGrpSpPr>
            <p:cNvPr id="19" name="Group 18">
              <a:extLst>
                <a:ext uri="{FF2B5EF4-FFF2-40B4-BE49-F238E27FC236}">
                  <a16:creationId xmlns:a16="http://schemas.microsoft.com/office/drawing/2014/main" id="{AA95AA44-204F-4D79-B24D-68A07D856B63}"/>
                </a:ext>
              </a:extLst>
            </p:cNvPr>
            <p:cNvGrpSpPr/>
            <p:nvPr/>
          </p:nvGrpSpPr>
          <p:grpSpPr>
            <a:xfrm>
              <a:off x="5081223" y="2654115"/>
              <a:ext cx="2288495" cy="2288495"/>
              <a:chOff x="774708" y="2115244"/>
              <a:chExt cx="3349126" cy="3349126"/>
            </a:xfrm>
          </p:grpSpPr>
          <p:sp>
            <p:nvSpPr>
              <p:cNvPr id="24" name="Partial Circle 23">
                <a:extLst>
                  <a:ext uri="{FF2B5EF4-FFF2-40B4-BE49-F238E27FC236}">
                    <a16:creationId xmlns:a16="http://schemas.microsoft.com/office/drawing/2014/main" id="{C2D5A41B-1AF4-4821-869D-E59FEED5336E}"/>
                  </a:ext>
                </a:extLst>
              </p:cNvPr>
              <p:cNvSpPr/>
              <p:nvPr/>
            </p:nvSpPr>
            <p:spPr>
              <a:xfrm>
                <a:off x="774708" y="2115244"/>
                <a:ext cx="3349125" cy="3349125"/>
              </a:xfrm>
              <a:prstGeom prst="pie">
                <a:avLst>
                  <a:gd name="adj1" fmla="val 19811673"/>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Partial Circle 24">
                <a:extLst>
                  <a:ext uri="{FF2B5EF4-FFF2-40B4-BE49-F238E27FC236}">
                    <a16:creationId xmlns:a16="http://schemas.microsoft.com/office/drawing/2014/main" id="{8E91FC20-04EA-4354-96FB-731E29893CCA}"/>
                  </a:ext>
                </a:extLst>
              </p:cNvPr>
              <p:cNvSpPr/>
              <p:nvPr/>
            </p:nvSpPr>
            <p:spPr>
              <a:xfrm rot="16200000">
                <a:off x="774708" y="2115244"/>
                <a:ext cx="3349125" cy="3349125"/>
              </a:xfrm>
              <a:prstGeom prst="pie">
                <a:avLst>
                  <a:gd name="adj1" fmla="val 21599962"/>
                  <a:gd name="adj2" fmla="val 3580496"/>
                </a:avLst>
              </a:prstGeom>
              <a:solidFill>
                <a:srgbClr val="E94E13">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Partial Circle 26">
                <a:extLst>
                  <a:ext uri="{FF2B5EF4-FFF2-40B4-BE49-F238E27FC236}">
                    <a16:creationId xmlns:a16="http://schemas.microsoft.com/office/drawing/2014/main" id="{394C5D05-A02C-476B-9010-D35DB00EFADA}"/>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3" name="TextBox 22">
              <a:extLst>
                <a:ext uri="{FF2B5EF4-FFF2-40B4-BE49-F238E27FC236}">
                  <a16:creationId xmlns:a16="http://schemas.microsoft.com/office/drawing/2014/main" id="{D40E0219-C9FB-413E-B517-8C9EDBB7CFC8}"/>
                </a:ext>
              </a:extLst>
            </p:cNvPr>
            <p:cNvSpPr txBox="1"/>
            <p:nvPr/>
          </p:nvSpPr>
          <p:spPr>
            <a:xfrm>
              <a:off x="5534675" y="1912654"/>
              <a:ext cx="1381590" cy="691404"/>
            </a:xfrm>
            <a:prstGeom prst="rect">
              <a:avLst/>
            </a:prstGeom>
            <a:noFill/>
            <a:ln w="28575">
              <a:noFill/>
            </a:ln>
          </p:spPr>
          <p:txBody>
            <a:bodyPr wrap="square" lIns="108000" tIns="108000" rIns="108000" bIns="108000" rtlCol="0">
              <a:spAutoFit/>
            </a:bodyPr>
            <a:lstStyle/>
            <a:p>
              <a:pPr algn="ctr" defTabSz="776051"/>
              <a:r>
                <a:rPr lang="en-GB" sz="1600" b="1" dirty="0"/>
                <a:t>Netball</a:t>
              </a:r>
            </a:p>
          </p:txBody>
        </p:sp>
      </p:grpSp>
      <p:grpSp>
        <p:nvGrpSpPr>
          <p:cNvPr id="28" name="Group 27">
            <a:extLst>
              <a:ext uri="{FF2B5EF4-FFF2-40B4-BE49-F238E27FC236}">
                <a16:creationId xmlns:a16="http://schemas.microsoft.com/office/drawing/2014/main" id="{92761D72-6497-4C44-9C30-52E695B31A18}"/>
              </a:ext>
            </a:extLst>
          </p:cNvPr>
          <p:cNvGrpSpPr/>
          <p:nvPr/>
        </p:nvGrpSpPr>
        <p:grpSpPr>
          <a:xfrm>
            <a:off x="886336" y="2441887"/>
            <a:ext cx="1536901" cy="1998974"/>
            <a:chOff x="5081223" y="1966072"/>
            <a:chExt cx="2288497" cy="2976538"/>
          </a:xfrm>
        </p:grpSpPr>
        <p:grpSp>
          <p:nvGrpSpPr>
            <p:cNvPr id="29" name="Group 28">
              <a:extLst>
                <a:ext uri="{FF2B5EF4-FFF2-40B4-BE49-F238E27FC236}">
                  <a16:creationId xmlns:a16="http://schemas.microsoft.com/office/drawing/2014/main" id="{F5046572-B8C5-4CF4-BA62-090EC6652381}"/>
                </a:ext>
              </a:extLst>
            </p:cNvPr>
            <p:cNvGrpSpPr/>
            <p:nvPr/>
          </p:nvGrpSpPr>
          <p:grpSpPr>
            <a:xfrm>
              <a:off x="5081223" y="2654115"/>
              <a:ext cx="2288497" cy="2288495"/>
              <a:chOff x="774708" y="2115244"/>
              <a:chExt cx="3349129" cy="3349126"/>
            </a:xfrm>
          </p:grpSpPr>
          <p:sp>
            <p:nvSpPr>
              <p:cNvPr id="34" name="Partial Circle 33">
                <a:extLst>
                  <a:ext uri="{FF2B5EF4-FFF2-40B4-BE49-F238E27FC236}">
                    <a16:creationId xmlns:a16="http://schemas.microsoft.com/office/drawing/2014/main" id="{B17F4F4A-380E-4092-886E-C8415DDC4789}"/>
                  </a:ext>
                </a:extLst>
              </p:cNvPr>
              <p:cNvSpPr/>
              <p:nvPr/>
            </p:nvSpPr>
            <p:spPr>
              <a:xfrm>
                <a:off x="774710" y="2115244"/>
                <a:ext cx="3349127" cy="3349126"/>
              </a:xfrm>
              <a:prstGeom prst="pie">
                <a:avLst>
                  <a:gd name="adj1" fmla="val 21581496"/>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Partial Circle 34">
                <a:extLst>
                  <a:ext uri="{FF2B5EF4-FFF2-40B4-BE49-F238E27FC236}">
                    <a16:creationId xmlns:a16="http://schemas.microsoft.com/office/drawing/2014/main" id="{69093D4C-81B7-4AB9-8A10-B7CC5637C9A2}"/>
                  </a:ext>
                </a:extLst>
              </p:cNvPr>
              <p:cNvSpPr/>
              <p:nvPr/>
            </p:nvSpPr>
            <p:spPr>
              <a:xfrm rot="16200000">
                <a:off x="774708" y="2115244"/>
                <a:ext cx="3349126" cy="3349126"/>
              </a:xfrm>
              <a:prstGeom prst="pie">
                <a:avLst>
                  <a:gd name="adj1" fmla="val 21599962"/>
                  <a:gd name="adj2" fmla="val 5391054"/>
                </a:avLst>
              </a:prstGeom>
              <a:solidFill>
                <a:srgbClr val="E94E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artial Circle 36">
                <a:extLst>
                  <a:ext uri="{FF2B5EF4-FFF2-40B4-BE49-F238E27FC236}">
                    <a16:creationId xmlns:a16="http://schemas.microsoft.com/office/drawing/2014/main" id="{EE18DECF-4C55-4BC8-9A70-1B664DFD51A4}"/>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33" name="TextBox 32">
              <a:extLst>
                <a:ext uri="{FF2B5EF4-FFF2-40B4-BE49-F238E27FC236}">
                  <a16:creationId xmlns:a16="http://schemas.microsoft.com/office/drawing/2014/main" id="{C7863C1E-BCDE-4104-99E5-8ABD71166372}"/>
                </a:ext>
              </a:extLst>
            </p:cNvPr>
            <p:cNvSpPr txBox="1"/>
            <p:nvPr/>
          </p:nvSpPr>
          <p:spPr>
            <a:xfrm>
              <a:off x="5559691" y="1966072"/>
              <a:ext cx="1354587" cy="691404"/>
            </a:xfrm>
            <a:prstGeom prst="rect">
              <a:avLst/>
            </a:prstGeom>
            <a:noFill/>
            <a:ln w="28575">
              <a:noFill/>
            </a:ln>
          </p:spPr>
          <p:txBody>
            <a:bodyPr wrap="square" lIns="108000" tIns="108000" rIns="108000" bIns="108000" rtlCol="0">
              <a:spAutoFit/>
            </a:bodyPr>
            <a:lstStyle/>
            <a:p>
              <a:pPr algn="ctr" defTabSz="776051"/>
              <a:r>
                <a:rPr lang="en-GB" sz="1600" b="1" dirty="0"/>
                <a:t>Cricket</a:t>
              </a:r>
            </a:p>
          </p:txBody>
        </p:sp>
      </p:grpSp>
      <p:sp>
        <p:nvSpPr>
          <p:cNvPr id="3" name="Speech Bubble: Rectangle with Corners Rounded 2">
            <a:extLst>
              <a:ext uri="{FF2B5EF4-FFF2-40B4-BE49-F238E27FC236}">
                <a16:creationId xmlns:a16="http://schemas.microsoft.com/office/drawing/2014/main" id="{2A01D302-69E9-463B-BD36-A295ABAFD9EF}"/>
              </a:ext>
            </a:extLst>
          </p:cNvPr>
          <p:cNvSpPr/>
          <p:nvPr/>
        </p:nvSpPr>
        <p:spPr>
          <a:xfrm>
            <a:off x="4397059" y="2394067"/>
            <a:ext cx="3503651" cy="1106625"/>
          </a:xfrm>
          <a:prstGeom prst="wedgeRoundRectCallout">
            <a:avLst>
              <a:gd name="adj1" fmla="val -1436"/>
              <a:gd name="adj2" fmla="val 69981"/>
              <a:gd name="adj3" fmla="val 16667"/>
            </a:avLst>
          </a:prstGeom>
          <a:solidFill>
            <a:srgbClr val="FBB2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black"/>
                </a:solidFill>
              </a:rPr>
              <a:t>Looking at the pie charts, it seems like both teams won the same number of games.</a:t>
            </a:r>
            <a:endParaRPr lang="en-GB" dirty="0"/>
          </a:p>
        </p:txBody>
      </p:sp>
      <p:pic>
        <p:nvPicPr>
          <p:cNvPr id="43" name="Picture 42">
            <a:extLst>
              <a:ext uri="{FF2B5EF4-FFF2-40B4-BE49-F238E27FC236}">
                <a16:creationId xmlns:a16="http://schemas.microsoft.com/office/drawing/2014/main" id="{5C1B1D43-EDD9-4B32-B80A-4B0F209C4C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270"/>
          <a:stretch/>
        </p:blipFill>
        <p:spPr>
          <a:xfrm>
            <a:off x="6858207" y="3139923"/>
            <a:ext cx="1455308" cy="1499241"/>
          </a:xfrm>
          <a:prstGeom prst="rect">
            <a:avLst/>
          </a:prstGeom>
        </p:spPr>
      </p:pic>
      <p:grpSp>
        <p:nvGrpSpPr>
          <p:cNvPr id="46" name="Group 45">
            <a:extLst>
              <a:ext uri="{FF2B5EF4-FFF2-40B4-BE49-F238E27FC236}">
                <a16:creationId xmlns:a16="http://schemas.microsoft.com/office/drawing/2014/main" id="{B8B06327-3798-4535-AA30-93F64F6A27BA}"/>
              </a:ext>
            </a:extLst>
          </p:cNvPr>
          <p:cNvGrpSpPr/>
          <p:nvPr/>
        </p:nvGrpSpPr>
        <p:grpSpPr>
          <a:xfrm>
            <a:off x="868004" y="2883440"/>
            <a:ext cx="1573564" cy="1577942"/>
            <a:chOff x="5391166" y="2252818"/>
            <a:chExt cx="2282144" cy="2288494"/>
          </a:xfrm>
        </p:grpSpPr>
        <p:cxnSp>
          <p:nvCxnSpPr>
            <p:cNvPr id="47" name="Straight Connector 46">
              <a:extLst>
                <a:ext uri="{FF2B5EF4-FFF2-40B4-BE49-F238E27FC236}">
                  <a16:creationId xmlns:a16="http://schemas.microsoft.com/office/drawing/2014/main" id="{580BE14D-299A-4D43-A388-457E9F6E1F1B}"/>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B30111-B49E-49A6-BD77-5C402583ABF2}"/>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D657326-316E-4538-A12E-859CF6C9D364}"/>
              </a:ext>
            </a:extLst>
          </p:cNvPr>
          <p:cNvGrpSpPr/>
          <p:nvPr/>
        </p:nvGrpSpPr>
        <p:grpSpPr>
          <a:xfrm>
            <a:off x="2693460" y="2904020"/>
            <a:ext cx="1577942" cy="1577942"/>
            <a:chOff x="2229988" y="2616679"/>
            <a:chExt cx="1577942" cy="1577942"/>
          </a:xfrm>
        </p:grpSpPr>
        <p:cxnSp>
          <p:nvCxnSpPr>
            <p:cNvPr id="58" name="Straight Connector 57">
              <a:extLst>
                <a:ext uri="{FF2B5EF4-FFF2-40B4-BE49-F238E27FC236}">
                  <a16:creationId xmlns:a16="http://schemas.microsoft.com/office/drawing/2014/main" id="{6CFF93F8-0F42-4F52-BDDA-599AF6A7CCDD}"/>
                </a:ext>
              </a:extLst>
            </p:cNvPr>
            <p:cNvCxnSpPr>
              <a:cxnSpLocks/>
            </p:cNvCxnSpPr>
            <p:nvPr/>
          </p:nvCxnSpPr>
          <p:spPr>
            <a:xfrm>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4C0959-AC47-4C8C-83F4-A14EAE6FBD15}"/>
                </a:ext>
              </a:extLst>
            </p:cNvPr>
            <p:cNvCxnSpPr>
              <a:cxnSpLocks/>
            </p:cNvCxnSpPr>
            <p:nvPr/>
          </p:nvCxnSpPr>
          <p:spPr>
            <a:xfrm rot="3600000">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7B584E0-CEB8-4448-AAF1-0C240071BF60}"/>
                </a:ext>
              </a:extLst>
            </p:cNvPr>
            <p:cNvCxnSpPr>
              <a:cxnSpLocks/>
            </p:cNvCxnSpPr>
            <p:nvPr/>
          </p:nvCxnSpPr>
          <p:spPr>
            <a:xfrm rot="1800000" flipH="1">
              <a:off x="2232177" y="3405650"/>
              <a:ext cx="1573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5AC85EA-1367-430B-BF23-E7123C0F1567}"/>
              </a:ext>
            </a:extLst>
          </p:cNvPr>
          <p:cNvGrpSpPr/>
          <p:nvPr/>
        </p:nvGrpSpPr>
        <p:grpSpPr>
          <a:xfrm>
            <a:off x="755650" y="4899720"/>
            <a:ext cx="1223992" cy="1255417"/>
            <a:chOff x="763714" y="2663401"/>
            <a:chExt cx="1223992" cy="1255417"/>
          </a:xfrm>
        </p:grpSpPr>
        <p:sp>
          <p:nvSpPr>
            <p:cNvPr id="67" name="Oval 66">
              <a:extLst>
                <a:ext uri="{FF2B5EF4-FFF2-40B4-BE49-F238E27FC236}">
                  <a16:creationId xmlns:a16="http://schemas.microsoft.com/office/drawing/2014/main" id="{AB745EA3-8D8F-4543-8F1E-0DFC9B31A175}"/>
                </a:ext>
              </a:extLst>
            </p:cNvPr>
            <p:cNvSpPr/>
            <p:nvPr/>
          </p:nvSpPr>
          <p:spPr>
            <a:xfrm>
              <a:off x="763714" y="3541119"/>
              <a:ext cx="296304" cy="296304"/>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D0EF9D9-83DB-49DC-9483-336B9DEBEFD9}"/>
                </a:ext>
              </a:extLst>
            </p:cNvPr>
            <p:cNvSpPr/>
            <p:nvPr/>
          </p:nvSpPr>
          <p:spPr>
            <a:xfrm>
              <a:off x="763714" y="2747415"/>
              <a:ext cx="296304" cy="29630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2EDF08D7-1C5B-47D8-88D9-5D33348490D4}"/>
                </a:ext>
              </a:extLst>
            </p:cNvPr>
            <p:cNvSpPr/>
            <p:nvPr/>
          </p:nvSpPr>
          <p:spPr>
            <a:xfrm>
              <a:off x="763714" y="3144267"/>
              <a:ext cx="296304" cy="296304"/>
            </a:xfrm>
            <a:prstGeom prst="ellipse">
              <a:avLst/>
            </a:prstGeom>
            <a:solidFill>
              <a:srgbClr val="FB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DE0534F0-9D13-4950-93C3-4362BE46409C}"/>
                </a:ext>
              </a:extLst>
            </p:cNvPr>
            <p:cNvSpPr txBox="1"/>
            <p:nvPr/>
          </p:nvSpPr>
          <p:spPr>
            <a:xfrm>
              <a:off x="1059862" y="2663401"/>
              <a:ext cx="927844" cy="464331"/>
            </a:xfrm>
            <a:prstGeom prst="rect">
              <a:avLst/>
            </a:prstGeom>
            <a:noFill/>
            <a:ln w="28575">
              <a:noFill/>
            </a:ln>
          </p:spPr>
          <p:txBody>
            <a:bodyPr wrap="square" lIns="108000" tIns="108000" rIns="108000" bIns="108000" rtlCol="0">
              <a:spAutoFit/>
            </a:bodyPr>
            <a:lstStyle/>
            <a:p>
              <a:pPr defTabSz="776051"/>
              <a:r>
                <a:rPr lang="en-GB" sz="1600" dirty="0"/>
                <a:t>Win</a:t>
              </a:r>
            </a:p>
          </p:txBody>
        </p:sp>
        <p:sp>
          <p:nvSpPr>
            <p:cNvPr id="71" name="TextBox 70">
              <a:extLst>
                <a:ext uri="{FF2B5EF4-FFF2-40B4-BE49-F238E27FC236}">
                  <a16:creationId xmlns:a16="http://schemas.microsoft.com/office/drawing/2014/main" id="{A656CDB7-9588-4166-826E-0A727957E5E4}"/>
                </a:ext>
              </a:extLst>
            </p:cNvPr>
            <p:cNvSpPr txBox="1"/>
            <p:nvPr/>
          </p:nvSpPr>
          <p:spPr>
            <a:xfrm>
              <a:off x="1059862" y="3064776"/>
              <a:ext cx="927844" cy="464331"/>
            </a:xfrm>
            <a:prstGeom prst="rect">
              <a:avLst/>
            </a:prstGeom>
            <a:noFill/>
            <a:ln w="28575">
              <a:noFill/>
            </a:ln>
          </p:spPr>
          <p:txBody>
            <a:bodyPr wrap="square" lIns="108000" tIns="108000" rIns="108000" bIns="108000" rtlCol="0">
              <a:spAutoFit/>
            </a:bodyPr>
            <a:lstStyle/>
            <a:p>
              <a:pPr defTabSz="776051"/>
              <a:r>
                <a:rPr lang="en-GB" sz="1600" dirty="0"/>
                <a:t>Loss</a:t>
              </a:r>
            </a:p>
          </p:txBody>
        </p:sp>
        <p:sp>
          <p:nvSpPr>
            <p:cNvPr id="72" name="TextBox 71">
              <a:extLst>
                <a:ext uri="{FF2B5EF4-FFF2-40B4-BE49-F238E27FC236}">
                  <a16:creationId xmlns:a16="http://schemas.microsoft.com/office/drawing/2014/main" id="{40DA41A1-8D5F-4D09-A326-8B21D6E49D1D}"/>
                </a:ext>
              </a:extLst>
            </p:cNvPr>
            <p:cNvSpPr txBox="1"/>
            <p:nvPr/>
          </p:nvSpPr>
          <p:spPr>
            <a:xfrm>
              <a:off x="1059862" y="3454487"/>
              <a:ext cx="927844" cy="464331"/>
            </a:xfrm>
            <a:prstGeom prst="rect">
              <a:avLst/>
            </a:prstGeom>
            <a:noFill/>
            <a:ln w="28575">
              <a:noFill/>
            </a:ln>
          </p:spPr>
          <p:txBody>
            <a:bodyPr wrap="square" lIns="108000" tIns="108000" rIns="108000" bIns="108000" rtlCol="0">
              <a:spAutoFit/>
            </a:bodyPr>
            <a:lstStyle/>
            <a:p>
              <a:pPr defTabSz="776051"/>
              <a:r>
                <a:rPr lang="en-GB" sz="1600" dirty="0"/>
                <a:t>Draw</a:t>
              </a:r>
            </a:p>
          </p:txBody>
        </p:sp>
      </p:grpSp>
      <p:cxnSp>
        <p:nvCxnSpPr>
          <p:cNvPr id="75" name="Straight Connector 74">
            <a:extLst>
              <a:ext uri="{FF2B5EF4-FFF2-40B4-BE49-F238E27FC236}">
                <a16:creationId xmlns:a16="http://schemas.microsoft.com/office/drawing/2014/main" id="{CCBE3EB7-7CF0-400F-A29D-9CC49B402B86}"/>
              </a:ext>
            </a:extLst>
          </p:cNvPr>
          <p:cNvCxnSpPr>
            <a:cxnSpLocks/>
          </p:cNvCxnSpPr>
          <p:nvPr/>
        </p:nvCxnSpPr>
        <p:spPr>
          <a:xfrm>
            <a:off x="4397059" y="4629222"/>
            <a:ext cx="3991291" cy="0"/>
          </a:xfrm>
          <a:prstGeom prst="line">
            <a:avLst/>
          </a:prstGeom>
          <a:ln w="28575">
            <a:solidFill>
              <a:srgbClr val="FBB2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E84C61-A579-468D-AA26-E917A2F3DD5E}"/>
              </a:ext>
            </a:extLst>
          </p:cNvPr>
          <p:cNvSpPr txBox="1"/>
          <p:nvPr/>
        </p:nvSpPr>
        <p:spPr>
          <a:xfrm>
            <a:off x="2821577" y="4630339"/>
            <a:ext cx="5566774" cy="1541549"/>
          </a:xfrm>
          <a:prstGeom prst="rect">
            <a:avLst/>
          </a:prstGeom>
          <a:solidFill>
            <a:schemeClr val="bg1"/>
          </a:solidFill>
          <a:ln w="28575">
            <a:solidFill>
              <a:srgbClr val="689429"/>
            </a:solidFill>
          </a:ln>
        </p:spPr>
        <p:txBody>
          <a:bodyPr wrap="square" lIns="108000" tIns="108000" rIns="108000" bIns="108000" rtlCol="0">
            <a:spAutoFit/>
          </a:bodyPr>
          <a:lstStyle/>
          <a:p>
            <a:pPr lvl="0" defTabSz="776051"/>
            <a:r>
              <a:rPr lang="en-GB" sz="1600" dirty="0">
                <a:ea typeface="Cambria Math" panose="02040503050406030204" pitchFamily="18" charset="0"/>
              </a:rPr>
              <a:t>Henry is incorrect. The netball team has won half of their games (21 games won) and the cricket team has won half of their games (12 games won). </a:t>
            </a:r>
            <a:r>
              <a:rPr lang="en-GB" dirty="0"/>
              <a:t>The netball team has therefore won more games than the cricket team because they played a greater number of games.</a:t>
            </a:r>
            <a:endParaRPr lang="en-GB" sz="1600" dirty="0">
              <a:ea typeface="Cambria Math" panose="02040503050406030204" pitchFamily="18" charset="0"/>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750"/>
                                        <p:tgtEl>
                                          <p:spTgt spid="73"/>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right)">
                                      <p:cBhvr>
                                        <p:cTn id="28" dur="500"/>
                                        <p:tgtEl>
                                          <p:spTgt spid="7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circle(out)">
                                      <p:cBhvr>
                                        <p:cTn id="41" dur="1000"/>
                                        <p:tgtEl>
                                          <p:spTgt spid="46"/>
                                        </p:tgtEl>
                                      </p:cBhvr>
                                    </p:animEffect>
                                  </p:childTnLst>
                                </p:cTn>
                              </p:par>
                            </p:childTnLst>
                          </p:cTn>
                        </p:par>
                        <p:par>
                          <p:cTn id="42" fill="hold">
                            <p:stCondLst>
                              <p:cond delay="1000"/>
                            </p:stCondLst>
                            <p:childTnLst>
                              <p:par>
                                <p:cTn id="43" presetID="6" presetClass="entr" presetSubtype="32"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circle(out)">
                                      <p:cBhvr>
                                        <p:cTn id="45" dur="10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F0DFAC0D-8524-4F76-9A09-E4BA7CDAA8AC}"/>
              </a:ext>
            </a:extLst>
          </p:cNvPr>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sp>
        <p:nvSpPr>
          <p:cNvPr id="16" name="TextBox 15">
            <a:extLst>
              <a:ext uri="{FF2B5EF4-FFF2-40B4-BE49-F238E27FC236}">
                <a16:creationId xmlns:a16="http://schemas.microsoft.com/office/drawing/2014/main" id="{48C93465-2C34-4491-8EDC-6511AA96C8FC}"/>
              </a:ext>
            </a:extLst>
          </p:cNvPr>
          <p:cNvSpPr txBox="1"/>
          <p:nvPr/>
        </p:nvSpPr>
        <p:spPr>
          <a:xfrm>
            <a:off x="6148443" y="3987279"/>
            <a:ext cx="1455307" cy="495108"/>
          </a:xfrm>
          <a:prstGeom prst="rect">
            <a:avLst/>
          </a:prstGeom>
          <a:solidFill>
            <a:srgbClr val="FBB200">
              <a:alpha val="50000"/>
            </a:srgbClr>
          </a:solidFill>
          <a:ln w="28575">
            <a:solidFill>
              <a:srgbClr val="FBB200"/>
            </a:solidFill>
          </a:ln>
        </p:spPr>
        <p:txBody>
          <a:bodyPr wrap="square" lIns="108000" tIns="108000" rIns="108000" bIns="108000" rtlCol="0">
            <a:spAutoFit/>
          </a:bodyPr>
          <a:lstStyle/>
          <a:p>
            <a:pPr lvl="0" defTabSz="776051"/>
            <a:r>
              <a:rPr lang="en-GB" dirty="0">
                <a:solidFill>
                  <a:prstClr val="black"/>
                </a:solidFill>
              </a:rPr>
              <a:t>Daria</a:t>
            </a:r>
          </a:p>
        </p:txBody>
      </p:sp>
      <p:sp>
        <p:nvSpPr>
          <p:cNvPr id="3" name="Speech Bubble: Rectangle with Corners Rounded 2">
            <a:extLst>
              <a:ext uri="{FF2B5EF4-FFF2-40B4-BE49-F238E27FC236}">
                <a16:creationId xmlns:a16="http://schemas.microsoft.com/office/drawing/2014/main" id="{2A01D302-69E9-463B-BD36-A295ABAFD9EF}"/>
              </a:ext>
            </a:extLst>
          </p:cNvPr>
          <p:cNvSpPr/>
          <p:nvPr/>
        </p:nvSpPr>
        <p:spPr>
          <a:xfrm>
            <a:off x="4397059" y="2394067"/>
            <a:ext cx="3503651" cy="1106625"/>
          </a:xfrm>
          <a:prstGeom prst="wedgeRoundRectCallout">
            <a:avLst>
              <a:gd name="adj1" fmla="val -1436"/>
              <a:gd name="adj2" fmla="val 69981"/>
              <a:gd name="adj3" fmla="val 16667"/>
            </a:avLst>
          </a:prstGeom>
          <a:solidFill>
            <a:srgbClr val="FBB2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prstClr val="black"/>
                </a:solidFill>
              </a:rPr>
              <a:t>I think the cricket team must have drawn more games </a:t>
            </a:r>
            <a:br>
              <a:rPr lang="en-GB" dirty="0">
                <a:solidFill>
                  <a:prstClr val="black"/>
                </a:solidFill>
              </a:rPr>
            </a:br>
            <a:r>
              <a:rPr lang="en-GB" dirty="0">
                <a:solidFill>
                  <a:prstClr val="black"/>
                </a:solidFill>
              </a:rPr>
              <a:t>than the netball team.</a:t>
            </a:r>
            <a:endParaRPr lang="en-GB" dirty="0"/>
          </a:p>
        </p:txBody>
      </p:sp>
      <p:pic>
        <p:nvPicPr>
          <p:cNvPr id="4" name="Picture 3">
            <a:extLst>
              <a:ext uri="{FF2B5EF4-FFF2-40B4-BE49-F238E27FC236}">
                <a16:creationId xmlns:a16="http://schemas.microsoft.com/office/drawing/2014/main" id="{1153F329-6155-4903-A213-5A9254AA30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681"/>
          <a:stretch/>
        </p:blipFill>
        <p:spPr>
          <a:xfrm>
            <a:off x="6829816" y="2869497"/>
            <a:ext cx="1516737" cy="1759726"/>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9149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9149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19D2F6-C8DB-41B0-AF17-77E122EDA97E}"/>
              </a:ext>
            </a:extLst>
          </p:cNvPr>
          <p:cNvSpPr txBox="1"/>
          <p:nvPr/>
        </p:nvSpPr>
        <p:spPr>
          <a:xfrm>
            <a:off x="755650" y="1201550"/>
            <a:ext cx="4734566" cy="1049106"/>
          </a:xfrm>
          <a:prstGeom prst="rect">
            <a:avLst/>
          </a:prstGeom>
          <a:solidFill>
            <a:srgbClr val="25B7BC">
              <a:alpha val="50000"/>
            </a:srgbClr>
          </a:solidFill>
          <a:ln w="28575">
            <a:solidFill>
              <a:srgbClr val="25B7BC"/>
            </a:solidFill>
          </a:ln>
        </p:spPr>
        <p:txBody>
          <a:bodyPr wrap="square" lIns="108000" tIns="108000" rIns="108000" bIns="108000" rtlCol="0">
            <a:spAutoFit/>
          </a:bodyPr>
          <a:lstStyle/>
          <a:p>
            <a:pPr defTabSz="776051"/>
            <a:r>
              <a:rPr lang="en-GB" b="1" dirty="0">
                <a:solidFill>
                  <a:prstClr val="black"/>
                </a:solidFill>
              </a:rPr>
              <a:t>A Netball team played 42 games and a Cricket team played 24 games in a season. </a:t>
            </a:r>
          </a:p>
          <a:p>
            <a:pPr defTabSz="776051"/>
            <a:r>
              <a:rPr lang="en-GB" dirty="0">
                <a:solidFill>
                  <a:prstClr val="black"/>
                </a:solidFill>
              </a:rPr>
              <a:t>Their results are shown in these pie charts:</a:t>
            </a:r>
          </a:p>
        </p:txBody>
      </p:sp>
      <p:sp>
        <p:nvSpPr>
          <p:cNvPr id="15" name="TextBox 14">
            <a:extLst>
              <a:ext uri="{FF2B5EF4-FFF2-40B4-BE49-F238E27FC236}">
                <a16:creationId xmlns:a16="http://schemas.microsoft.com/office/drawing/2014/main" id="{0D70A4CC-F3FF-450E-A113-5FFEA403EA9A}"/>
              </a:ext>
            </a:extLst>
          </p:cNvPr>
          <p:cNvSpPr txBox="1"/>
          <p:nvPr/>
        </p:nvSpPr>
        <p:spPr>
          <a:xfrm>
            <a:off x="5634312" y="1293883"/>
            <a:ext cx="2754038" cy="956773"/>
          </a:xfrm>
          <a:prstGeom prst="rect">
            <a:avLst/>
          </a:prstGeom>
          <a:solidFill>
            <a:srgbClr val="25B7BC">
              <a:alpha val="30000"/>
            </a:srgbClr>
          </a:solidFill>
          <a:ln w="28575">
            <a:noFill/>
          </a:ln>
        </p:spPr>
        <p:txBody>
          <a:bodyPr wrap="square" lIns="108000" tIns="108000" rIns="108000" bIns="108000" rtlCol="0">
            <a:spAutoFit/>
          </a:bodyPr>
          <a:lstStyle/>
          <a:p>
            <a:pPr lvl="0" defTabSz="776051"/>
            <a:r>
              <a:rPr lang="en-GB" sz="1600" dirty="0">
                <a:solidFill>
                  <a:prstClr val="black"/>
                </a:solidFill>
              </a:rPr>
              <a:t>Look at the statements and explain if you agree or disagree with each child. </a:t>
            </a:r>
          </a:p>
        </p:txBody>
      </p:sp>
      <p:grpSp>
        <p:nvGrpSpPr>
          <p:cNvPr id="46" name="Group 45">
            <a:extLst>
              <a:ext uri="{FF2B5EF4-FFF2-40B4-BE49-F238E27FC236}">
                <a16:creationId xmlns:a16="http://schemas.microsoft.com/office/drawing/2014/main" id="{B8B06327-3798-4535-AA30-93F64F6A27BA}"/>
              </a:ext>
            </a:extLst>
          </p:cNvPr>
          <p:cNvGrpSpPr/>
          <p:nvPr/>
        </p:nvGrpSpPr>
        <p:grpSpPr>
          <a:xfrm>
            <a:off x="1042759" y="3327360"/>
            <a:ext cx="1573564" cy="1577942"/>
            <a:chOff x="5391166" y="2252818"/>
            <a:chExt cx="2282144" cy="2288494"/>
          </a:xfrm>
        </p:grpSpPr>
        <p:cxnSp>
          <p:nvCxnSpPr>
            <p:cNvPr id="47" name="Straight Connector 46">
              <a:extLst>
                <a:ext uri="{FF2B5EF4-FFF2-40B4-BE49-F238E27FC236}">
                  <a16:creationId xmlns:a16="http://schemas.microsoft.com/office/drawing/2014/main" id="{580BE14D-299A-4D43-A388-457E9F6E1F1B}"/>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0B30111-B49E-49A6-BD77-5C402583ABF2}"/>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D657326-316E-4538-A12E-859CF6C9D364}"/>
              </a:ext>
            </a:extLst>
          </p:cNvPr>
          <p:cNvGrpSpPr/>
          <p:nvPr/>
        </p:nvGrpSpPr>
        <p:grpSpPr>
          <a:xfrm>
            <a:off x="2693460" y="2619017"/>
            <a:ext cx="1577942" cy="1577942"/>
            <a:chOff x="2229988" y="2616679"/>
            <a:chExt cx="1577942" cy="1577942"/>
          </a:xfrm>
        </p:grpSpPr>
        <p:cxnSp>
          <p:nvCxnSpPr>
            <p:cNvPr id="58" name="Straight Connector 57">
              <a:extLst>
                <a:ext uri="{FF2B5EF4-FFF2-40B4-BE49-F238E27FC236}">
                  <a16:creationId xmlns:a16="http://schemas.microsoft.com/office/drawing/2014/main" id="{6CFF93F8-0F42-4F52-BDDA-599AF6A7CCDD}"/>
                </a:ext>
              </a:extLst>
            </p:cNvPr>
            <p:cNvCxnSpPr>
              <a:cxnSpLocks/>
            </p:cNvCxnSpPr>
            <p:nvPr/>
          </p:nvCxnSpPr>
          <p:spPr>
            <a:xfrm>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4C0959-AC47-4C8C-83F4-A14EAE6FBD15}"/>
                </a:ext>
              </a:extLst>
            </p:cNvPr>
            <p:cNvCxnSpPr>
              <a:cxnSpLocks/>
            </p:cNvCxnSpPr>
            <p:nvPr/>
          </p:nvCxnSpPr>
          <p:spPr>
            <a:xfrm rot="3600000">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7B584E0-CEB8-4448-AAF1-0C240071BF60}"/>
                </a:ext>
              </a:extLst>
            </p:cNvPr>
            <p:cNvCxnSpPr>
              <a:cxnSpLocks/>
            </p:cNvCxnSpPr>
            <p:nvPr/>
          </p:nvCxnSpPr>
          <p:spPr>
            <a:xfrm rot="1800000" flipH="1">
              <a:off x="2232177" y="3405650"/>
              <a:ext cx="1573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E5AC85EA-1367-430B-BF23-E7123C0F1567}"/>
              </a:ext>
            </a:extLst>
          </p:cNvPr>
          <p:cNvGrpSpPr/>
          <p:nvPr/>
        </p:nvGrpSpPr>
        <p:grpSpPr>
          <a:xfrm>
            <a:off x="755650" y="4899720"/>
            <a:ext cx="1223992" cy="1255417"/>
            <a:chOff x="763714" y="2663401"/>
            <a:chExt cx="1223992" cy="1255417"/>
          </a:xfrm>
        </p:grpSpPr>
        <p:sp>
          <p:nvSpPr>
            <p:cNvPr id="67" name="Oval 66">
              <a:extLst>
                <a:ext uri="{FF2B5EF4-FFF2-40B4-BE49-F238E27FC236}">
                  <a16:creationId xmlns:a16="http://schemas.microsoft.com/office/drawing/2014/main" id="{AB745EA3-8D8F-4543-8F1E-0DFC9B31A175}"/>
                </a:ext>
              </a:extLst>
            </p:cNvPr>
            <p:cNvSpPr/>
            <p:nvPr/>
          </p:nvSpPr>
          <p:spPr>
            <a:xfrm>
              <a:off x="763714" y="3541119"/>
              <a:ext cx="296304" cy="296304"/>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D0EF9D9-83DB-49DC-9483-336B9DEBEFD9}"/>
                </a:ext>
              </a:extLst>
            </p:cNvPr>
            <p:cNvSpPr/>
            <p:nvPr/>
          </p:nvSpPr>
          <p:spPr>
            <a:xfrm>
              <a:off x="763714" y="2747415"/>
              <a:ext cx="296304" cy="29630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2EDF08D7-1C5B-47D8-88D9-5D33348490D4}"/>
                </a:ext>
              </a:extLst>
            </p:cNvPr>
            <p:cNvSpPr/>
            <p:nvPr/>
          </p:nvSpPr>
          <p:spPr>
            <a:xfrm>
              <a:off x="763714" y="3144267"/>
              <a:ext cx="296304" cy="296304"/>
            </a:xfrm>
            <a:prstGeom prst="ellipse">
              <a:avLst/>
            </a:prstGeom>
            <a:solidFill>
              <a:srgbClr val="FB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DE0534F0-9D13-4950-93C3-4362BE46409C}"/>
                </a:ext>
              </a:extLst>
            </p:cNvPr>
            <p:cNvSpPr txBox="1"/>
            <p:nvPr/>
          </p:nvSpPr>
          <p:spPr>
            <a:xfrm>
              <a:off x="1059862" y="2663401"/>
              <a:ext cx="927844" cy="464331"/>
            </a:xfrm>
            <a:prstGeom prst="rect">
              <a:avLst/>
            </a:prstGeom>
            <a:noFill/>
            <a:ln w="28575">
              <a:noFill/>
            </a:ln>
          </p:spPr>
          <p:txBody>
            <a:bodyPr wrap="square" lIns="108000" tIns="108000" rIns="108000" bIns="108000" rtlCol="0">
              <a:spAutoFit/>
            </a:bodyPr>
            <a:lstStyle/>
            <a:p>
              <a:pPr defTabSz="776051"/>
              <a:r>
                <a:rPr lang="en-GB" sz="1600" dirty="0"/>
                <a:t>Win</a:t>
              </a:r>
            </a:p>
          </p:txBody>
        </p:sp>
        <p:sp>
          <p:nvSpPr>
            <p:cNvPr id="71" name="TextBox 70">
              <a:extLst>
                <a:ext uri="{FF2B5EF4-FFF2-40B4-BE49-F238E27FC236}">
                  <a16:creationId xmlns:a16="http://schemas.microsoft.com/office/drawing/2014/main" id="{A656CDB7-9588-4166-826E-0A727957E5E4}"/>
                </a:ext>
              </a:extLst>
            </p:cNvPr>
            <p:cNvSpPr txBox="1"/>
            <p:nvPr/>
          </p:nvSpPr>
          <p:spPr>
            <a:xfrm>
              <a:off x="1059862" y="3064776"/>
              <a:ext cx="927844" cy="464331"/>
            </a:xfrm>
            <a:prstGeom prst="rect">
              <a:avLst/>
            </a:prstGeom>
            <a:noFill/>
            <a:ln w="28575">
              <a:noFill/>
            </a:ln>
          </p:spPr>
          <p:txBody>
            <a:bodyPr wrap="square" lIns="108000" tIns="108000" rIns="108000" bIns="108000" rtlCol="0">
              <a:spAutoFit/>
            </a:bodyPr>
            <a:lstStyle/>
            <a:p>
              <a:pPr defTabSz="776051"/>
              <a:r>
                <a:rPr lang="en-GB" sz="1600" dirty="0"/>
                <a:t>Loss</a:t>
              </a:r>
            </a:p>
          </p:txBody>
        </p:sp>
        <p:sp>
          <p:nvSpPr>
            <p:cNvPr id="72" name="TextBox 71">
              <a:extLst>
                <a:ext uri="{FF2B5EF4-FFF2-40B4-BE49-F238E27FC236}">
                  <a16:creationId xmlns:a16="http://schemas.microsoft.com/office/drawing/2014/main" id="{40DA41A1-8D5F-4D09-A326-8B21D6E49D1D}"/>
                </a:ext>
              </a:extLst>
            </p:cNvPr>
            <p:cNvSpPr txBox="1"/>
            <p:nvPr/>
          </p:nvSpPr>
          <p:spPr>
            <a:xfrm>
              <a:off x="1059862" y="3454487"/>
              <a:ext cx="927844" cy="464331"/>
            </a:xfrm>
            <a:prstGeom prst="rect">
              <a:avLst/>
            </a:prstGeom>
            <a:noFill/>
            <a:ln w="28575">
              <a:noFill/>
            </a:ln>
          </p:spPr>
          <p:txBody>
            <a:bodyPr wrap="square" lIns="108000" tIns="108000" rIns="108000" bIns="108000" rtlCol="0">
              <a:spAutoFit/>
            </a:bodyPr>
            <a:lstStyle/>
            <a:p>
              <a:pPr defTabSz="776051"/>
              <a:r>
                <a:rPr lang="en-GB" sz="1600" dirty="0"/>
                <a:t>Draw</a:t>
              </a:r>
            </a:p>
          </p:txBody>
        </p:sp>
      </p:grpSp>
      <p:cxnSp>
        <p:nvCxnSpPr>
          <p:cNvPr id="75" name="Straight Connector 74">
            <a:extLst>
              <a:ext uri="{FF2B5EF4-FFF2-40B4-BE49-F238E27FC236}">
                <a16:creationId xmlns:a16="http://schemas.microsoft.com/office/drawing/2014/main" id="{CCBE3EB7-7CF0-400F-A29D-9CC49B402B86}"/>
              </a:ext>
            </a:extLst>
          </p:cNvPr>
          <p:cNvCxnSpPr>
            <a:cxnSpLocks/>
          </p:cNvCxnSpPr>
          <p:nvPr/>
        </p:nvCxnSpPr>
        <p:spPr>
          <a:xfrm>
            <a:off x="4397059" y="4629222"/>
            <a:ext cx="3991291" cy="0"/>
          </a:xfrm>
          <a:prstGeom prst="line">
            <a:avLst/>
          </a:prstGeom>
          <a:ln w="28575">
            <a:solidFill>
              <a:srgbClr val="FBB2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E84C61-A579-468D-AA26-E917A2F3DD5E}"/>
              </a:ext>
            </a:extLst>
          </p:cNvPr>
          <p:cNvSpPr txBox="1"/>
          <p:nvPr/>
        </p:nvSpPr>
        <p:spPr>
          <a:xfrm>
            <a:off x="3255055" y="4630339"/>
            <a:ext cx="5133295" cy="1449216"/>
          </a:xfrm>
          <a:prstGeom prst="rect">
            <a:avLst/>
          </a:prstGeom>
          <a:solidFill>
            <a:schemeClr val="bg1"/>
          </a:solidFill>
          <a:ln w="28575">
            <a:solidFill>
              <a:srgbClr val="689429"/>
            </a:solidFill>
          </a:ln>
        </p:spPr>
        <p:txBody>
          <a:bodyPr wrap="square" lIns="108000" tIns="108000" rIns="108000" bIns="108000" rtlCol="0">
            <a:spAutoFit/>
          </a:bodyPr>
          <a:lstStyle/>
          <a:p>
            <a:pPr defTabSz="776051"/>
            <a:r>
              <a:rPr lang="en-GB" sz="1600" dirty="0"/>
              <a:t>Daria is incorrect. </a:t>
            </a:r>
            <a:r>
              <a:rPr lang="en-GB" sz="1600" dirty="0">
                <a:ea typeface="Cambria Math" panose="02040503050406030204" pitchFamily="18" charset="0"/>
              </a:rPr>
              <a:t>Although the draw section looks larger for the cricket team, they have played fewer games than the netball team. The netball team has drawn 7 games and the cricket team has drawn 6 games so the netball team has drawn more games.</a:t>
            </a:r>
            <a:endParaRPr lang="en-GB" sz="1600" dirty="0"/>
          </a:p>
        </p:txBody>
      </p:sp>
      <p:grpSp>
        <p:nvGrpSpPr>
          <p:cNvPr id="39" name="Group 38">
            <a:extLst>
              <a:ext uri="{FF2B5EF4-FFF2-40B4-BE49-F238E27FC236}">
                <a16:creationId xmlns:a16="http://schemas.microsoft.com/office/drawing/2014/main" id="{E942AFA5-88D1-42C2-AC13-074BDF3E01BE}"/>
              </a:ext>
            </a:extLst>
          </p:cNvPr>
          <p:cNvGrpSpPr/>
          <p:nvPr/>
        </p:nvGrpSpPr>
        <p:grpSpPr>
          <a:xfrm>
            <a:off x="2713981" y="2423073"/>
            <a:ext cx="1536900" cy="2034849"/>
            <a:chOff x="5081223" y="1912654"/>
            <a:chExt cx="2288495" cy="3029956"/>
          </a:xfrm>
        </p:grpSpPr>
        <p:grpSp>
          <p:nvGrpSpPr>
            <p:cNvPr id="40" name="Group 39">
              <a:extLst>
                <a:ext uri="{FF2B5EF4-FFF2-40B4-BE49-F238E27FC236}">
                  <a16:creationId xmlns:a16="http://schemas.microsoft.com/office/drawing/2014/main" id="{7B50E067-292A-4F30-9071-4624F55FBA8C}"/>
                </a:ext>
              </a:extLst>
            </p:cNvPr>
            <p:cNvGrpSpPr/>
            <p:nvPr/>
          </p:nvGrpSpPr>
          <p:grpSpPr>
            <a:xfrm>
              <a:off x="5081223" y="2654115"/>
              <a:ext cx="2288495" cy="2288495"/>
              <a:chOff x="774708" y="2115244"/>
              <a:chExt cx="3349126" cy="3349126"/>
            </a:xfrm>
          </p:grpSpPr>
          <p:sp>
            <p:nvSpPr>
              <p:cNvPr id="42" name="Partial Circle 41">
                <a:extLst>
                  <a:ext uri="{FF2B5EF4-FFF2-40B4-BE49-F238E27FC236}">
                    <a16:creationId xmlns:a16="http://schemas.microsoft.com/office/drawing/2014/main" id="{0D001DC4-575E-4CB6-A5A8-FF8352680DFD}"/>
                  </a:ext>
                </a:extLst>
              </p:cNvPr>
              <p:cNvSpPr/>
              <p:nvPr/>
            </p:nvSpPr>
            <p:spPr>
              <a:xfrm>
                <a:off x="774708" y="2115244"/>
                <a:ext cx="3349125" cy="3349125"/>
              </a:xfrm>
              <a:prstGeom prst="pie">
                <a:avLst>
                  <a:gd name="adj1" fmla="val 19811673"/>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Partial Circle 42">
                <a:extLst>
                  <a:ext uri="{FF2B5EF4-FFF2-40B4-BE49-F238E27FC236}">
                    <a16:creationId xmlns:a16="http://schemas.microsoft.com/office/drawing/2014/main" id="{F4C94C86-1ED9-4395-9248-AD604800EFA1}"/>
                  </a:ext>
                </a:extLst>
              </p:cNvPr>
              <p:cNvSpPr/>
              <p:nvPr/>
            </p:nvSpPr>
            <p:spPr>
              <a:xfrm rot="16200000">
                <a:off x="774708" y="2115244"/>
                <a:ext cx="3349125" cy="3349125"/>
              </a:xfrm>
              <a:prstGeom prst="pie">
                <a:avLst>
                  <a:gd name="adj1" fmla="val 21599962"/>
                  <a:gd name="adj2" fmla="val 3580496"/>
                </a:avLst>
              </a:prstGeom>
              <a:solidFill>
                <a:srgbClr val="E94E13">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Partial Circle 43">
                <a:extLst>
                  <a:ext uri="{FF2B5EF4-FFF2-40B4-BE49-F238E27FC236}">
                    <a16:creationId xmlns:a16="http://schemas.microsoft.com/office/drawing/2014/main" id="{D73FD940-D81D-4253-B665-6E00C0E30935}"/>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1" name="TextBox 40">
              <a:extLst>
                <a:ext uri="{FF2B5EF4-FFF2-40B4-BE49-F238E27FC236}">
                  <a16:creationId xmlns:a16="http://schemas.microsoft.com/office/drawing/2014/main" id="{BCF133FF-BB83-448E-94E8-560C2FE91475}"/>
                </a:ext>
              </a:extLst>
            </p:cNvPr>
            <p:cNvSpPr txBox="1"/>
            <p:nvPr/>
          </p:nvSpPr>
          <p:spPr>
            <a:xfrm>
              <a:off x="5534675" y="1912654"/>
              <a:ext cx="1381590" cy="691404"/>
            </a:xfrm>
            <a:prstGeom prst="rect">
              <a:avLst/>
            </a:prstGeom>
            <a:noFill/>
            <a:ln w="28575">
              <a:noFill/>
            </a:ln>
          </p:spPr>
          <p:txBody>
            <a:bodyPr wrap="square" lIns="108000" tIns="108000" rIns="108000" bIns="108000" rtlCol="0">
              <a:spAutoFit/>
            </a:bodyPr>
            <a:lstStyle/>
            <a:p>
              <a:pPr algn="ctr" defTabSz="776051"/>
              <a:r>
                <a:rPr lang="en-GB" sz="1600" b="1" dirty="0"/>
                <a:t>Netball</a:t>
              </a:r>
            </a:p>
          </p:txBody>
        </p:sp>
      </p:grpSp>
      <p:grpSp>
        <p:nvGrpSpPr>
          <p:cNvPr id="45" name="Group 44">
            <a:extLst>
              <a:ext uri="{FF2B5EF4-FFF2-40B4-BE49-F238E27FC236}">
                <a16:creationId xmlns:a16="http://schemas.microsoft.com/office/drawing/2014/main" id="{F8522AB9-EE74-4BC5-AFCF-13BEF0342225}"/>
              </a:ext>
            </a:extLst>
          </p:cNvPr>
          <p:cNvGrpSpPr/>
          <p:nvPr/>
        </p:nvGrpSpPr>
        <p:grpSpPr>
          <a:xfrm>
            <a:off x="886336" y="2441887"/>
            <a:ext cx="1536901" cy="1998974"/>
            <a:chOff x="5081223" y="1966072"/>
            <a:chExt cx="2288497" cy="2976538"/>
          </a:xfrm>
        </p:grpSpPr>
        <p:grpSp>
          <p:nvGrpSpPr>
            <p:cNvPr id="49" name="Group 48">
              <a:extLst>
                <a:ext uri="{FF2B5EF4-FFF2-40B4-BE49-F238E27FC236}">
                  <a16:creationId xmlns:a16="http://schemas.microsoft.com/office/drawing/2014/main" id="{CCCBE37C-5F09-46D7-902E-3A8918C30B8D}"/>
                </a:ext>
              </a:extLst>
            </p:cNvPr>
            <p:cNvGrpSpPr/>
            <p:nvPr/>
          </p:nvGrpSpPr>
          <p:grpSpPr>
            <a:xfrm>
              <a:off x="5081223" y="2654115"/>
              <a:ext cx="2288497" cy="2288495"/>
              <a:chOff x="774708" y="2115244"/>
              <a:chExt cx="3349129" cy="3349126"/>
            </a:xfrm>
          </p:grpSpPr>
          <p:sp>
            <p:nvSpPr>
              <p:cNvPr id="51" name="Partial Circle 50">
                <a:extLst>
                  <a:ext uri="{FF2B5EF4-FFF2-40B4-BE49-F238E27FC236}">
                    <a16:creationId xmlns:a16="http://schemas.microsoft.com/office/drawing/2014/main" id="{63D37213-FB0B-49D5-B79E-4A9BA0453911}"/>
                  </a:ext>
                </a:extLst>
              </p:cNvPr>
              <p:cNvSpPr/>
              <p:nvPr/>
            </p:nvSpPr>
            <p:spPr>
              <a:xfrm>
                <a:off x="774710" y="2115244"/>
                <a:ext cx="3349127" cy="3349126"/>
              </a:xfrm>
              <a:prstGeom prst="pie">
                <a:avLst>
                  <a:gd name="adj1" fmla="val 21581496"/>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Partial Circle 51">
                <a:extLst>
                  <a:ext uri="{FF2B5EF4-FFF2-40B4-BE49-F238E27FC236}">
                    <a16:creationId xmlns:a16="http://schemas.microsoft.com/office/drawing/2014/main" id="{75890A0F-4C50-4C9D-A522-BF8ECE722B7A}"/>
                  </a:ext>
                </a:extLst>
              </p:cNvPr>
              <p:cNvSpPr/>
              <p:nvPr/>
            </p:nvSpPr>
            <p:spPr>
              <a:xfrm rot="16200000">
                <a:off x="774708" y="2115244"/>
                <a:ext cx="3349126" cy="3349126"/>
              </a:xfrm>
              <a:prstGeom prst="pie">
                <a:avLst>
                  <a:gd name="adj1" fmla="val 21599962"/>
                  <a:gd name="adj2" fmla="val 5391054"/>
                </a:avLst>
              </a:prstGeom>
              <a:solidFill>
                <a:srgbClr val="E94E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 name="Partial Circle 52">
                <a:extLst>
                  <a:ext uri="{FF2B5EF4-FFF2-40B4-BE49-F238E27FC236}">
                    <a16:creationId xmlns:a16="http://schemas.microsoft.com/office/drawing/2014/main" id="{10D5B6A7-9044-4249-A210-E75154CC1194}"/>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50" name="TextBox 49">
              <a:extLst>
                <a:ext uri="{FF2B5EF4-FFF2-40B4-BE49-F238E27FC236}">
                  <a16:creationId xmlns:a16="http://schemas.microsoft.com/office/drawing/2014/main" id="{C230DE35-6B51-4B54-BA92-4BB6376D423B}"/>
                </a:ext>
              </a:extLst>
            </p:cNvPr>
            <p:cNvSpPr txBox="1"/>
            <p:nvPr/>
          </p:nvSpPr>
          <p:spPr>
            <a:xfrm>
              <a:off x="5559691" y="1966072"/>
              <a:ext cx="1354587" cy="691404"/>
            </a:xfrm>
            <a:prstGeom prst="rect">
              <a:avLst/>
            </a:prstGeom>
            <a:noFill/>
            <a:ln w="28575">
              <a:noFill/>
            </a:ln>
          </p:spPr>
          <p:txBody>
            <a:bodyPr wrap="square" lIns="108000" tIns="108000" rIns="108000" bIns="108000" rtlCol="0">
              <a:spAutoFit/>
            </a:bodyPr>
            <a:lstStyle/>
            <a:p>
              <a:pPr algn="ctr" defTabSz="776051"/>
              <a:r>
                <a:rPr lang="en-GB" sz="1600" b="1" dirty="0"/>
                <a:t>Cricket</a:t>
              </a:r>
            </a:p>
          </p:txBody>
        </p:sp>
      </p:grpSp>
      <p:grpSp>
        <p:nvGrpSpPr>
          <p:cNvPr id="54" name="Group 53">
            <a:extLst>
              <a:ext uri="{FF2B5EF4-FFF2-40B4-BE49-F238E27FC236}">
                <a16:creationId xmlns:a16="http://schemas.microsoft.com/office/drawing/2014/main" id="{07E26CD0-F9AE-4772-9569-45CDFB19845F}"/>
              </a:ext>
            </a:extLst>
          </p:cNvPr>
          <p:cNvGrpSpPr/>
          <p:nvPr/>
        </p:nvGrpSpPr>
        <p:grpSpPr>
          <a:xfrm>
            <a:off x="868004" y="2883440"/>
            <a:ext cx="1573564" cy="1577942"/>
            <a:chOff x="5391166" y="2252818"/>
            <a:chExt cx="2282144" cy="2288494"/>
          </a:xfrm>
        </p:grpSpPr>
        <p:cxnSp>
          <p:nvCxnSpPr>
            <p:cNvPr id="56" name="Straight Connector 55">
              <a:extLst>
                <a:ext uri="{FF2B5EF4-FFF2-40B4-BE49-F238E27FC236}">
                  <a16:creationId xmlns:a16="http://schemas.microsoft.com/office/drawing/2014/main" id="{EFDD70B4-32C0-49B9-9EB7-49E8514FDDC6}"/>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796858-4828-4620-A61E-19333D847C67}"/>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5BAE0C9A-E9F9-4CF6-84EF-FF7067CCBBA8}"/>
              </a:ext>
            </a:extLst>
          </p:cNvPr>
          <p:cNvGrpSpPr/>
          <p:nvPr/>
        </p:nvGrpSpPr>
        <p:grpSpPr>
          <a:xfrm>
            <a:off x="2693460" y="2904020"/>
            <a:ext cx="1577942" cy="1577942"/>
            <a:chOff x="2229988" y="2616679"/>
            <a:chExt cx="1577942" cy="1577942"/>
          </a:xfrm>
        </p:grpSpPr>
        <p:cxnSp>
          <p:nvCxnSpPr>
            <p:cNvPr id="60" name="Straight Connector 59">
              <a:extLst>
                <a:ext uri="{FF2B5EF4-FFF2-40B4-BE49-F238E27FC236}">
                  <a16:creationId xmlns:a16="http://schemas.microsoft.com/office/drawing/2014/main" id="{C427CA2E-4C91-4F0B-A8C1-91BE880C570F}"/>
                </a:ext>
              </a:extLst>
            </p:cNvPr>
            <p:cNvCxnSpPr>
              <a:cxnSpLocks/>
            </p:cNvCxnSpPr>
            <p:nvPr/>
          </p:nvCxnSpPr>
          <p:spPr>
            <a:xfrm>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4A377C-5959-43A7-AB81-7F94096BB754}"/>
                </a:ext>
              </a:extLst>
            </p:cNvPr>
            <p:cNvCxnSpPr>
              <a:cxnSpLocks/>
            </p:cNvCxnSpPr>
            <p:nvPr/>
          </p:nvCxnSpPr>
          <p:spPr>
            <a:xfrm rot="3600000">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4FC35E6-3B74-48DB-94B6-9B05C7FB0757}"/>
                </a:ext>
              </a:extLst>
            </p:cNvPr>
            <p:cNvCxnSpPr>
              <a:cxnSpLocks/>
            </p:cNvCxnSpPr>
            <p:nvPr/>
          </p:nvCxnSpPr>
          <p:spPr>
            <a:xfrm rot="1800000" flipH="1">
              <a:off x="2232177" y="3405650"/>
              <a:ext cx="1573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80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right)">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BE40964-CC9B-4697-8B3C-FA4065F5A5D1}"/>
              </a:ext>
            </a:extLst>
          </p:cNvPr>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0" name="Rectangle 9"/>
          <p:cNvSpPr/>
          <p:nvPr/>
        </p:nvSpPr>
        <p:spPr>
          <a:xfrm>
            <a:off x="359149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59149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19D2F6-C8DB-41B0-AF17-77E122EDA97E}"/>
              </a:ext>
            </a:extLst>
          </p:cNvPr>
          <p:cNvSpPr txBox="1"/>
          <p:nvPr/>
        </p:nvSpPr>
        <p:spPr>
          <a:xfrm>
            <a:off x="755650" y="1201550"/>
            <a:ext cx="4734566" cy="1049106"/>
          </a:xfrm>
          <a:prstGeom prst="rect">
            <a:avLst/>
          </a:prstGeom>
          <a:solidFill>
            <a:srgbClr val="25B7BC">
              <a:alpha val="50000"/>
            </a:srgbClr>
          </a:solidFill>
          <a:ln w="28575">
            <a:solidFill>
              <a:srgbClr val="25B7BC"/>
            </a:solidFill>
          </a:ln>
        </p:spPr>
        <p:txBody>
          <a:bodyPr wrap="square" lIns="108000" tIns="108000" rIns="108000" bIns="108000" rtlCol="0">
            <a:spAutoFit/>
          </a:bodyPr>
          <a:lstStyle/>
          <a:p>
            <a:pPr defTabSz="776051"/>
            <a:r>
              <a:rPr lang="en-GB" b="1" dirty="0">
                <a:solidFill>
                  <a:prstClr val="black"/>
                </a:solidFill>
              </a:rPr>
              <a:t>A Netball team played 42 games and a Cricket team played 24 games in a season. </a:t>
            </a:r>
          </a:p>
          <a:p>
            <a:pPr defTabSz="776051"/>
            <a:r>
              <a:rPr lang="en-GB" dirty="0">
                <a:solidFill>
                  <a:prstClr val="black"/>
                </a:solidFill>
              </a:rPr>
              <a:t>Their results are shown in these pie charts:</a:t>
            </a:r>
          </a:p>
        </p:txBody>
      </p:sp>
      <p:sp>
        <p:nvSpPr>
          <p:cNvPr id="15" name="TextBox 14">
            <a:extLst>
              <a:ext uri="{FF2B5EF4-FFF2-40B4-BE49-F238E27FC236}">
                <a16:creationId xmlns:a16="http://schemas.microsoft.com/office/drawing/2014/main" id="{0D70A4CC-F3FF-450E-A113-5FFEA403EA9A}"/>
              </a:ext>
            </a:extLst>
          </p:cNvPr>
          <p:cNvSpPr txBox="1"/>
          <p:nvPr/>
        </p:nvSpPr>
        <p:spPr>
          <a:xfrm>
            <a:off x="5646051" y="1329133"/>
            <a:ext cx="2742299" cy="1326105"/>
          </a:xfrm>
          <a:prstGeom prst="rect">
            <a:avLst/>
          </a:prstGeom>
          <a:solidFill>
            <a:srgbClr val="25B7BC">
              <a:alpha val="30000"/>
            </a:srgbClr>
          </a:solidFill>
          <a:ln w="28575">
            <a:noFill/>
          </a:ln>
        </p:spPr>
        <p:txBody>
          <a:bodyPr wrap="square" lIns="108000" tIns="108000" rIns="108000" bIns="108000" rtlCol="0">
            <a:spAutoFit/>
          </a:bodyPr>
          <a:lstStyle/>
          <a:p>
            <a:r>
              <a:rPr lang="en-GB" dirty="0"/>
              <a:t>Use the pie chart to find the number of wins, losses and draws that each team had.</a:t>
            </a:r>
          </a:p>
        </p:txBody>
      </p:sp>
      <p:grpSp>
        <p:nvGrpSpPr>
          <p:cNvPr id="73" name="Group 72">
            <a:extLst>
              <a:ext uri="{FF2B5EF4-FFF2-40B4-BE49-F238E27FC236}">
                <a16:creationId xmlns:a16="http://schemas.microsoft.com/office/drawing/2014/main" id="{E5AC85EA-1367-430B-BF23-E7123C0F1567}"/>
              </a:ext>
            </a:extLst>
          </p:cNvPr>
          <p:cNvGrpSpPr/>
          <p:nvPr/>
        </p:nvGrpSpPr>
        <p:grpSpPr>
          <a:xfrm>
            <a:off x="755650" y="4899720"/>
            <a:ext cx="1223992" cy="1255417"/>
            <a:chOff x="763714" y="2663401"/>
            <a:chExt cx="1223992" cy="1255417"/>
          </a:xfrm>
        </p:grpSpPr>
        <p:sp>
          <p:nvSpPr>
            <p:cNvPr id="67" name="Oval 66">
              <a:extLst>
                <a:ext uri="{FF2B5EF4-FFF2-40B4-BE49-F238E27FC236}">
                  <a16:creationId xmlns:a16="http://schemas.microsoft.com/office/drawing/2014/main" id="{AB745EA3-8D8F-4543-8F1E-0DFC9B31A175}"/>
                </a:ext>
              </a:extLst>
            </p:cNvPr>
            <p:cNvSpPr/>
            <p:nvPr/>
          </p:nvSpPr>
          <p:spPr>
            <a:xfrm>
              <a:off x="763714" y="3541119"/>
              <a:ext cx="296304" cy="296304"/>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7D0EF9D9-83DB-49DC-9483-336B9DEBEFD9}"/>
                </a:ext>
              </a:extLst>
            </p:cNvPr>
            <p:cNvSpPr/>
            <p:nvPr/>
          </p:nvSpPr>
          <p:spPr>
            <a:xfrm>
              <a:off x="763714" y="2747415"/>
              <a:ext cx="296304" cy="29630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2EDF08D7-1C5B-47D8-88D9-5D33348490D4}"/>
                </a:ext>
              </a:extLst>
            </p:cNvPr>
            <p:cNvSpPr/>
            <p:nvPr/>
          </p:nvSpPr>
          <p:spPr>
            <a:xfrm>
              <a:off x="763714" y="3144267"/>
              <a:ext cx="296304" cy="296304"/>
            </a:xfrm>
            <a:prstGeom prst="ellipse">
              <a:avLst/>
            </a:prstGeom>
            <a:solidFill>
              <a:srgbClr val="FB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DE0534F0-9D13-4950-93C3-4362BE46409C}"/>
                </a:ext>
              </a:extLst>
            </p:cNvPr>
            <p:cNvSpPr txBox="1"/>
            <p:nvPr/>
          </p:nvSpPr>
          <p:spPr>
            <a:xfrm>
              <a:off x="1059862" y="2663401"/>
              <a:ext cx="927844" cy="464331"/>
            </a:xfrm>
            <a:prstGeom prst="rect">
              <a:avLst/>
            </a:prstGeom>
            <a:noFill/>
            <a:ln w="28575">
              <a:noFill/>
            </a:ln>
          </p:spPr>
          <p:txBody>
            <a:bodyPr wrap="square" lIns="108000" tIns="108000" rIns="108000" bIns="108000" rtlCol="0">
              <a:spAutoFit/>
            </a:bodyPr>
            <a:lstStyle/>
            <a:p>
              <a:pPr defTabSz="776051"/>
              <a:r>
                <a:rPr lang="en-GB" sz="1600" dirty="0"/>
                <a:t>Win</a:t>
              </a:r>
            </a:p>
          </p:txBody>
        </p:sp>
        <p:sp>
          <p:nvSpPr>
            <p:cNvPr id="71" name="TextBox 70">
              <a:extLst>
                <a:ext uri="{FF2B5EF4-FFF2-40B4-BE49-F238E27FC236}">
                  <a16:creationId xmlns:a16="http://schemas.microsoft.com/office/drawing/2014/main" id="{A656CDB7-9588-4166-826E-0A727957E5E4}"/>
                </a:ext>
              </a:extLst>
            </p:cNvPr>
            <p:cNvSpPr txBox="1"/>
            <p:nvPr/>
          </p:nvSpPr>
          <p:spPr>
            <a:xfrm>
              <a:off x="1059862" y="3064776"/>
              <a:ext cx="927844" cy="464331"/>
            </a:xfrm>
            <a:prstGeom prst="rect">
              <a:avLst/>
            </a:prstGeom>
            <a:noFill/>
            <a:ln w="28575">
              <a:noFill/>
            </a:ln>
          </p:spPr>
          <p:txBody>
            <a:bodyPr wrap="square" lIns="108000" tIns="108000" rIns="108000" bIns="108000" rtlCol="0">
              <a:spAutoFit/>
            </a:bodyPr>
            <a:lstStyle/>
            <a:p>
              <a:pPr defTabSz="776051"/>
              <a:r>
                <a:rPr lang="en-GB" sz="1600" dirty="0"/>
                <a:t>Loss</a:t>
              </a:r>
            </a:p>
          </p:txBody>
        </p:sp>
        <p:sp>
          <p:nvSpPr>
            <p:cNvPr id="72" name="TextBox 71">
              <a:extLst>
                <a:ext uri="{FF2B5EF4-FFF2-40B4-BE49-F238E27FC236}">
                  <a16:creationId xmlns:a16="http://schemas.microsoft.com/office/drawing/2014/main" id="{40DA41A1-8D5F-4D09-A326-8B21D6E49D1D}"/>
                </a:ext>
              </a:extLst>
            </p:cNvPr>
            <p:cNvSpPr txBox="1"/>
            <p:nvPr/>
          </p:nvSpPr>
          <p:spPr>
            <a:xfrm>
              <a:off x="1059862" y="3454487"/>
              <a:ext cx="927844" cy="464331"/>
            </a:xfrm>
            <a:prstGeom prst="rect">
              <a:avLst/>
            </a:prstGeom>
            <a:noFill/>
            <a:ln w="28575">
              <a:noFill/>
            </a:ln>
          </p:spPr>
          <p:txBody>
            <a:bodyPr wrap="square" lIns="108000" tIns="108000" rIns="108000" bIns="108000" rtlCol="0">
              <a:spAutoFit/>
            </a:bodyPr>
            <a:lstStyle/>
            <a:p>
              <a:pPr defTabSz="776051"/>
              <a:r>
                <a:rPr lang="en-GB" sz="1600" dirty="0"/>
                <a:t>Draw</a:t>
              </a:r>
            </a:p>
          </p:txBody>
        </p:sp>
      </p:grpSp>
      <p:sp>
        <p:nvSpPr>
          <p:cNvPr id="17" name="TextBox 16">
            <a:extLst>
              <a:ext uri="{FF2B5EF4-FFF2-40B4-BE49-F238E27FC236}">
                <a16:creationId xmlns:a16="http://schemas.microsoft.com/office/drawing/2014/main" id="{10E84C61-A579-468D-AA26-E917A2F3DD5E}"/>
              </a:ext>
            </a:extLst>
          </p:cNvPr>
          <p:cNvSpPr txBox="1"/>
          <p:nvPr/>
        </p:nvSpPr>
        <p:spPr>
          <a:xfrm>
            <a:off x="7208616" y="3298505"/>
            <a:ext cx="1216247" cy="1414354"/>
          </a:xfrm>
          <a:prstGeom prst="rect">
            <a:avLst/>
          </a:prstGeom>
          <a:solidFill>
            <a:schemeClr val="bg1"/>
          </a:solidFill>
          <a:ln w="28575">
            <a:solidFill>
              <a:srgbClr val="689429"/>
            </a:solidFill>
          </a:ln>
        </p:spPr>
        <p:txBody>
          <a:bodyPr wrap="square" lIns="108000" tIns="108000" rIns="108000" bIns="108000" rtlCol="0">
            <a:noAutofit/>
          </a:bodyPr>
          <a:lstStyle/>
          <a:p>
            <a:pPr defTabSz="776051">
              <a:lnSpc>
                <a:spcPct val="150000"/>
              </a:lnSpc>
            </a:pPr>
            <a:r>
              <a:rPr lang="en-GB" sz="1600" b="1" dirty="0"/>
              <a:t>Netball</a:t>
            </a:r>
          </a:p>
          <a:p>
            <a:pPr defTabSz="776051"/>
            <a:r>
              <a:rPr lang="en-GB" sz="1600" dirty="0"/>
              <a:t>Win = 21</a:t>
            </a:r>
          </a:p>
          <a:p>
            <a:pPr defTabSz="776051"/>
            <a:r>
              <a:rPr lang="en-GB" sz="1600" dirty="0"/>
              <a:t>Draw = 7</a:t>
            </a:r>
          </a:p>
          <a:p>
            <a:pPr defTabSz="776051"/>
            <a:r>
              <a:rPr lang="en-GB" sz="1600" dirty="0"/>
              <a:t>Loss = 14</a:t>
            </a:r>
          </a:p>
        </p:txBody>
      </p:sp>
      <p:sp>
        <p:nvSpPr>
          <p:cNvPr id="39" name="TextBox 38">
            <a:extLst>
              <a:ext uri="{FF2B5EF4-FFF2-40B4-BE49-F238E27FC236}">
                <a16:creationId xmlns:a16="http://schemas.microsoft.com/office/drawing/2014/main" id="{C5723DF7-41D4-467C-A857-F2BA284228B6}"/>
              </a:ext>
            </a:extLst>
          </p:cNvPr>
          <p:cNvSpPr txBox="1"/>
          <p:nvPr/>
        </p:nvSpPr>
        <p:spPr>
          <a:xfrm>
            <a:off x="3855990" y="3298505"/>
            <a:ext cx="1216237" cy="1414354"/>
          </a:xfrm>
          <a:prstGeom prst="rect">
            <a:avLst/>
          </a:prstGeom>
          <a:solidFill>
            <a:schemeClr val="bg1"/>
          </a:solidFill>
          <a:ln w="28575">
            <a:solidFill>
              <a:srgbClr val="689429"/>
            </a:solidFill>
          </a:ln>
        </p:spPr>
        <p:txBody>
          <a:bodyPr wrap="square" lIns="108000" tIns="108000" rIns="108000" bIns="108000" rtlCol="0">
            <a:noAutofit/>
          </a:bodyPr>
          <a:lstStyle/>
          <a:p>
            <a:pPr defTabSz="776051">
              <a:lnSpc>
                <a:spcPct val="150000"/>
              </a:lnSpc>
            </a:pPr>
            <a:r>
              <a:rPr lang="en-GB" sz="1600" b="1" dirty="0"/>
              <a:t>Cricket</a:t>
            </a:r>
          </a:p>
          <a:p>
            <a:pPr defTabSz="776051"/>
            <a:r>
              <a:rPr lang="en-GB" sz="1600" dirty="0"/>
              <a:t>Win = 12</a:t>
            </a:r>
          </a:p>
          <a:p>
            <a:pPr defTabSz="776051"/>
            <a:r>
              <a:rPr lang="en-GB" sz="1600" dirty="0"/>
              <a:t>Draw = 6</a:t>
            </a:r>
          </a:p>
          <a:p>
            <a:pPr defTabSz="776051"/>
            <a:r>
              <a:rPr lang="en-GB" sz="1600" dirty="0"/>
              <a:t>Loss = 6</a:t>
            </a:r>
          </a:p>
        </p:txBody>
      </p:sp>
      <p:grpSp>
        <p:nvGrpSpPr>
          <p:cNvPr id="4" name="Group 3">
            <a:extLst>
              <a:ext uri="{FF2B5EF4-FFF2-40B4-BE49-F238E27FC236}">
                <a16:creationId xmlns:a16="http://schemas.microsoft.com/office/drawing/2014/main" id="{F7DD812E-1F56-4FF6-AE4A-24639441ED63}"/>
              </a:ext>
            </a:extLst>
          </p:cNvPr>
          <p:cNvGrpSpPr/>
          <p:nvPr/>
        </p:nvGrpSpPr>
        <p:grpSpPr>
          <a:xfrm>
            <a:off x="868004" y="2441887"/>
            <a:ext cx="1573564" cy="2019495"/>
            <a:chOff x="868004" y="2441887"/>
            <a:chExt cx="1573564" cy="2019495"/>
          </a:xfrm>
        </p:grpSpPr>
        <p:grpSp>
          <p:nvGrpSpPr>
            <p:cNvPr id="45" name="Group 44">
              <a:extLst>
                <a:ext uri="{FF2B5EF4-FFF2-40B4-BE49-F238E27FC236}">
                  <a16:creationId xmlns:a16="http://schemas.microsoft.com/office/drawing/2014/main" id="{70F3EBAD-5BBB-414F-8686-8747079FB395}"/>
                </a:ext>
              </a:extLst>
            </p:cNvPr>
            <p:cNvGrpSpPr/>
            <p:nvPr/>
          </p:nvGrpSpPr>
          <p:grpSpPr>
            <a:xfrm>
              <a:off x="886336" y="2441887"/>
              <a:ext cx="1536901" cy="1998974"/>
              <a:chOff x="5081223" y="1966072"/>
              <a:chExt cx="2288497" cy="2976538"/>
            </a:xfrm>
          </p:grpSpPr>
          <p:grpSp>
            <p:nvGrpSpPr>
              <p:cNvPr id="49" name="Group 48">
                <a:extLst>
                  <a:ext uri="{FF2B5EF4-FFF2-40B4-BE49-F238E27FC236}">
                    <a16:creationId xmlns:a16="http://schemas.microsoft.com/office/drawing/2014/main" id="{37E3EC16-1386-442D-8221-DDB1837BC9BB}"/>
                  </a:ext>
                </a:extLst>
              </p:cNvPr>
              <p:cNvGrpSpPr/>
              <p:nvPr/>
            </p:nvGrpSpPr>
            <p:grpSpPr>
              <a:xfrm>
                <a:off x="5081223" y="2654115"/>
                <a:ext cx="2288497" cy="2288495"/>
                <a:chOff x="774708" y="2115244"/>
                <a:chExt cx="3349129" cy="3349126"/>
              </a:xfrm>
            </p:grpSpPr>
            <p:sp>
              <p:nvSpPr>
                <p:cNvPr id="51" name="Partial Circle 50">
                  <a:extLst>
                    <a:ext uri="{FF2B5EF4-FFF2-40B4-BE49-F238E27FC236}">
                      <a16:creationId xmlns:a16="http://schemas.microsoft.com/office/drawing/2014/main" id="{45854D3D-D38D-4A3A-A209-9AB7E79659F3}"/>
                    </a:ext>
                  </a:extLst>
                </p:cNvPr>
                <p:cNvSpPr/>
                <p:nvPr/>
              </p:nvSpPr>
              <p:spPr>
                <a:xfrm>
                  <a:off x="774710" y="2115244"/>
                  <a:ext cx="3349127" cy="3349126"/>
                </a:xfrm>
                <a:prstGeom prst="pie">
                  <a:avLst>
                    <a:gd name="adj1" fmla="val 21581496"/>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Partial Circle 51">
                  <a:extLst>
                    <a:ext uri="{FF2B5EF4-FFF2-40B4-BE49-F238E27FC236}">
                      <a16:creationId xmlns:a16="http://schemas.microsoft.com/office/drawing/2014/main" id="{0909282C-846E-4354-9600-61AAD15E91DB}"/>
                    </a:ext>
                  </a:extLst>
                </p:cNvPr>
                <p:cNvSpPr/>
                <p:nvPr/>
              </p:nvSpPr>
              <p:spPr>
                <a:xfrm rot="16200000">
                  <a:off x="774708" y="2115244"/>
                  <a:ext cx="3349126" cy="3349126"/>
                </a:xfrm>
                <a:prstGeom prst="pie">
                  <a:avLst>
                    <a:gd name="adj1" fmla="val 21599962"/>
                    <a:gd name="adj2" fmla="val 5391054"/>
                  </a:avLst>
                </a:prstGeom>
                <a:solidFill>
                  <a:srgbClr val="E94E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3" name="Partial Circle 52">
                  <a:extLst>
                    <a:ext uri="{FF2B5EF4-FFF2-40B4-BE49-F238E27FC236}">
                      <a16:creationId xmlns:a16="http://schemas.microsoft.com/office/drawing/2014/main" id="{020AD783-6D70-4739-B36B-C700B255E846}"/>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50" name="TextBox 49">
                <a:extLst>
                  <a:ext uri="{FF2B5EF4-FFF2-40B4-BE49-F238E27FC236}">
                    <a16:creationId xmlns:a16="http://schemas.microsoft.com/office/drawing/2014/main" id="{53452A46-2A99-440C-B361-85E9E5202EEE}"/>
                  </a:ext>
                </a:extLst>
              </p:cNvPr>
              <p:cNvSpPr txBox="1"/>
              <p:nvPr/>
            </p:nvSpPr>
            <p:spPr>
              <a:xfrm>
                <a:off x="5559691" y="1966072"/>
                <a:ext cx="1354587" cy="691404"/>
              </a:xfrm>
              <a:prstGeom prst="rect">
                <a:avLst/>
              </a:prstGeom>
              <a:noFill/>
              <a:ln w="28575">
                <a:noFill/>
              </a:ln>
            </p:spPr>
            <p:txBody>
              <a:bodyPr wrap="square" lIns="108000" tIns="108000" rIns="108000" bIns="108000" rtlCol="0">
                <a:spAutoFit/>
              </a:bodyPr>
              <a:lstStyle/>
              <a:p>
                <a:pPr algn="ctr" defTabSz="776051"/>
                <a:r>
                  <a:rPr lang="en-GB" sz="1600" b="1" dirty="0"/>
                  <a:t>Cricket</a:t>
                </a:r>
              </a:p>
            </p:txBody>
          </p:sp>
        </p:grpSp>
        <p:grpSp>
          <p:nvGrpSpPr>
            <p:cNvPr id="54" name="Group 53">
              <a:extLst>
                <a:ext uri="{FF2B5EF4-FFF2-40B4-BE49-F238E27FC236}">
                  <a16:creationId xmlns:a16="http://schemas.microsoft.com/office/drawing/2014/main" id="{E7704877-97C4-4082-A6E4-BA0D207A376D}"/>
                </a:ext>
              </a:extLst>
            </p:cNvPr>
            <p:cNvGrpSpPr/>
            <p:nvPr/>
          </p:nvGrpSpPr>
          <p:grpSpPr>
            <a:xfrm>
              <a:off x="868004" y="2883440"/>
              <a:ext cx="1573564" cy="1577942"/>
              <a:chOff x="5391166" y="2252818"/>
              <a:chExt cx="2282144" cy="2288494"/>
            </a:xfrm>
          </p:grpSpPr>
          <p:cxnSp>
            <p:nvCxnSpPr>
              <p:cNvPr id="56" name="Straight Connector 55">
                <a:extLst>
                  <a:ext uri="{FF2B5EF4-FFF2-40B4-BE49-F238E27FC236}">
                    <a16:creationId xmlns:a16="http://schemas.microsoft.com/office/drawing/2014/main" id="{DC6EBAC7-8D6B-4DE9-97E0-B021A2599161}"/>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D0622DF-6289-4F8C-BD4C-DB8E6752E95B}"/>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5C1822A-8408-4184-9CCF-C9CD25F330B5}"/>
              </a:ext>
            </a:extLst>
          </p:cNvPr>
          <p:cNvGrpSpPr/>
          <p:nvPr/>
        </p:nvGrpSpPr>
        <p:grpSpPr>
          <a:xfrm>
            <a:off x="2693460" y="2423073"/>
            <a:ext cx="1577942" cy="2058889"/>
            <a:chOff x="2693460" y="2423073"/>
            <a:chExt cx="1577942" cy="2058889"/>
          </a:xfrm>
        </p:grpSpPr>
        <p:grpSp>
          <p:nvGrpSpPr>
            <p:cNvPr id="38" name="Group 37">
              <a:extLst>
                <a:ext uri="{FF2B5EF4-FFF2-40B4-BE49-F238E27FC236}">
                  <a16:creationId xmlns:a16="http://schemas.microsoft.com/office/drawing/2014/main" id="{3CB3B736-ACEA-4FAD-809A-98B28419D96D}"/>
                </a:ext>
              </a:extLst>
            </p:cNvPr>
            <p:cNvGrpSpPr/>
            <p:nvPr/>
          </p:nvGrpSpPr>
          <p:grpSpPr>
            <a:xfrm>
              <a:off x="2713981" y="2423073"/>
              <a:ext cx="1536900" cy="2034849"/>
              <a:chOff x="5081223" y="1912654"/>
              <a:chExt cx="2288495" cy="3029956"/>
            </a:xfrm>
          </p:grpSpPr>
          <p:grpSp>
            <p:nvGrpSpPr>
              <p:cNvPr id="40" name="Group 39">
                <a:extLst>
                  <a:ext uri="{FF2B5EF4-FFF2-40B4-BE49-F238E27FC236}">
                    <a16:creationId xmlns:a16="http://schemas.microsoft.com/office/drawing/2014/main" id="{A43F5FA6-C302-4653-96B5-0571C7221399}"/>
                  </a:ext>
                </a:extLst>
              </p:cNvPr>
              <p:cNvGrpSpPr/>
              <p:nvPr/>
            </p:nvGrpSpPr>
            <p:grpSpPr>
              <a:xfrm>
                <a:off x="5081223" y="2654115"/>
                <a:ext cx="2288495" cy="2288495"/>
                <a:chOff x="774708" y="2115244"/>
                <a:chExt cx="3349126" cy="3349126"/>
              </a:xfrm>
            </p:grpSpPr>
            <p:sp>
              <p:nvSpPr>
                <p:cNvPr id="42" name="Partial Circle 41">
                  <a:extLst>
                    <a:ext uri="{FF2B5EF4-FFF2-40B4-BE49-F238E27FC236}">
                      <a16:creationId xmlns:a16="http://schemas.microsoft.com/office/drawing/2014/main" id="{33203C3D-283C-4C77-B33E-4633A2F19743}"/>
                    </a:ext>
                  </a:extLst>
                </p:cNvPr>
                <p:cNvSpPr/>
                <p:nvPr/>
              </p:nvSpPr>
              <p:spPr>
                <a:xfrm>
                  <a:off x="774708" y="2115244"/>
                  <a:ext cx="3349125" cy="3349125"/>
                </a:xfrm>
                <a:prstGeom prst="pie">
                  <a:avLst>
                    <a:gd name="adj1" fmla="val 19811673"/>
                    <a:gd name="adj2" fmla="val 5385509"/>
                  </a:avLst>
                </a:prstGeom>
                <a:solidFill>
                  <a:srgbClr val="FBB2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Partial Circle 42">
                  <a:extLst>
                    <a:ext uri="{FF2B5EF4-FFF2-40B4-BE49-F238E27FC236}">
                      <a16:creationId xmlns:a16="http://schemas.microsoft.com/office/drawing/2014/main" id="{0788C06E-542F-433F-BFEB-D6617D59A909}"/>
                    </a:ext>
                  </a:extLst>
                </p:cNvPr>
                <p:cNvSpPr/>
                <p:nvPr/>
              </p:nvSpPr>
              <p:spPr>
                <a:xfrm rot="16200000">
                  <a:off x="774708" y="2115244"/>
                  <a:ext cx="3349125" cy="3349125"/>
                </a:xfrm>
                <a:prstGeom prst="pie">
                  <a:avLst>
                    <a:gd name="adj1" fmla="val 21599962"/>
                    <a:gd name="adj2" fmla="val 3580496"/>
                  </a:avLst>
                </a:prstGeom>
                <a:solidFill>
                  <a:srgbClr val="E94E13">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Partial Circle 43">
                  <a:extLst>
                    <a:ext uri="{FF2B5EF4-FFF2-40B4-BE49-F238E27FC236}">
                      <a16:creationId xmlns:a16="http://schemas.microsoft.com/office/drawing/2014/main" id="{7C2A4146-6BB4-4C1F-927C-390C86585EA5}"/>
                    </a:ext>
                  </a:extLst>
                </p:cNvPr>
                <p:cNvSpPr/>
                <p:nvPr/>
              </p:nvSpPr>
              <p:spPr>
                <a:xfrm>
                  <a:off x="774708" y="2115244"/>
                  <a:ext cx="3349125" cy="3349125"/>
                </a:xfrm>
                <a:prstGeom prst="pie">
                  <a:avLst>
                    <a:gd name="adj1" fmla="val 5384417"/>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1" name="TextBox 40">
                <a:extLst>
                  <a:ext uri="{FF2B5EF4-FFF2-40B4-BE49-F238E27FC236}">
                    <a16:creationId xmlns:a16="http://schemas.microsoft.com/office/drawing/2014/main" id="{CCD6EAD3-C9DE-4A37-9EA5-D4F155F9F451}"/>
                  </a:ext>
                </a:extLst>
              </p:cNvPr>
              <p:cNvSpPr txBox="1"/>
              <p:nvPr/>
            </p:nvSpPr>
            <p:spPr>
              <a:xfrm>
                <a:off x="5534675" y="1912654"/>
                <a:ext cx="1381590" cy="691404"/>
              </a:xfrm>
              <a:prstGeom prst="rect">
                <a:avLst/>
              </a:prstGeom>
              <a:noFill/>
              <a:ln w="28575">
                <a:noFill/>
              </a:ln>
            </p:spPr>
            <p:txBody>
              <a:bodyPr wrap="square" lIns="108000" tIns="108000" rIns="108000" bIns="108000" rtlCol="0">
                <a:spAutoFit/>
              </a:bodyPr>
              <a:lstStyle/>
              <a:p>
                <a:pPr algn="ctr" defTabSz="776051"/>
                <a:r>
                  <a:rPr lang="en-GB" sz="1600" b="1" dirty="0"/>
                  <a:t>Netball</a:t>
                </a:r>
              </a:p>
            </p:txBody>
          </p:sp>
        </p:grpSp>
        <p:grpSp>
          <p:nvGrpSpPr>
            <p:cNvPr id="59" name="Group 58">
              <a:extLst>
                <a:ext uri="{FF2B5EF4-FFF2-40B4-BE49-F238E27FC236}">
                  <a16:creationId xmlns:a16="http://schemas.microsoft.com/office/drawing/2014/main" id="{65DF3CBB-8745-4ABC-B9C8-B71130F6807A}"/>
                </a:ext>
              </a:extLst>
            </p:cNvPr>
            <p:cNvGrpSpPr/>
            <p:nvPr/>
          </p:nvGrpSpPr>
          <p:grpSpPr>
            <a:xfrm>
              <a:off x="2693460" y="2904020"/>
              <a:ext cx="1577942" cy="1577942"/>
              <a:chOff x="2229988" y="2616679"/>
              <a:chExt cx="1577942" cy="1577942"/>
            </a:xfrm>
          </p:grpSpPr>
          <p:cxnSp>
            <p:nvCxnSpPr>
              <p:cNvPr id="60" name="Straight Connector 59">
                <a:extLst>
                  <a:ext uri="{FF2B5EF4-FFF2-40B4-BE49-F238E27FC236}">
                    <a16:creationId xmlns:a16="http://schemas.microsoft.com/office/drawing/2014/main" id="{E19F2C1D-B4F2-471F-8B77-A7EA18DE74CF}"/>
                  </a:ext>
                </a:extLst>
              </p:cNvPr>
              <p:cNvCxnSpPr>
                <a:cxnSpLocks/>
              </p:cNvCxnSpPr>
              <p:nvPr/>
            </p:nvCxnSpPr>
            <p:spPr>
              <a:xfrm>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0DC191C-4631-49C0-AB46-750716919FD1}"/>
                  </a:ext>
                </a:extLst>
              </p:cNvPr>
              <p:cNvCxnSpPr>
                <a:cxnSpLocks/>
              </p:cNvCxnSpPr>
              <p:nvPr/>
            </p:nvCxnSpPr>
            <p:spPr>
              <a:xfrm rot="3600000">
                <a:off x="3018959" y="2616679"/>
                <a:ext cx="0" cy="1577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C0271DA-DF80-4686-9C73-6884DF1D6699}"/>
                  </a:ext>
                </a:extLst>
              </p:cNvPr>
              <p:cNvCxnSpPr>
                <a:cxnSpLocks/>
              </p:cNvCxnSpPr>
              <p:nvPr/>
            </p:nvCxnSpPr>
            <p:spPr>
              <a:xfrm rot="1800000" flipH="1">
                <a:off x="2232177" y="3405650"/>
                <a:ext cx="15735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492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7.40741E-7 L 0.13282 0.0544 " pathEditMode="relative" rAng="0" ptsTypes="AA">
                                      <p:cBhvr>
                                        <p:cTn id="10" dur="2000" fill="hold"/>
                                        <p:tgtEl>
                                          <p:spTgt spid="4"/>
                                        </p:tgtEl>
                                        <p:attrNameLst>
                                          <p:attrName>ppt_x</p:attrName>
                                          <p:attrName>ppt_y</p:attrName>
                                        </p:attrNameLst>
                                      </p:cBhvr>
                                      <p:rCtr x="6632" y="2708"/>
                                    </p:animMotion>
                                  </p:childTnLst>
                                </p:cTn>
                              </p:par>
                              <p:par>
                                <p:cTn id="11" presetID="42" presetClass="path" presetSubtype="0" accel="50000" decel="50000" fill="hold" nodeType="withEffect">
                                  <p:stCondLst>
                                    <p:cond delay="0"/>
                                  </p:stCondLst>
                                  <p:childTnLst>
                                    <p:animMotion origin="layout" path="M -2.77778E-6 -7.40741E-7 L 0.29983 0.04931 " pathEditMode="relative" rAng="0" ptsTypes="AA">
                                      <p:cBhvr>
                                        <p:cTn id="12" dur="2000" fill="hold"/>
                                        <p:tgtEl>
                                          <p:spTgt spid="3"/>
                                        </p:tgtEl>
                                        <p:attrNameLst>
                                          <p:attrName>ppt_x</p:attrName>
                                          <p:attrName>ppt_y</p:attrName>
                                        </p:attrNameLst>
                                      </p:cBhvr>
                                      <p:rCtr x="14983" y="2454"/>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7F3D2129-5C38-4647-BA8A-A13739CAA9F5}"/>
              </a:ext>
            </a:extLst>
          </p:cNvPr>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sp>
        <p:nvSpPr>
          <p:cNvPr id="29" name="D">
            <a:extLst>
              <a:ext uri="{FF2B5EF4-FFF2-40B4-BE49-F238E27FC236}">
                <a16:creationId xmlns:a16="http://schemas.microsoft.com/office/drawing/2014/main" id="{EF88AA53-96C2-4CC2-B7FB-429B00A95AAA}"/>
              </a:ext>
            </a:extLst>
          </p:cNvPr>
          <p:cNvSpPr txBox="1"/>
          <p:nvPr/>
        </p:nvSpPr>
        <p:spPr>
          <a:xfrm>
            <a:off x="4799012" y="4310102"/>
            <a:ext cx="3620166" cy="1603104"/>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The next day the total number of insects found was the same. 12 of these insects were grasshoppers. What fraction of the chart would be grasshoppers?</a:t>
            </a:r>
          </a:p>
        </p:txBody>
      </p:sp>
      <mc:AlternateContent xmlns:mc="http://schemas.openxmlformats.org/markup-compatibility/2006" xmlns:a14="http://schemas.microsoft.com/office/drawing/2010/main">
        <mc:Choice Requires="a14">
          <p:sp>
            <p:nvSpPr>
              <p:cNvPr id="26" name="C">
                <a:extLst>
                  <a:ext uri="{FF2B5EF4-FFF2-40B4-BE49-F238E27FC236}">
                    <a16:creationId xmlns:a16="http://schemas.microsoft.com/office/drawing/2014/main" id="{05E82E54-441D-401F-A93A-BA2463AF14C7}"/>
                  </a:ext>
                </a:extLst>
              </p:cNvPr>
              <p:cNvSpPr txBox="1"/>
              <p:nvPr/>
            </p:nvSpPr>
            <p:spPr>
              <a:xfrm>
                <a:off x="4799012" y="3649186"/>
                <a:ext cx="3620166" cy="1724869"/>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The butterflies that were found were either Red Admirals or Painted Ladies. </a:t>
                </a:r>
                <a14:m>
                  <m:oMath xmlns:m="http://schemas.openxmlformats.org/officeDocument/2006/math">
                    <m:f>
                      <m:fPr>
                        <m:ctrlPr>
                          <a:rPr lang="en-GB" i="1">
                            <a:solidFill>
                              <a:prstClr val="black"/>
                            </a:solidFill>
                            <a:latin typeface="Cambria Math" panose="02040503050406030204" pitchFamily="18" charset="0"/>
                          </a:rPr>
                        </m:ctrlPr>
                      </m:fPr>
                      <m:num>
                        <m:r>
                          <a:rPr lang="en-GB" i="1">
                            <a:solidFill>
                              <a:prstClr val="black"/>
                            </a:solidFill>
                            <a:latin typeface="Cambria Math" panose="02040503050406030204" pitchFamily="18" charset="0"/>
                          </a:rPr>
                          <m:t>1</m:t>
                        </m:r>
                      </m:num>
                      <m:den>
                        <m:r>
                          <a:rPr lang="en-GB" i="1">
                            <a:solidFill>
                              <a:prstClr val="black"/>
                            </a:solidFill>
                            <a:latin typeface="Cambria Math" panose="02040503050406030204" pitchFamily="18" charset="0"/>
                          </a:rPr>
                          <m:t>4</m:t>
                        </m:r>
                      </m:den>
                    </m:f>
                  </m:oMath>
                </a14:m>
                <a:r>
                  <a:rPr lang="en-GB" dirty="0">
                    <a:solidFill>
                      <a:prstClr val="black"/>
                    </a:solidFill>
                  </a:rPr>
                  <a:t> were Painted Ladies. How many Red Admirals were found?</a:t>
                </a:r>
              </a:p>
            </p:txBody>
          </p:sp>
        </mc:Choice>
        <mc:Fallback xmlns="">
          <p:sp>
            <p:nvSpPr>
              <p:cNvPr id="26" name="C">
                <a:extLst>
                  <a:ext uri="{FF2B5EF4-FFF2-40B4-BE49-F238E27FC236}">
                    <a16:creationId xmlns:a16="http://schemas.microsoft.com/office/drawing/2014/main" id="{05E82E54-441D-401F-A93A-BA2463AF14C7}"/>
                  </a:ext>
                </a:extLst>
              </p:cNvPr>
              <p:cNvSpPr txBox="1">
                <a:spLocks noRot="1" noChangeAspect="1" noMove="1" noResize="1" noEditPoints="1" noAdjustHandles="1" noChangeArrowheads="1" noChangeShapeType="1" noTextEdit="1"/>
              </p:cNvSpPr>
              <p:nvPr/>
            </p:nvSpPr>
            <p:spPr>
              <a:xfrm>
                <a:off x="4799012" y="3649186"/>
                <a:ext cx="3620166" cy="1724869"/>
              </a:xfrm>
              <a:prstGeom prst="rect">
                <a:avLst/>
              </a:prstGeom>
              <a:blipFill>
                <a:blip r:embed="rId2"/>
                <a:stretch>
                  <a:fillRect l="-1010" b="-1060"/>
                </a:stretch>
              </a:blipFill>
              <a:ln w="28575">
                <a:noFill/>
              </a:ln>
            </p:spPr>
            <p:txBody>
              <a:bodyPr/>
              <a:lstStyle/>
              <a:p>
                <a:r>
                  <a:rPr lang="en-GB">
                    <a:noFill/>
                  </a:rPr>
                  <a:t> </a:t>
                </a:r>
              </a:p>
            </p:txBody>
          </p:sp>
        </mc:Fallback>
      </mc:AlternateContent>
      <p:sp>
        <p:nvSpPr>
          <p:cNvPr id="23" name="B">
            <a:extLst>
              <a:ext uri="{FF2B5EF4-FFF2-40B4-BE49-F238E27FC236}">
                <a16:creationId xmlns:a16="http://schemas.microsoft.com/office/drawing/2014/main" id="{6B68621C-35FA-495B-86B9-025A5EFA6D4C}"/>
              </a:ext>
            </a:extLst>
          </p:cNvPr>
          <p:cNvSpPr txBox="1"/>
          <p:nvPr/>
        </p:nvSpPr>
        <p:spPr>
          <a:xfrm>
            <a:off x="4799012" y="2995302"/>
            <a:ext cx="3620166" cy="772107"/>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How many more woodlice were found than wasps?</a:t>
            </a:r>
          </a:p>
        </p:txBody>
      </p:sp>
      <p:sp>
        <p:nvSpPr>
          <p:cNvPr id="11" name="A">
            <a:extLst>
              <a:ext uri="{FF2B5EF4-FFF2-40B4-BE49-F238E27FC236}">
                <a16:creationId xmlns:a16="http://schemas.microsoft.com/office/drawing/2014/main" id="{401DB69A-A7A4-4160-8E4E-C6796608CB51}"/>
              </a:ext>
            </a:extLst>
          </p:cNvPr>
          <p:cNvSpPr txBox="1"/>
          <p:nvPr/>
        </p:nvSpPr>
        <p:spPr>
          <a:xfrm>
            <a:off x="4799012" y="2343265"/>
            <a:ext cx="3620166" cy="1326105"/>
          </a:xfrm>
          <a:prstGeom prst="rect">
            <a:avLst/>
          </a:prstGeom>
          <a:solidFill>
            <a:srgbClr val="25B7BC">
              <a:alpha val="30000"/>
            </a:srgbClr>
          </a:solidFill>
          <a:ln w="28575">
            <a:noFill/>
          </a:ln>
        </p:spPr>
        <p:txBody>
          <a:bodyPr wrap="square" lIns="108000" tIns="108000" rIns="108000" bIns="108000" rtlCol="0">
            <a:spAutoFit/>
          </a:bodyPr>
          <a:lstStyle/>
          <a:p>
            <a:pPr defTabSz="776051"/>
            <a:r>
              <a:rPr lang="en-GB" dirty="0">
                <a:solidFill>
                  <a:prstClr val="black"/>
                </a:solidFill>
              </a:rPr>
              <a:t>If the number of bees found in the garden was 6, how many insects were found in the garden altogether? </a:t>
            </a: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59149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59149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248933-0D16-45B1-B35E-15DDBBFECFDE}"/>
              </a:ext>
            </a:extLst>
          </p:cNvPr>
          <p:cNvSpPr txBox="1"/>
          <p:nvPr/>
        </p:nvSpPr>
        <p:spPr>
          <a:xfrm>
            <a:off x="755650" y="1201550"/>
            <a:ext cx="4822187" cy="772107"/>
          </a:xfrm>
          <a:prstGeom prst="rect">
            <a:avLst/>
          </a:prstGeom>
          <a:solidFill>
            <a:srgbClr val="25B7BC">
              <a:alpha val="50000"/>
            </a:srgbClr>
          </a:solidFill>
          <a:ln w="28575">
            <a:solidFill>
              <a:srgbClr val="25B7BC"/>
            </a:solidFill>
          </a:ln>
        </p:spPr>
        <p:txBody>
          <a:bodyPr wrap="square" lIns="108000" tIns="108000" rIns="108000" bIns="108000" rtlCol="0">
            <a:spAutoFit/>
          </a:bodyPr>
          <a:lstStyle/>
          <a:p>
            <a:pPr defTabSz="776051"/>
            <a:r>
              <a:rPr lang="en-GB" dirty="0">
                <a:solidFill>
                  <a:prstClr val="black"/>
                </a:solidFill>
              </a:rPr>
              <a:t>This pie chart shows the numbers of different insects that were found in a back garden.</a:t>
            </a:r>
          </a:p>
        </p:txBody>
      </p:sp>
      <p:grpSp>
        <p:nvGrpSpPr>
          <p:cNvPr id="43" name="Group 42">
            <a:extLst>
              <a:ext uri="{FF2B5EF4-FFF2-40B4-BE49-F238E27FC236}">
                <a16:creationId xmlns:a16="http://schemas.microsoft.com/office/drawing/2014/main" id="{8B700053-5C2E-40A9-A6B5-DF4538F1D436}"/>
              </a:ext>
            </a:extLst>
          </p:cNvPr>
          <p:cNvGrpSpPr/>
          <p:nvPr/>
        </p:nvGrpSpPr>
        <p:grpSpPr>
          <a:xfrm>
            <a:off x="4578350" y="4132463"/>
            <a:ext cx="3840828" cy="355276"/>
            <a:chOff x="4565650" y="4132463"/>
            <a:chExt cx="3840828" cy="355276"/>
          </a:xfrm>
        </p:grpSpPr>
        <p:cxnSp>
          <p:nvCxnSpPr>
            <p:cNvPr id="3" name="Straight Connector 2">
              <a:extLst>
                <a:ext uri="{FF2B5EF4-FFF2-40B4-BE49-F238E27FC236}">
                  <a16:creationId xmlns:a16="http://schemas.microsoft.com/office/drawing/2014/main" id="{2AD299BB-6E48-4CEA-8CD2-AC5E83920B70}"/>
                </a:ext>
              </a:extLst>
            </p:cNvPr>
            <p:cNvCxnSpPr>
              <a:cxnSpLocks/>
            </p:cNvCxnSpPr>
            <p:nvPr/>
          </p:nvCxnSpPr>
          <p:spPr>
            <a:xfrm flipH="1">
              <a:off x="4786312" y="4310101"/>
              <a:ext cx="3620166" cy="0"/>
            </a:xfrm>
            <a:prstGeom prst="line">
              <a:avLst/>
            </a:prstGeom>
            <a:ln w="28575">
              <a:solidFill>
                <a:srgbClr val="25B7BC"/>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64ED651-0773-4FBE-A51C-A82A67A56076}"/>
                </a:ext>
              </a:extLst>
            </p:cNvPr>
            <p:cNvSpPr/>
            <p:nvPr/>
          </p:nvSpPr>
          <p:spPr>
            <a:xfrm>
              <a:off x="4565650" y="4132463"/>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D</a:t>
              </a:r>
            </a:p>
          </p:txBody>
        </p:sp>
      </p:grpSp>
      <p:grpSp>
        <p:nvGrpSpPr>
          <p:cNvPr id="48" name="Group 47">
            <a:extLst>
              <a:ext uri="{FF2B5EF4-FFF2-40B4-BE49-F238E27FC236}">
                <a16:creationId xmlns:a16="http://schemas.microsoft.com/office/drawing/2014/main" id="{C3A1E4DF-67A4-41FF-8CBF-DC5596F3CD9F}"/>
              </a:ext>
            </a:extLst>
          </p:cNvPr>
          <p:cNvGrpSpPr/>
          <p:nvPr/>
        </p:nvGrpSpPr>
        <p:grpSpPr>
          <a:xfrm>
            <a:off x="4578350" y="3478495"/>
            <a:ext cx="3840828" cy="355276"/>
            <a:chOff x="4565650" y="3429000"/>
            <a:chExt cx="3840828" cy="355276"/>
          </a:xfrm>
        </p:grpSpPr>
        <p:cxnSp>
          <p:nvCxnSpPr>
            <p:cNvPr id="32" name="Straight Connector 31">
              <a:extLst>
                <a:ext uri="{FF2B5EF4-FFF2-40B4-BE49-F238E27FC236}">
                  <a16:creationId xmlns:a16="http://schemas.microsoft.com/office/drawing/2014/main" id="{38DABDE9-746C-46DD-B15B-3BC93496FA78}"/>
                </a:ext>
              </a:extLst>
            </p:cNvPr>
            <p:cNvCxnSpPr>
              <a:cxnSpLocks/>
            </p:cNvCxnSpPr>
            <p:nvPr/>
          </p:nvCxnSpPr>
          <p:spPr>
            <a:xfrm flipH="1">
              <a:off x="4786312" y="3606638"/>
              <a:ext cx="3620166" cy="0"/>
            </a:xfrm>
            <a:prstGeom prst="line">
              <a:avLst/>
            </a:prstGeom>
            <a:ln w="28575">
              <a:solidFill>
                <a:srgbClr val="25B7BC"/>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CE10439-F485-426C-82B2-A3DE88023CE6}"/>
                </a:ext>
              </a:extLst>
            </p:cNvPr>
            <p:cNvSpPr/>
            <p:nvPr/>
          </p:nvSpPr>
          <p:spPr>
            <a:xfrm>
              <a:off x="4565650" y="3429000"/>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C</a:t>
              </a:r>
            </a:p>
          </p:txBody>
        </p:sp>
      </p:grpSp>
      <p:grpSp>
        <p:nvGrpSpPr>
          <p:cNvPr id="49" name="Group 48">
            <a:extLst>
              <a:ext uri="{FF2B5EF4-FFF2-40B4-BE49-F238E27FC236}">
                <a16:creationId xmlns:a16="http://schemas.microsoft.com/office/drawing/2014/main" id="{5FE4D3B7-01E3-4983-A9A4-F7C542251238}"/>
              </a:ext>
            </a:extLst>
          </p:cNvPr>
          <p:cNvGrpSpPr/>
          <p:nvPr/>
        </p:nvGrpSpPr>
        <p:grpSpPr>
          <a:xfrm>
            <a:off x="4578350" y="2824526"/>
            <a:ext cx="3840828" cy="355276"/>
            <a:chOff x="4565650" y="2771628"/>
            <a:chExt cx="3840828" cy="355276"/>
          </a:xfrm>
        </p:grpSpPr>
        <p:cxnSp>
          <p:nvCxnSpPr>
            <p:cNvPr id="38" name="Straight Connector 37">
              <a:extLst>
                <a:ext uri="{FF2B5EF4-FFF2-40B4-BE49-F238E27FC236}">
                  <a16:creationId xmlns:a16="http://schemas.microsoft.com/office/drawing/2014/main" id="{6308DD72-73B9-486C-87A8-FDEF742F46BB}"/>
                </a:ext>
              </a:extLst>
            </p:cNvPr>
            <p:cNvCxnSpPr>
              <a:cxnSpLocks/>
            </p:cNvCxnSpPr>
            <p:nvPr/>
          </p:nvCxnSpPr>
          <p:spPr>
            <a:xfrm flipH="1">
              <a:off x="4786312" y="2949266"/>
              <a:ext cx="3620166" cy="0"/>
            </a:xfrm>
            <a:prstGeom prst="line">
              <a:avLst/>
            </a:prstGeom>
            <a:ln w="28575">
              <a:solidFill>
                <a:srgbClr val="25B7BC"/>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04ADB51-D271-4C98-8B8C-0D353E27F9C2}"/>
                </a:ext>
              </a:extLst>
            </p:cNvPr>
            <p:cNvSpPr/>
            <p:nvPr/>
          </p:nvSpPr>
          <p:spPr>
            <a:xfrm>
              <a:off x="4565650" y="2771628"/>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B</a:t>
              </a:r>
            </a:p>
          </p:txBody>
        </p:sp>
      </p:grpSp>
      <p:grpSp>
        <p:nvGrpSpPr>
          <p:cNvPr id="50" name="Group 49">
            <a:extLst>
              <a:ext uri="{FF2B5EF4-FFF2-40B4-BE49-F238E27FC236}">
                <a16:creationId xmlns:a16="http://schemas.microsoft.com/office/drawing/2014/main" id="{899F64D9-1CDD-461D-8301-5042F5A8946F}"/>
              </a:ext>
            </a:extLst>
          </p:cNvPr>
          <p:cNvGrpSpPr/>
          <p:nvPr/>
        </p:nvGrpSpPr>
        <p:grpSpPr>
          <a:xfrm>
            <a:off x="4578350" y="2170557"/>
            <a:ext cx="3840828" cy="355276"/>
            <a:chOff x="4565650" y="2170557"/>
            <a:chExt cx="3840828" cy="355276"/>
          </a:xfrm>
        </p:grpSpPr>
        <p:cxnSp>
          <p:nvCxnSpPr>
            <p:cNvPr id="46" name="Straight Connector 45">
              <a:extLst>
                <a:ext uri="{FF2B5EF4-FFF2-40B4-BE49-F238E27FC236}">
                  <a16:creationId xmlns:a16="http://schemas.microsoft.com/office/drawing/2014/main" id="{9C221F3C-F2DB-44C8-B863-4FC6DF82B7A6}"/>
                </a:ext>
              </a:extLst>
            </p:cNvPr>
            <p:cNvCxnSpPr>
              <a:cxnSpLocks/>
            </p:cNvCxnSpPr>
            <p:nvPr/>
          </p:nvCxnSpPr>
          <p:spPr>
            <a:xfrm flipH="1">
              <a:off x="4786312" y="2348195"/>
              <a:ext cx="3620166" cy="0"/>
            </a:xfrm>
            <a:prstGeom prst="line">
              <a:avLst/>
            </a:prstGeom>
            <a:ln w="28575">
              <a:solidFill>
                <a:srgbClr val="25B7BC"/>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00E92BF-1591-4149-9A0D-505DA6E5F221}"/>
                </a:ext>
              </a:extLst>
            </p:cNvPr>
            <p:cNvSpPr/>
            <p:nvPr/>
          </p:nvSpPr>
          <p:spPr>
            <a:xfrm>
              <a:off x="4565650" y="2170557"/>
              <a:ext cx="355276" cy="355276"/>
            </a:xfrm>
            <a:prstGeom prst="ellipse">
              <a:avLst/>
            </a:prstGeom>
            <a:solidFill>
              <a:srgbClr val="25B7BC">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lt1">
                      <a:alpha val="1000"/>
                    </a:schemeClr>
                  </a:solidFill>
                </a:rPr>
                <a:t>A</a:t>
              </a:r>
            </a:p>
          </p:txBody>
        </p:sp>
      </p:grpSp>
      <p:sp>
        <p:nvSpPr>
          <p:cNvPr id="54" name="TextBox 53">
            <a:extLst>
              <a:ext uri="{FF2B5EF4-FFF2-40B4-BE49-F238E27FC236}">
                <a16:creationId xmlns:a16="http://schemas.microsoft.com/office/drawing/2014/main" id="{6F53164F-8346-4887-A46D-1AE823BC293C}"/>
              </a:ext>
            </a:extLst>
          </p:cNvPr>
          <p:cNvSpPr txBox="1"/>
          <p:nvPr/>
        </p:nvSpPr>
        <p:spPr>
          <a:xfrm>
            <a:off x="4799012" y="3906000"/>
            <a:ext cx="2770188" cy="505368"/>
          </a:xfrm>
          <a:prstGeom prst="rect">
            <a:avLst/>
          </a:prstGeom>
          <a:solidFill>
            <a:schemeClr val="bg1"/>
          </a:solidFill>
          <a:ln w="28575">
            <a:solidFill>
              <a:srgbClr val="689429"/>
            </a:solidFill>
          </a:ln>
        </p:spPr>
        <p:txBody>
          <a:bodyPr wrap="square" lIns="108000" tIns="108000" rIns="108000" bIns="108000" rtlCol="0">
            <a:spAutoFit/>
          </a:bodyPr>
          <a:lstStyle/>
          <a:p>
            <a:pPr algn="ctr" defTabSz="776051">
              <a:lnSpc>
                <a:spcPct val="150000"/>
              </a:lnSpc>
            </a:pPr>
            <a:r>
              <a:rPr lang="en-GB" sz="1400" dirty="0"/>
              <a:t>4 × 6 = 24      24 - 6 = 18</a:t>
            </a:r>
          </a:p>
        </p:txBody>
      </p:sp>
      <p:sp>
        <p:nvSpPr>
          <p:cNvPr id="53" name="TextBox 52">
            <a:extLst>
              <a:ext uri="{FF2B5EF4-FFF2-40B4-BE49-F238E27FC236}">
                <a16:creationId xmlns:a16="http://schemas.microsoft.com/office/drawing/2014/main" id="{E20BB0C3-D7D5-4977-B6DA-84F90AFDB85F}"/>
              </a:ext>
            </a:extLst>
          </p:cNvPr>
          <p:cNvSpPr txBox="1"/>
          <p:nvPr/>
        </p:nvSpPr>
        <p:spPr>
          <a:xfrm>
            <a:off x="6887963" y="3484616"/>
            <a:ext cx="1536900" cy="433553"/>
          </a:xfrm>
          <a:prstGeom prst="rect">
            <a:avLst/>
          </a:prstGeom>
          <a:solidFill>
            <a:schemeClr val="bg1"/>
          </a:solidFill>
          <a:ln w="28575">
            <a:solidFill>
              <a:srgbClr val="689429"/>
            </a:solidFill>
          </a:ln>
        </p:spPr>
        <p:txBody>
          <a:bodyPr wrap="square" lIns="108000" tIns="108000" rIns="108000" bIns="108000" rtlCol="0">
            <a:spAutoFit/>
          </a:bodyPr>
          <a:lstStyle/>
          <a:p>
            <a:pPr algn="ctr" defTabSz="776051"/>
            <a:r>
              <a:rPr lang="en-GB" sz="1400" dirty="0"/>
              <a:t>6 × 16 = 96  </a:t>
            </a:r>
          </a:p>
        </p:txBody>
      </p:sp>
      <p:sp>
        <p:nvSpPr>
          <p:cNvPr id="55" name="TextBox 54">
            <a:extLst>
              <a:ext uri="{FF2B5EF4-FFF2-40B4-BE49-F238E27FC236}">
                <a16:creationId xmlns:a16="http://schemas.microsoft.com/office/drawing/2014/main" id="{E5ECC792-6448-4D13-B82C-5EDFF7A0682E}"/>
              </a:ext>
            </a:extLst>
          </p:cNvPr>
          <p:cNvSpPr txBox="1"/>
          <p:nvPr/>
        </p:nvSpPr>
        <p:spPr>
          <a:xfrm>
            <a:off x="4804697" y="5333541"/>
            <a:ext cx="3620166" cy="433553"/>
          </a:xfrm>
          <a:prstGeom prst="rect">
            <a:avLst/>
          </a:prstGeom>
          <a:solidFill>
            <a:schemeClr val="bg1"/>
          </a:solidFill>
          <a:ln w="28575">
            <a:solidFill>
              <a:srgbClr val="689429"/>
            </a:solidFill>
          </a:ln>
        </p:spPr>
        <p:txBody>
          <a:bodyPr wrap="square" lIns="108000" tIns="108000" rIns="108000" bIns="108000" rtlCol="0">
            <a:spAutoFit/>
          </a:bodyPr>
          <a:lstStyle/>
          <a:p>
            <a:pPr algn="ctr" defTabSz="776051"/>
            <a:r>
              <a:rPr lang="en-GB" sz="1400" dirty="0"/>
              <a:t>96 ÷ 2 = 48      48 ÷ 4 = 12     12 × 3 = 36</a:t>
            </a:r>
          </a:p>
        </p:txBody>
      </p:sp>
      <p:sp>
        <p:nvSpPr>
          <p:cNvPr id="63" name="TextBox 62">
            <a:extLst>
              <a:ext uri="{FF2B5EF4-FFF2-40B4-BE49-F238E27FC236}">
                <a16:creationId xmlns:a16="http://schemas.microsoft.com/office/drawing/2014/main" id="{2FBFCD93-3201-4528-9A3C-997D71AAA621}"/>
              </a:ext>
            </a:extLst>
          </p:cNvPr>
          <p:cNvSpPr txBox="1"/>
          <p:nvPr/>
        </p:nvSpPr>
        <p:spPr>
          <a:xfrm>
            <a:off x="695208" y="2074474"/>
            <a:ext cx="2079064" cy="464331"/>
          </a:xfrm>
          <a:prstGeom prst="rect">
            <a:avLst/>
          </a:prstGeom>
          <a:noFill/>
          <a:ln w="28575">
            <a:noFill/>
          </a:ln>
        </p:spPr>
        <p:txBody>
          <a:bodyPr wrap="square" lIns="108000" tIns="108000" rIns="108000" bIns="108000" rtlCol="0">
            <a:spAutoFit/>
          </a:bodyPr>
          <a:lstStyle/>
          <a:p>
            <a:pPr algn="ctr" defTabSz="776051"/>
            <a:r>
              <a:rPr lang="en-GB" sz="1600" b="1" dirty="0"/>
              <a:t>Insects in a garden</a:t>
            </a:r>
          </a:p>
        </p:txBody>
      </p:sp>
      <p:grpSp>
        <p:nvGrpSpPr>
          <p:cNvPr id="85" name="Pie Chart">
            <a:extLst>
              <a:ext uri="{FF2B5EF4-FFF2-40B4-BE49-F238E27FC236}">
                <a16:creationId xmlns:a16="http://schemas.microsoft.com/office/drawing/2014/main" id="{60FDA9E1-C80A-4103-85B7-E859F598C4F6}"/>
              </a:ext>
            </a:extLst>
          </p:cNvPr>
          <p:cNvGrpSpPr/>
          <p:nvPr/>
        </p:nvGrpSpPr>
        <p:grpSpPr>
          <a:xfrm>
            <a:off x="1646548" y="2562255"/>
            <a:ext cx="2650044" cy="2650044"/>
            <a:chOff x="1405245" y="2541068"/>
            <a:chExt cx="2995543" cy="2995543"/>
          </a:xfrm>
        </p:grpSpPr>
        <p:sp>
          <p:nvSpPr>
            <p:cNvPr id="64" name="Partial Circle 63">
              <a:extLst>
                <a:ext uri="{FF2B5EF4-FFF2-40B4-BE49-F238E27FC236}">
                  <a16:creationId xmlns:a16="http://schemas.microsoft.com/office/drawing/2014/main" id="{FEB3A92F-F984-44E8-8220-40E80451F757}"/>
                </a:ext>
              </a:extLst>
            </p:cNvPr>
            <p:cNvSpPr/>
            <p:nvPr/>
          </p:nvSpPr>
          <p:spPr>
            <a:xfrm>
              <a:off x="1405246" y="2541068"/>
              <a:ext cx="2995542" cy="2995542"/>
            </a:xfrm>
            <a:prstGeom prst="pie">
              <a:avLst>
                <a:gd name="adj1" fmla="val 6852330"/>
                <a:gd name="adj2" fmla="val 12194457"/>
              </a:avLst>
            </a:prstGeom>
            <a:solidFill>
              <a:srgbClr val="FFC00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Partial Circle 65">
              <a:extLst>
                <a:ext uri="{FF2B5EF4-FFF2-40B4-BE49-F238E27FC236}">
                  <a16:creationId xmlns:a16="http://schemas.microsoft.com/office/drawing/2014/main" id="{1EA699BF-1D06-43E5-A344-D3FF6735A100}"/>
                </a:ext>
              </a:extLst>
            </p:cNvPr>
            <p:cNvSpPr/>
            <p:nvPr/>
          </p:nvSpPr>
          <p:spPr>
            <a:xfrm>
              <a:off x="1405246" y="2541069"/>
              <a:ext cx="2995542" cy="2995541"/>
            </a:xfrm>
            <a:prstGeom prst="pie">
              <a:avLst>
                <a:gd name="adj1" fmla="val 14926248"/>
                <a:gd name="adj2" fmla="val 16200000"/>
              </a:avLst>
            </a:prstGeom>
            <a:solidFill>
              <a:srgbClr val="B9D36E">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0" name="Partial Circle 79">
              <a:extLst>
                <a:ext uri="{FF2B5EF4-FFF2-40B4-BE49-F238E27FC236}">
                  <a16:creationId xmlns:a16="http://schemas.microsoft.com/office/drawing/2014/main" id="{2A096D93-02AC-4360-8D7C-8FEED9260D7E}"/>
                </a:ext>
              </a:extLst>
            </p:cNvPr>
            <p:cNvSpPr/>
            <p:nvPr/>
          </p:nvSpPr>
          <p:spPr>
            <a:xfrm rot="18900000">
              <a:off x="1405246" y="2541069"/>
              <a:ext cx="2995542" cy="2995541"/>
            </a:xfrm>
            <a:prstGeom prst="pie">
              <a:avLst>
                <a:gd name="adj1" fmla="val 14926248"/>
                <a:gd name="adj2" fmla="val 16200000"/>
              </a:avLst>
            </a:prstGeom>
            <a:solidFill>
              <a:srgbClr val="11743A">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2" name="Partial Circle 81">
              <a:extLst>
                <a:ext uri="{FF2B5EF4-FFF2-40B4-BE49-F238E27FC236}">
                  <a16:creationId xmlns:a16="http://schemas.microsoft.com/office/drawing/2014/main" id="{7A1EB84E-5E06-4C4F-AB80-C9F72167F433}"/>
                </a:ext>
              </a:extLst>
            </p:cNvPr>
            <p:cNvSpPr/>
            <p:nvPr/>
          </p:nvSpPr>
          <p:spPr>
            <a:xfrm rot="18900000">
              <a:off x="1405246" y="2541069"/>
              <a:ext cx="2995542" cy="2995541"/>
            </a:xfrm>
            <a:prstGeom prst="pie">
              <a:avLst>
                <a:gd name="adj1" fmla="val 16191439"/>
                <a:gd name="adj2" fmla="val 17644225"/>
              </a:avLst>
            </a:prstGeom>
            <a:solidFill>
              <a:srgbClr val="A873B0">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3" name="Partial Circle 82">
              <a:extLst>
                <a:ext uri="{FF2B5EF4-FFF2-40B4-BE49-F238E27FC236}">
                  <a16:creationId xmlns:a16="http://schemas.microsoft.com/office/drawing/2014/main" id="{8B268F05-5468-4551-BA08-C03EC4E043AA}"/>
                </a:ext>
              </a:extLst>
            </p:cNvPr>
            <p:cNvSpPr/>
            <p:nvPr/>
          </p:nvSpPr>
          <p:spPr>
            <a:xfrm rot="18900000">
              <a:off x="1405246" y="2541069"/>
              <a:ext cx="2995542" cy="2995541"/>
            </a:xfrm>
            <a:prstGeom prst="pie">
              <a:avLst>
                <a:gd name="adj1" fmla="val 8069584"/>
                <a:gd name="adj2" fmla="val 9544714"/>
              </a:avLst>
            </a:prstGeom>
            <a:solidFill>
              <a:srgbClr val="E94E13">
                <a:alpha val="9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5" name="Partial Circle 64">
              <a:extLst>
                <a:ext uri="{FF2B5EF4-FFF2-40B4-BE49-F238E27FC236}">
                  <a16:creationId xmlns:a16="http://schemas.microsoft.com/office/drawing/2014/main" id="{F79BFD32-AE67-4D4A-A9F1-F9BA720671BF}"/>
                </a:ext>
              </a:extLst>
            </p:cNvPr>
            <p:cNvSpPr/>
            <p:nvPr/>
          </p:nvSpPr>
          <p:spPr>
            <a:xfrm rot="16200000">
              <a:off x="1405246" y="2541068"/>
              <a:ext cx="2995542" cy="2995543"/>
            </a:xfrm>
            <a:prstGeom prst="pie">
              <a:avLst>
                <a:gd name="adj1" fmla="val 21599962"/>
                <a:gd name="adj2" fmla="val 10783983"/>
              </a:avLst>
            </a:prstGeom>
            <a:solidFill>
              <a:srgbClr val="25B7BC"/>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70" name="Group 69">
            <a:extLst>
              <a:ext uri="{FF2B5EF4-FFF2-40B4-BE49-F238E27FC236}">
                <a16:creationId xmlns:a16="http://schemas.microsoft.com/office/drawing/2014/main" id="{8BF2AD0F-8E8C-4EF5-A337-D210F41C1496}"/>
              </a:ext>
            </a:extLst>
          </p:cNvPr>
          <p:cNvGrpSpPr/>
          <p:nvPr/>
        </p:nvGrpSpPr>
        <p:grpSpPr>
          <a:xfrm>
            <a:off x="1646486" y="2562255"/>
            <a:ext cx="2650168" cy="2650042"/>
            <a:chOff x="1404760" y="2531023"/>
            <a:chExt cx="3004023" cy="3003882"/>
          </a:xfrm>
        </p:grpSpPr>
        <p:grpSp>
          <p:nvGrpSpPr>
            <p:cNvPr id="51" name="Group 50">
              <a:extLst>
                <a:ext uri="{FF2B5EF4-FFF2-40B4-BE49-F238E27FC236}">
                  <a16:creationId xmlns:a16="http://schemas.microsoft.com/office/drawing/2014/main" id="{79C57974-9FE2-465A-8A78-EE7D14A0604E}"/>
                </a:ext>
              </a:extLst>
            </p:cNvPr>
            <p:cNvGrpSpPr/>
            <p:nvPr/>
          </p:nvGrpSpPr>
          <p:grpSpPr>
            <a:xfrm>
              <a:off x="1404760" y="2531023"/>
              <a:ext cx="3004023" cy="3003882"/>
              <a:chOff x="1126237" y="2544863"/>
              <a:chExt cx="3004023" cy="3003882"/>
            </a:xfrm>
          </p:grpSpPr>
          <p:grpSp>
            <p:nvGrpSpPr>
              <p:cNvPr id="59" name="Group 58">
                <a:extLst>
                  <a:ext uri="{FF2B5EF4-FFF2-40B4-BE49-F238E27FC236}">
                    <a16:creationId xmlns:a16="http://schemas.microsoft.com/office/drawing/2014/main" id="{63D04313-2527-44A3-9B42-2B51082D4604}"/>
                  </a:ext>
                </a:extLst>
              </p:cNvPr>
              <p:cNvGrpSpPr/>
              <p:nvPr/>
            </p:nvGrpSpPr>
            <p:grpSpPr>
              <a:xfrm>
                <a:off x="1126237" y="2544863"/>
                <a:ext cx="2995548" cy="3003882"/>
                <a:chOff x="5391166" y="2252818"/>
                <a:chExt cx="2282144" cy="2288494"/>
              </a:xfrm>
            </p:grpSpPr>
            <p:cxnSp>
              <p:nvCxnSpPr>
                <p:cNvPr id="60" name="Straight Connector 59">
                  <a:extLst>
                    <a:ext uri="{FF2B5EF4-FFF2-40B4-BE49-F238E27FC236}">
                      <a16:creationId xmlns:a16="http://schemas.microsoft.com/office/drawing/2014/main" id="{6BEFB6ED-CC08-4E2E-AAAA-E4B4CC3B383D}"/>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82AC051-4197-4380-9B82-26C086280146}"/>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C7BD5314-A440-44D0-8AD5-B386EDDBE93C}"/>
                  </a:ext>
                </a:extLst>
              </p:cNvPr>
              <p:cNvGrpSpPr/>
              <p:nvPr/>
            </p:nvGrpSpPr>
            <p:grpSpPr>
              <a:xfrm rot="2700000">
                <a:off x="1130545" y="2548895"/>
                <a:ext cx="2995548" cy="3003882"/>
                <a:chOff x="5391166" y="2252818"/>
                <a:chExt cx="2282144" cy="2288494"/>
              </a:xfrm>
            </p:grpSpPr>
            <p:cxnSp>
              <p:nvCxnSpPr>
                <p:cNvPr id="68" name="Straight Connector 67">
                  <a:extLst>
                    <a:ext uri="{FF2B5EF4-FFF2-40B4-BE49-F238E27FC236}">
                      <a16:creationId xmlns:a16="http://schemas.microsoft.com/office/drawing/2014/main" id="{EBDE1DD8-27FC-4B7A-A4B8-819670E47171}"/>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96E398B-BEF8-4306-A717-D4E5CF30ECDD}"/>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7CF45B75-B1D9-4526-AC61-D042BDEC49DB}"/>
                </a:ext>
              </a:extLst>
            </p:cNvPr>
            <p:cNvGrpSpPr/>
            <p:nvPr/>
          </p:nvGrpSpPr>
          <p:grpSpPr>
            <a:xfrm rot="1422453">
              <a:off x="1404760" y="2531023"/>
              <a:ext cx="3004023" cy="3003882"/>
              <a:chOff x="1126237" y="2544863"/>
              <a:chExt cx="3004023" cy="3003882"/>
            </a:xfrm>
          </p:grpSpPr>
          <p:grpSp>
            <p:nvGrpSpPr>
              <p:cNvPr id="72" name="Group 71">
                <a:extLst>
                  <a:ext uri="{FF2B5EF4-FFF2-40B4-BE49-F238E27FC236}">
                    <a16:creationId xmlns:a16="http://schemas.microsoft.com/office/drawing/2014/main" id="{0D8780C2-B524-4677-8840-D1D563621145}"/>
                  </a:ext>
                </a:extLst>
              </p:cNvPr>
              <p:cNvGrpSpPr/>
              <p:nvPr/>
            </p:nvGrpSpPr>
            <p:grpSpPr>
              <a:xfrm>
                <a:off x="1126237" y="2544863"/>
                <a:ext cx="2995548" cy="3003882"/>
                <a:chOff x="5391166" y="2252818"/>
                <a:chExt cx="2282144" cy="2288494"/>
              </a:xfrm>
            </p:grpSpPr>
            <p:cxnSp>
              <p:nvCxnSpPr>
                <p:cNvPr id="78" name="Straight Connector 77">
                  <a:extLst>
                    <a:ext uri="{FF2B5EF4-FFF2-40B4-BE49-F238E27FC236}">
                      <a16:creationId xmlns:a16="http://schemas.microsoft.com/office/drawing/2014/main" id="{DFA6BFE7-D499-4137-9466-44DB438B8C52}"/>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926357C-BE27-4E7C-9CF3-63824BB86FEC}"/>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975508C9-5600-4916-9588-8042B04A9158}"/>
                  </a:ext>
                </a:extLst>
              </p:cNvPr>
              <p:cNvGrpSpPr/>
              <p:nvPr/>
            </p:nvGrpSpPr>
            <p:grpSpPr>
              <a:xfrm rot="2700000">
                <a:off x="1130545" y="2548895"/>
                <a:ext cx="2995548" cy="3003882"/>
                <a:chOff x="5391166" y="2252818"/>
                <a:chExt cx="2282144" cy="2288494"/>
              </a:xfrm>
            </p:grpSpPr>
            <p:cxnSp>
              <p:nvCxnSpPr>
                <p:cNvPr id="76" name="Straight Connector 75">
                  <a:extLst>
                    <a:ext uri="{FF2B5EF4-FFF2-40B4-BE49-F238E27FC236}">
                      <a16:creationId xmlns:a16="http://schemas.microsoft.com/office/drawing/2014/main" id="{8A8EBB57-AA8F-4609-843E-FCAABC73A1A2}"/>
                    </a:ext>
                  </a:extLst>
                </p:cNvPr>
                <p:cNvCxnSpPr>
                  <a:cxnSpLocks/>
                </p:cNvCxnSpPr>
                <p:nvPr/>
              </p:nvCxnSpPr>
              <p:spPr>
                <a:xfrm>
                  <a:off x="6529063" y="2252818"/>
                  <a:ext cx="0" cy="22884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E00384-1474-4D7D-B97D-D1FE2D8302A2}"/>
                    </a:ext>
                  </a:extLst>
                </p:cNvPr>
                <p:cNvCxnSpPr>
                  <a:cxnSpLocks/>
                </p:cNvCxnSpPr>
                <p:nvPr/>
              </p:nvCxnSpPr>
              <p:spPr>
                <a:xfrm flipH="1">
                  <a:off x="5391166" y="3397065"/>
                  <a:ext cx="2282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87" name="Oval 86">
            <a:extLst>
              <a:ext uri="{FF2B5EF4-FFF2-40B4-BE49-F238E27FC236}">
                <a16:creationId xmlns:a16="http://schemas.microsoft.com/office/drawing/2014/main" id="{7108BECF-896D-4E20-89D3-742E24981186}"/>
              </a:ext>
            </a:extLst>
          </p:cNvPr>
          <p:cNvSpPr/>
          <p:nvPr/>
        </p:nvSpPr>
        <p:spPr>
          <a:xfrm>
            <a:off x="755650" y="5382323"/>
            <a:ext cx="296304" cy="296304"/>
          </a:xfrm>
          <a:prstGeom prst="ellipse">
            <a:avLst/>
          </a:prstGeom>
          <a:solidFill>
            <a:srgbClr val="FB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2DA48038-CE01-4567-947B-EDF34EED9423}"/>
              </a:ext>
            </a:extLst>
          </p:cNvPr>
          <p:cNvSpPr/>
          <p:nvPr/>
        </p:nvSpPr>
        <p:spPr>
          <a:xfrm>
            <a:off x="755650" y="4588619"/>
            <a:ext cx="296304" cy="296304"/>
          </a:xfrm>
          <a:prstGeom prst="ellipse">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814A2608-9434-4D13-BB63-FFD4EC2FC11C}"/>
              </a:ext>
            </a:extLst>
          </p:cNvPr>
          <p:cNvSpPr/>
          <p:nvPr/>
        </p:nvSpPr>
        <p:spPr>
          <a:xfrm>
            <a:off x="755650" y="4985471"/>
            <a:ext cx="296304" cy="296304"/>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09EC98CA-4E31-4412-A70F-80E384B54499}"/>
              </a:ext>
            </a:extLst>
          </p:cNvPr>
          <p:cNvSpPr txBox="1"/>
          <p:nvPr/>
        </p:nvSpPr>
        <p:spPr>
          <a:xfrm>
            <a:off x="1051798" y="4504605"/>
            <a:ext cx="927844" cy="433553"/>
          </a:xfrm>
          <a:prstGeom prst="rect">
            <a:avLst/>
          </a:prstGeom>
          <a:noFill/>
          <a:ln w="28575">
            <a:noFill/>
          </a:ln>
        </p:spPr>
        <p:txBody>
          <a:bodyPr wrap="square" lIns="108000" tIns="108000" rIns="108000" bIns="108000" rtlCol="0">
            <a:spAutoFit/>
          </a:bodyPr>
          <a:lstStyle/>
          <a:p>
            <a:pPr defTabSz="776051"/>
            <a:r>
              <a:rPr lang="en-GB" sz="1400" dirty="0"/>
              <a:t>Worm</a:t>
            </a:r>
          </a:p>
        </p:txBody>
      </p:sp>
      <p:sp>
        <p:nvSpPr>
          <p:cNvPr id="91" name="TextBox 90">
            <a:extLst>
              <a:ext uri="{FF2B5EF4-FFF2-40B4-BE49-F238E27FC236}">
                <a16:creationId xmlns:a16="http://schemas.microsoft.com/office/drawing/2014/main" id="{B7C3BF89-7424-4DF2-A938-B62CD68D4E2D}"/>
              </a:ext>
            </a:extLst>
          </p:cNvPr>
          <p:cNvSpPr txBox="1"/>
          <p:nvPr/>
        </p:nvSpPr>
        <p:spPr>
          <a:xfrm>
            <a:off x="1051798" y="4905980"/>
            <a:ext cx="927844" cy="433553"/>
          </a:xfrm>
          <a:prstGeom prst="rect">
            <a:avLst/>
          </a:prstGeom>
          <a:noFill/>
          <a:ln w="28575">
            <a:noFill/>
          </a:ln>
        </p:spPr>
        <p:txBody>
          <a:bodyPr wrap="square" lIns="108000" tIns="108000" rIns="108000" bIns="108000" rtlCol="0">
            <a:spAutoFit/>
          </a:bodyPr>
          <a:lstStyle/>
          <a:p>
            <a:pPr defTabSz="776051"/>
            <a:r>
              <a:rPr lang="en-GB" sz="1400" dirty="0"/>
              <a:t>Butterfly</a:t>
            </a:r>
          </a:p>
        </p:txBody>
      </p:sp>
      <p:sp>
        <p:nvSpPr>
          <p:cNvPr id="92" name="TextBox 91">
            <a:extLst>
              <a:ext uri="{FF2B5EF4-FFF2-40B4-BE49-F238E27FC236}">
                <a16:creationId xmlns:a16="http://schemas.microsoft.com/office/drawing/2014/main" id="{E731C254-89A4-427E-A129-73AFB98FBA3D}"/>
              </a:ext>
            </a:extLst>
          </p:cNvPr>
          <p:cNvSpPr txBox="1"/>
          <p:nvPr/>
        </p:nvSpPr>
        <p:spPr>
          <a:xfrm>
            <a:off x="1051798" y="5295691"/>
            <a:ext cx="1149636" cy="433553"/>
          </a:xfrm>
          <a:prstGeom prst="rect">
            <a:avLst/>
          </a:prstGeom>
          <a:noFill/>
          <a:ln w="28575">
            <a:noFill/>
          </a:ln>
        </p:spPr>
        <p:txBody>
          <a:bodyPr wrap="square" lIns="108000" tIns="108000" rIns="108000" bIns="108000" rtlCol="0">
            <a:spAutoFit/>
          </a:bodyPr>
          <a:lstStyle/>
          <a:p>
            <a:pPr defTabSz="776051"/>
            <a:r>
              <a:rPr lang="en-GB" sz="1400" dirty="0"/>
              <a:t>Woodlouse</a:t>
            </a:r>
          </a:p>
        </p:txBody>
      </p:sp>
      <p:sp>
        <p:nvSpPr>
          <p:cNvPr id="93" name="Oval 92">
            <a:extLst>
              <a:ext uri="{FF2B5EF4-FFF2-40B4-BE49-F238E27FC236}">
                <a16:creationId xmlns:a16="http://schemas.microsoft.com/office/drawing/2014/main" id="{94E18071-906F-424A-A92E-1BD49D692AA7}"/>
              </a:ext>
            </a:extLst>
          </p:cNvPr>
          <p:cNvSpPr/>
          <p:nvPr/>
        </p:nvSpPr>
        <p:spPr>
          <a:xfrm>
            <a:off x="741041" y="4150597"/>
            <a:ext cx="296304" cy="29630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818A450A-B72B-4C82-95D0-613532159D8F}"/>
              </a:ext>
            </a:extLst>
          </p:cNvPr>
          <p:cNvSpPr txBox="1"/>
          <p:nvPr/>
        </p:nvSpPr>
        <p:spPr>
          <a:xfrm>
            <a:off x="1037189" y="4071106"/>
            <a:ext cx="927844" cy="433553"/>
          </a:xfrm>
          <a:prstGeom prst="rect">
            <a:avLst/>
          </a:prstGeom>
          <a:noFill/>
          <a:ln w="28575">
            <a:noFill/>
          </a:ln>
        </p:spPr>
        <p:txBody>
          <a:bodyPr wrap="square" lIns="108000" tIns="108000" rIns="108000" bIns="108000" rtlCol="0">
            <a:spAutoFit/>
          </a:bodyPr>
          <a:lstStyle/>
          <a:p>
            <a:pPr defTabSz="776051"/>
            <a:r>
              <a:rPr lang="en-GB" sz="1400" dirty="0"/>
              <a:t>Wasp</a:t>
            </a:r>
          </a:p>
        </p:txBody>
      </p:sp>
      <p:sp>
        <p:nvSpPr>
          <p:cNvPr id="95" name="Oval 94">
            <a:extLst>
              <a:ext uri="{FF2B5EF4-FFF2-40B4-BE49-F238E27FC236}">
                <a16:creationId xmlns:a16="http://schemas.microsoft.com/office/drawing/2014/main" id="{F027699E-0C76-4DB6-9EC2-F052AB0D68DB}"/>
              </a:ext>
            </a:extLst>
          </p:cNvPr>
          <p:cNvSpPr/>
          <p:nvPr/>
        </p:nvSpPr>
        <p:spPr>
          <a:xfrm>
            <a:off x="739981" y="3744475"/>
            <a:ext cx="296304" cy="29630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4EE32581-85AC-4C7C-84F3-64E3EAA7B8FE}"/>
              </a:ext>
            </a:extLst>
          </p:cNvPr>
          <p:cNvSpPr txBox="1"/>
          <p:nvPr/>
        </p:nvSpPr>
        <p:spPr>
          <a:xfrm>
            <a:off x="1036129" y="3664984"/>
            <a:ext cx="927844" cy="433553"/>
          </a:xfrm>
          <a:prstGeom prst="rect">
            <a:avLst/>
          </a:prstGeom>
          <a:noFill/>
          <a:ln w="28575">
            <a:noFill/>
          </a:ln>
        </p:spPr>
        <p:txBody>
          <a:bodyPr wrap="square" lIns="108000" tIns="108000" rIns="108000" bIns="108000" rtlCol="0">
            <a:spAutoFit/>
          </a:bodyPr>
          <a:lstStyle/>
          <a:p>
            <a:pPr defTabSz="776051"/>
            <a:r>
              <a:rPr lang="en-GB" sz="1400" dirty="0"/>
              <a:t>Bee</a:t>
            </a:r>
          </a:p>
        </p:txBody>
      </p:sp>
      <p:sp>
        <p:nvSpPr>
          <p:cNvPr id="97" name="Oval 96">
            <a:extLst>
              <a:ext uri="{FF2B5EF4-FFF2-40B4-BE49-F238E27FC236}">
                <a16:creationId xmlns:a16="http://schemas.microsoft.com/office/drawing/2014/main" id="{2FE96B6F-4B48-46C5-B8D6-D96C66DA401E}"/>
              </a:ext>
            </a:extLst>
          </p:cNvPr>
          <p:cNvSpPr/>
          <p:nvPr/>
        </p:nvSpPr>
        <p:spPr>
          <a:xfrm>
            <a:off x="755650" y="5775034"/>
            <a:ext cx="296304" cy="296304"/>
          </a:xfrm>
          <a:prstGeom prst="ellipse">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TextBox 97">
            <a:extLst>
              <a:ext uri="{FF2B5EF4-FFF2-40B4-BE49-F238E27FC236}">
                <a16:creationId xmlns:a16="http://schemas.microsoft.com/office/drawing/2014/main" id="{371689EC-C8F0-4A4F-B5C2-65555B842C99}"/>
              </a:ext>
            </a:extLst>
          </p:cNvPr>
          <p:cNvSpPr txBox="1"/>
          <p:nvPr/>
        </p:nvSpPr>
        <p:spPr>
          <a:xfrm>
            <a:off x="1051798" y="5688402"/>
            <a:ext cx="1149636" cy="433553"/>
          </a:xfrm>
          <a:prstGeom prst="rect">
            <a:avLst/>
          </a:prstGeom>
          <a:noFill/>
          <a:ln w="28575">
            <a:noFill/>
          </a:ln>
        </p:spPr>
        <p:txBody>
          <a:bodyPr wrap="square" lIns="108000" tIns="108000" rIns="108000" bIns="108000" rtlCol="0">
            <a:spAutoFit/>
          </a:bodyPr>
          <a:lstStyle/>
          <a:p>
            <a:pPr defTabSz="776051"/>
            <a:r>
              <a:rPr lang="en-GB" sz="1400" dirty="0"/>
              <a:t>Dragonfly</a:t>
            </a:r>
          </a:p>
        </p:txBody>
      </p:sp>
      <p:grpSp>
        <p:nvGrpSpPr>
          <p:cNvPr id="110" name="Group 109">
            <a:extLst>
              <a:ext uri="{FF2B5EF4-FFF2-40B4-BE49-F238E27FC236}">
                <a16:creationId xmlns:a16="http://schemas.microsoft.com/office/drawing/2014/main" id="{7AA11354-9131-4B77-B861-B8C6867F77E3}"/>
              </a:ext>
            </a:extLst>
          </p:cNvPr>
          <p:cNvGrpSpPr/>
          <p:nvPr/>
        </p:nvGrpSpPr>
        <p:grpSpPr>
          <a:xfrm>
            <a:off x="6408420" y="5812930"/>
            <a:ext cx="2016442" cy="466256"/>
            <a:chOff x="6402736" y="5631150"/>
            <a:chExt cx="2016442" cy="466256"/>
          </a:xfrm>
        </p:grpSpPr>
        <p:sp>
          <p:nvSpPr>
            <p:cNvPr id="56" name="TextBox 55">
              <a:extLst>
                <a:ext uri="{FF2B5EF4-FFF2-40B4-BE49-F238E27FC236}">
                  <a16:creationId xmlns:a16="http://schemas.microsoft.com/office/drawing/2014/main" id="{3B0F46F0-2A35-4433-A6E0-B90E3FEBCEBE}"/>
                </a:ext>
              </a:extLst>
            </p:cNvPr>
            <p:cNvSpPr txBox="1"/>
            <p:nvPr/>
          </p:nvSpPr>
          <p:spPr>
            <a:xfrm>
              <a:off x="6402736" y="5645563"/>
              <a:ext cx="2016442" cy="433553"/>
            </a:xfrm>
            <a:prstGeom prst="rect">
              <a:avLst/>
            </a:prstGeom>
            <a:solidFill>
              <a:schemeClr val="bg1"/>
            </a:solidFill>
            <a:ln w="28575">
              <a:solidFill>
                <a:srgbClr val="689429"/>
              </a:solidFill>
            </a:ln>
          </p:spPr>
          <p:txBody>
            <a:bodyPr wrap="square" lIns="108000" tIns="108000" rIns="108000" bIns="108000" rtlCol="0">
              <a:spAutoFit/>
            </a:bodyPr>
            <a:lstStyle/>
            <a:p>
              <a:pPr algn="ctr" defTabSz="776051"/>
              <a:r>
                <a:rPr lang="en-GB" sz="1400" dirty="0"/>
                <a:t>6 × 2 = 12        or    </a:t>
              </a:r>
              <a:r>
                <a:rPr lang="en-GB" sz="1400" dirty="0">
                  <a:solidFill>
                    <a:schemeClr val="bg1"/>
                  </a:solidFill>
                </a:rPr>
                <a:t>.</a:t>
              </a:r>
              <a:r>
                <a:rPr lang="en-GB" sz="1400" dirty="0"/>
                <a:t>   </a:t>
              </a:r>
            </a:p>
          </p:txBody>
        </p:sp>
        <p:grpSp>
          <p:nvGrpSpPr>
            <p:cNvPr id="105" name="Group 104">
              <a:extLst>
                <a:ext uri="{FF2B5EF4-FFF2-40B4-BE49-F238E27FC236}">
                  <a16:creationId xmlns:a16="http://schemas.microsoft.com/office/drawing/2014/main" id="{7F3399B0-A590-4DB7-85DF-23D8AFE7666B}"/>
                </a:ext>
              </a:extLst>
            </p:cNvPr>
            <p:cNvGrpSpPr/>
            <p:nvPr/>
          </p:nvGrpSpPr>
          <p:grpSpPr>
            <a:xfrm>
              <a:off x="7467479" y="5635741"/>
              <a:ext cx="385563" cy="461665"/>
              <a:chOff x="6814820" y="1201550"/>
              <a:chExt cx="385563" cy="461665"/>
            </a:xfrm>
          </p:grpSpPr>
          <p:sp>
            <p:nvSpPr>
              <p:cNvPr id="99" name="TextBox 98">
                <a:extLst>
                  <a:ext uri="{FF2B5EF4-FFF2-40B4-BE49-F238E27FC236}">
                    <a16:creationId xmlns:a16="http://schemas.microsoft.com/office/drawing/2014/main" id="{932B9F51-C103-432B-B25A-112BADE9CA18}"/>
                  </a:ext>
                </a:extLst>
              </p:cNvPr>
              <p:cNvSpPr txBox="1"/>
              <p:nvPr/>
            </p:nvSpPr>
            <p:spPr>
              <a:xfrm>
                <a:off x="6814820" y="1201550"/>
                <a:ext cx="385563" cy="461665"/>
              </a:xfrm>
              <a:prstGeom prst="rect">
                <a:avLst/>
              </a:prstGeom>
              <a:noFill/>
            </p:spPr>
            <p:txBody>
              <a:bodyPr wrap="square" rtlCol="0">
                <a:spAutoFit/>
              </a:bodyPr>
              <a:lstStyle/>
              <a:p>
                <a:pPr algn="ctr"/>
                <a:r>
                  <a:rPr lang="en-GB" sz="1200" dirty="0"/>
                  <a:t>2</a:t>
                </a:r>
              </a:p>
              <a:p>
                <a:pPr algn="ctr"/>
                <a:r>
                  <a:rPr lang="en-GB" sz="1200" dirty="0"/>
                  <a:t>16</a:t>
                </a:r>
              </a:p>
            </p:txBody>
          </p:sp>
          <p:cxnSp>
            <p:nvCxnSpPr>
              <p:cNvPr id="102" name="Straight Connector 101">
                <a:extLst>
                  <a:ext uri="{FF2B5EF4-FFF2-40B4-BE49-F238E27FC236}">
                    <a16:creationId xmlns:a16="http://schemas.microsoft.com/office/drawing/2014/main" id="{81BFF1FE-B4E5-4025-8B96-3401BB47B957}"/>
                  </a:ext>
                </a:extLst>
              </p:cNvPr>
              <p:cNvCxnSpPr>
                <a:cxnSpLocks/>
              </p:cNvCxnSpPr>
              <p:nvPr/>
            </p:nvCxnSpPr>
            <p:spPr>
              <a:xfrm>
                <a:off x="6931040" y="1439001"/>
                <a:ext cx="146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335CD106-E4D0-4D4E-B3C1-8A6F3F93D123}"/>
                </a:ext>
              </a:extLst>
            </p:cNvPr>
            <p:cNvGrpSpPr/>
            <p:nvPr/>
          </p:nvGrpSpPr>
          <p:grpSpPr>
            <a:xfrm>
              <a:off x="7935337" y="5631150"/>
              <a:ext cx="385563" cy="461665"/>
              <a:chOff x="6776720" y="1201550"/>
              <a:chExt cx="385563" cy="461665"/>
            </a:xfrm>
          </p:grpSpPr>
          <p:sp>
            <p:nvSpPr>
              <p:cNvPr id="107" name="TextBox 106">
                <a:extLst>
                  <a:ext uri="{FF2B5EF4-FFF2-40B4-BE49-F238E27FC236}">
                    <a16:creationId xmlns:a16="http://schemas.microsoft.com/office/drawing/2014/main" id="{4285100B-330F-4FDA-B653-56BE1E8DE0EC}"/>
                  </a:ext>
                </a:extLst>
              </p:cNvPr>
              <p:cNvSpPr txBox="1"/>
              <p:nvPr/>
            </p:nvSpPr>
            <p:spPr>
              <a:xfrm>
                <a:off x="6776720" y="1201550"/>
                <a:ext cx="385563" cy="461665"/>
              </a:xfrm>
              <a:prstGeom prst="rect">
                <a:avLst/>
              </a:prstGeom>
              <a:noFill/>
            </p:spPr>
            <p:txBody>
              <a:bodyPr wrap="square" rtlCol="0">
                <a:spAutoFit/>
              </a:bodyPr>
              <a:lstStyle/>
              <a:p>
                <a:pPr algn="ctr"/>
                <a:r>
                  <a:rPr lang="en-GB" sz="1200" dirty="0"/>
                  <a:t>1</a:t>
                </a:r>
              </a:p>
              <a:p>
                <a:pPr algn="ctr"/>
                <a:r>
                  <a:rPr lang="en-GB" sz="1200" dirty="0"/>
                  <a:t>8</a:t>
                </a:r>
              </a:p>
            </p:txBody>
          </p:sp>
          <p:cxnSp>
            <p:nvCxnSpPr>
              <p:cNvPr id="108" name="Straight Connector 107">
                <a:extLst>
                  <a:ext uri="{FF2B5EF4-FFF2-40B4-BE49-F238E27FC236}">
                    <a16:creationId xmlns:a16="http://schemas.microsoft.com/office/drawing/2014/main" id="{F4C2D83F-0699-4DA2-B316-89A51209C353}"/>
                  </a:ext>
                </a:extLst>
              </p:cNvPr>
              <p:cNvCxnSpPr>
                <a:cxnSpLocks/>
              </p:cNvCxnSpPr>
              <p:nvPr/>
            </p:nvCxnSpPr>
            <p:spPr>
              <a:xfrm>
                <a:off x="6908815" y="1439001"/>
                <a:ext cx="121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circle(out)">
                                      <p:cBhvr>
                                        <p:cTn id="77" dur="20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0 0 L 0 0.25 E" pathEditMode="relative" ptsTypes="">
                                      <p:cBhvr>
                                        <p:cTn id="81" dur="2000" fill="hold"/>
                                        <p:tgtEl>
                                          <p:spTgt spid="49"/>
                                        </p:tgtEl>
                                        <p:attrNameLst>
                                          <p:attrName>ppt_x</p:attrName>
                                          <p:attrName>ppt_y</p:attrName>
                                        </p:attrNameLst>
                                      </p:cBhvr>
                                    </p:animMotion>
                                  </p:childTnLst>
                                </p:cTn>
                              </p:par>
                              <p:par>
                                <p:cTn id="82" presetID="42" presetClass="path" presetSubtype="0" accel="50000" decel="50000" fill="hold" nodeType="withEffect">
                                  <p:stCondLst>
                                    <p:cond delay="0"/>
                                  </p:stCondLst>
                                  <p:childTnLst>
                                    <p:animMotion origin="layout" path="M 0 0 L 0 0.25 E" pathEditMode="relative" ptsTypes="">
                                      <p:cBhvr>
                                        <p:cTn id="83" dur="2000" fill="hold"/>
                                        <p:tgtEl>
                                          <p:spTgt spid="48"/>
                                        </p:tgtEl>
                                        <p:attrNameLst>
                                          <p:attrName>ppt_x</p:attrName>
                                          <p:attrName>ppt_y</p:attrName>
                                        </p:attrNameLst>
                                      </p:cBhvr>
                                    </p:animMotion>
                                  </p:childTnLst>
                                </p:cTn>
                              </p:par>
                              <p:par>
                                <p:cTn id="84" presetID="42" presetClass="path" presetSubtype="0" accel="50000" decel="50000" fill="hold" nodeType="withEffect">
                                  <p:stCondLst>
                                    <p:cond delay="0"/>
                                  </p:stCondLst>
                                  <p:childTnLst>
                                    <p:animMotion origin="layout" path="M 0 0 L 0 0.25 E" pathEditMode="relative" ptsTypes="">
                                      <p:cBhvr>
                                        <p:cTn id="85" dur="2000" fill="hold"/>
                                        <p:tgtEl>
                                          <p:spTgt spid="43"/>
                                        </p:tgtEl>
                                        <p:attrNameLst>
                                          <p:attrName>ppt_x</p:attrName>
                                          <p:attrName>ppt_y</p:attrName>
                                        </p:attrNameLst>
                                      </p:cBhvr>
                                    </p:animMotion>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53"/>
                                        </p:tgtEl>
                                      </p:cBhvr>
                                    </p:animEffect>
                                    <p:set>
                                      <p:cBhvr>
                                        <p:cTn id="102" dur="1" fill="hold">
                                          <p:stCondLst>
                                            <p:cond delay="499"/>
                                          </p:stCondLst>
                                        </p:cTn>
                                        <p:tgtEl>
                                          <p:spTgt spid="53"/>
                                        </p:tgtEl>
                                        <p:attrNameLst>
                                          <p:attrName>style.visibility</p:attrName>
                                        </p:attrNameLst>
                                      </p:cBhvr>
                                      <p:to>
                                        <p:strVal val="hidden"/>
                                      </p:to>
                                    </p:set>
                                  </p:childTnLst>
                                </p:cTn>
                              </p:par>
                            </p:childTnLst>
                          </p:cTn>
                        </p:par>
                        <p:par>
                          <p:cTn id="103" fill="hold">
                            <p:stCondLst>
                              <p:cond delay="500"/>
                            </p:stCondLst>
                            <p:childTnLst>
                              <p:par>
                                <p:cTn id="104" presetID="42" presetClass="path" presetSubtype="0" accel="50000" decel="50000" fill="hold" nodeType="afterEffect">
                                  <p:stCondLst>
                                    <p:cond delay="0"/>
                                  </p:stCondLst>
                                  <p:childTnLst>
                                    <p:animMotion origin="layout" path="M -2.77778E-7 0.25 L -3.88889E-6 -1.48148E-6 " pathEditMode="relative" rAng="0" ptsTypes="AA">
                                      <p:cBhvr>
                                        <p:cTn id="105" dur="2000" fill="hold"/>
                                        <p:tgtEl>
                                          <p:spTgt spid="49"/>
                                        </p:tgtEl>
                                        <p:attrNameLst>
                                          <p:attrName>ppt_x</p:attrName>
                                          <p:attrName>ppt_y</p:attrName>
                                        </p:attrNameLst>
                                      </p:cBhvr>
                                      <p:rCtr x="313" y="-12500"/>
                                    </p:animMotion>
                                  </p:child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54"/>
                                        </p:tgtEl>
                                      </p:cBhvr>
                                    </p:animEffect>
                                    <p:set>
                                      <p:cBhvr>
                                        <p:cTn id="119" dur="1" fill="hold">
                                          <p:stCondLst>
                                            <p:cond delay="499"/>
                                          </p:stCondLst>
                                        </p:cTn>
                                        <p:tgtEl>
                                          <p:spTgt spid="5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3"/>
                                        </p:tgtEl>
                                      </p:cBhvr>
                                    </p:animEffect>
                                    <p:set>
                                      <p:cBhvr>
                                        <p:cTn id="122" dur="1" fill="hold">
                                          <p:stCondLst>
                                            <p:cond delay="499"/>
                                          </p:stCondLst>
                                        </p:cTn>
                                        <p:tgtEl>
                                          <p:spTgt spid="23"/>
                                        </p:tgtEl>
                                        <p:attrNameLst>
                                          <p:attrName>style.visibility</p:attrName>
                                        </p:attrNameLst>
                                      </p:cBhvr>
                                      <p:to>
                                        <p:strVal val="hidden"/>
                                      </p:to>
                                    </p:set>
                                  </p:childTnLst>
                                </p:cTn>
                              </p:par>
                            </p:childTnLst>
                          </p:cTn>
                        </p:par>
                        <p:par>
                          <p:cTn id="123" fill="hold">
                            <p:stCondLst>
                              <p:cond delay="500"/>
                            </p:stCondLst>
                            <p:childTnLst>
                              <p:par>
                                <p:cTn id="124" presetID="42" presetClass="path" presetSubtype="0" accel="50000" decel="50000" fill="hold" nodeType="afterEffect">
                                  <p:stCondLst>
                                    <p:cond delay="0"/>
                                  </p:stCondLst>
                                  <p:childTnLst>
                                    <p:animMotion origin="layout" path="M -2.77778E-7 0.25 L -2.22222E-6 -1.85185E-6 " pathEditMode="relative" rAng="0" ptsTypes="AA">
                                      <p:cBhvr>
                                        <p:cTn id="125" dur="2000" fill="hold"/>
                                        <p:tgtEl>
                                          <p:spTgt spid="48"/>
                                        </p:tgtEl>
                                        <p:attrNameLst>
                                          <p:attrName>ppt_x</p:attrName>
                                          <p:attrName>ppt_y</p:attrName>
                                        </p:attrNameLst>
                                      </p:cBhvr>
                                      <p:rCtr x="-52" y="-12500"/>
                                    </p:animMotion>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fade">
                                      <p:cBhvr>
                                        <p:cTn id="134" dur="500"/>
                                        <p:tgtEl>
                                          <p:spTgt spid="5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55"/>
                                        </p:tgtEl>
                                      </p:cBhvr>
                                    </p:animEffect>
                                    <p:set>
                                      <p:cBhvr>
                                        <p:cTn id="139" dur="1" fill="hold">
                                          <p:stCondLst>
                                            <p:cond delay="499"/>
                                          </p:stCondLst>
                                        </p:cTn>
                                        <p:tgtEl>
                                          <p:spTgt spid="5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childTnLst>
                          </p:cTn>
                        </p:par>
                        <p:par>
                          <p:cTn id="143" fill="hold">
                            <p:stCondLst>
                              <p:cond delay="500"/>
                            </p:stCondLst>
                            <p:childTnLst>
                              <p:par>
                                <p:cTn id="144" presetID="42" presetClass="path" presetSubtype="0" accel="50000" decel="50000" fill="hold" nodeType="afterEffect">
                                  <p:stCondLst>
                                    <p:cond delay="0"/>
                                  </p:stCondLst>
                                  <p:childTnLst>
                                    <p:animMotion origin="layout" path="M -2.22222E-6 0.25 L -2.77778E-7 -2.22222E-6 " pathEditMode="relative" rAng="0" ptsTypes="AA">
                                      <p:cBhvr>
                                        <p:cTn id="145" dur="2000" fill="hold"/>
                                        <p:tgtEl>
                                          <p:spTgt spid="43"/>
                                        </p:tgtEl>
                                        <p:attrNameLst>
                                          <p:attrName>ppt_x</p:attrName>
                                          <p:attrName>ppt_y</p:attrName>
                                        </p:attrNameLst>
                                      </p:cBhvr>
                                      <p:rCtr x="35" y="-12477"/>
                                    </p:animMotion>
                                  </p:childTnLst>
                                </p:cTn>
                              </p:par>
                            </p:childTnLst>
                          </p:cTn>
                        </p:par>
                        <p:par>
                          <p:cTn id="146" fill="hold">
                            <p:stCondLst>
                              <p:cond delay="2500"/>
                            </p:stCondLst>
                            <p:childTnLst>
                              <p:par>
                                <p:cTn id="147" presetID="10" presetClass="entr" presetSubtype="0"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10"/>
                                        </p:tgtEl>
                                        <p:attrNameLst>
                                          <p:attrName>style.visibility</p:attrName>
                                        </p:attrNameLst>
                                      </p:cBhvr>
                                      <p:to>
                                        <p:strVal val="visible"/>
                                      </p:to>
                                    </p:set>
                                    <p:animEffect transition="in" filter="fade">
                                      <p:cBhvr>
                                        <p:cTn id="15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26" grpId="1" animBg="1"/>
      <p:bldP spid="23" grpId="0" animBg="1"/>
      <p:bldP spid="23" grpId="1" animBg="1"/>
      <p:bldP spid="11" grpId="0" animBg="1"/>
      <p:bldP spid="11" grpId="1" animBg="1"/>
      <p:bldP spid="54" grpId="0" animBg="1"/>
      <p:bldP spid="54" grpId="1" animBg="1"/>
      <p:bldP spid="53" grpId="0" animBg="1"/>
      <p:bldP spid="53" grpId="1" animBg="1"/>
      <p:bldP spid="55" grpId="0" animBg="1"/>
      <p:bldP spid="55" grpId="1" animBg="1"/>
      <p:bldP spid="63" grpId="0"/>
      <p:bldP spid="87" grpId="0" animBg="1"/>
      <p:bldP spid="88" grpId="0" animBg="1"/>
      <p:bldP spid="89" grpId="0" animBg="1"/>
      <p:bldP spid="90" grpId="0"/>
      <p:bldP spid="91" grpId="0"/>
      <p:bldP spid="92" grpId="0"/>
      <p:bldP spid="93" grpId="0" animBg="1"/>
      <p:bldP spid="94" grpId="0"/>
      <p:bldP spid="95" grpId="0" animBg="1"/>
      <p:bldP spid="96" grpId="0"/>
      <p:bldP spid="97" grpId="0" animBg="1"/>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1286"/>
            <a:ext cx="2722090" cy="3849664"/>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433"/>
          <a:stretch/>
        </p:blipFill>
        <p:spPr>
          <a:xfrm rot="1560000">
            <a:off x="2610823" y="2948082"/>
            <a:ext cx="720000" cy="2054298"/>
          </a:xfrm>
          <a:prstGeom prst="rect">
            <a:avLst/>
          </a:prstGeom>
          <a:effectLst/>
        </p:spPr>
      </p:pic>
      <p:pic>
        <p:nvPicPr>
          <p:cNvPr id="2" name="Picture 1">
            <a:extLst>
              <a:ext uri="{FF2B5EF4-FFF2-40B4-BE49-F238E27FC236}">
                <a16:creationId xmlns:a16="http://schemas.microsoft.com/office/drawing/2014/main" id="{C2CBC69B-8DE3-43D8-944C-A2289FB6D68D}"/>
              </a:ext>
            </a:extLst>
          </p:cNvPr>
          <p:cNvPicPr>
            <a:picLocks noChangeAspect="1"/>
          </p:cNvPicPr>
          <p:nvPr/>
        </p:nvPicPr>
        <p:blipFill rotWithShape="1">
          <a:blip r:embed="rId5"/>
          <a:srcRect l="6944"/>
          <a:stretch/>
        </p:blipFill>
        <p:spPr>
          <a:xfrm>
            <a:off x="755650" y="2136380"/>
            <a:ext cx="2025339" cy="2395936"/>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1286"/>
            <a:ext cx="2722090" cy="3849664"/>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55287" y="2031286"/>
            <a:ext cx="2720368" cy="3849664"/>
          </a:xfrm>
          <a:prstGeom prst="rect">
            <a:avLst/>
          </a:prstGeom>
          <a:effectLst>
            <a:outerShdw blurRad="63500" sx="102000" sy="102000" algn="ctr" rotWithShape="0">
              <a:prstClr val="black">
                <a:alpha val="20000"/>
              </a:prstClr>
            </a:outerShdw>
          </a:effectLst>
        </p:spPr>
      </p:pic>
      <p:sp>
        <p:nvSpPr>
          <p:cNvPr id="13" name="Rectangle 12">
            <a:extLst>
              <a:ext uri="{FF2B5EF4-FFF2-40B4-BE49-F238E27FC236}">
                <a16:creationId xmlns:a16="http://schemas.microsoft.com/office/drawing/2014/main" id="{8B68E5BB-B2BB-494D-AA6A-103BBA6F19DB}"/>
              </a:ext>
            </a:extLst>
          </p:cNvPr>
          <p:cNvSpPr/>
          <p:nvPr/>
        </p:nvSpPr>
        <p:spPr>
          <a:xfrm>
            <a:off x="445576" y="702863"/>
            <a:ext cx="3170750"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Read and Interpret Pie Charts</a:t>
            </a:r>
          </a:p>
        </p:txBody>
      </p:sp>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427</TotalTime>
  <Words>731</Words>
  <Application>Microsoft Macintosh PowerPoint</Application>
  <PresentationFormat>On-screen Show (4:3)</PresentationFormat>
  <Paragraphs>105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Cambria Math</vt:lpstr>
      <vt:lpstr>Calibri</vt:lpstr>
      <vt:lpstr>Arial</vt:lpstr>
      <vt:lpstr>Twinkl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Hall</dc:creator>
  <cp:lastModifiedBy>Microsoft Office User</cp:lastModifiedBy>
  <cp:revision>30</cp:revision>
  <dcterms:created xsi:type="dcterms:W3CDTF">2020-05-14T11:49:38Z</dcterms:created>
  <dcterms:modified xsi:type="dcterms:W3CDTF">2020-06-15T16:37:55Z</dcterms:modified>
</cp:coreProperties>
</file>