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2" r:id="rId6"/>
    <p:sldId id="284" r:id="rId7"/>
    <p:sldId id="289" r:id="rId8"/>
    <p:sldId id="290" r:id="rId9"/>
    <p:sldId id="291" r:id="rId10"/>
    <p:sldId id="288" r:id="rId11"/>
    <p:sldId id="286"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winkl"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68"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9C"/>
    <a:srgbClr val="AFDEF9"/>
    <a:srgbClr val="E6007E"/>
    <a:srgbClr val="EDBCD9"/>
    <a:srgbClr val="F08215"/>
    <a:srgbClr val="F8BD95"/>
    <a:srgbClr val="E50050"/>
    <a:srgbClr val="F9CBCB"/>
    <a:srgbClr val="EE5013"/>
    <a:srgbClr val="F9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showGuides="1">
      <p:cViewPr varScale="1">
        <p:scale>
          <a:sx n="131" d="100"/>
          <a:sy n="131" d="100"/>
        </p:scale>
        <p:origin x="1344" y="184"/>
      </p:cViewPr>
      <p:guideLst>
        <p:guide orient="horz" pos="2160"/>
        <p:guide pos="2880"/>
        <p:guide pos="340"/>
        <p:guide orient="horz" pos="3952"/>
        <p:guide pos="5420"/>
        <p:guide orient="horz" pos="368"/>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summer-block-3-statistics-year-6-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summer-block-3-statistics-year-6-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2E1F6CA9-6A9E-4BBB-837E-54F57CACAFCB}"/>
              </a:ext>
            </a:extLst>
          </p:cNvPr>
          <p:cNvSpPr/>
          <p:nvPr/>
        </p:nvSpPr>
        <p:spPr>
          <a:xfrm>
            <a:off x="353683" y="5702060"/>
            <a:ext cx="1061049" cy="819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0899"/>
            <a:ext cx="2722089" cy="3850438"/>
          </a:xfrm>
          <a:prstGeom prst="rect">
            <a:avLst/>
          </a:prstGeom>
          <a:effectLst>
            <a:outerShdw blurRad="63500" sx="102000" sy="102000" algn="ctr" rotWithShape="0">
              <a:prstClr val="black">
                <a:alpha val="20000"/>
              </a:prstClr>
            </a:outerShdw>
          </a:effec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36281"/>
          <a:stretch/>
        </p:blipFill>
        <p:spPr>
          <a:xfrm rot="1588040">
            <a:off x="1025532" y="2283721"/>
            <a:ext cx="1636298" cy="1474835"/>
          </a:xfrm>
          <a:prstGeom prst="rect">
            <a:avLst/>
          </a:prstGeom>
        </p:spPr>
      </p:pic>
      <p:sp>
        <p:nvSpPr>
          <p:cNvPr id="14" name="Rectangle 13"/>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118275" y="2030899"/>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54426" y="2030899"/>
            <a:ext cx="2722089" cy="3850438"/>
          </a:xfrm>
          <a:prstGeom prst="rect">
            <a:avLst/>
          </a:prstGeom>
          <a:effectLst>
            <a:outerShdw blurRad="63500" sx="102000" sy="102000" algn="ctr" rotWithShape="0">
              <a:prstClr val="black">
                <a:alpha val="20000"/>
              </a:prstClr>
            </a:outerShdw>
          </a:effectLst>
        </p:spPr>
      </p:pic>
      <p:pic>
        <p:nvPicPr>
          <p:cNvPr id="17" name="Picture 16">
            <a:extLst>
              <a:ext uri="{FF2B5EF4-FFF2-40B4-BE49-F238E27FC236}">
                <a16:creationId xmlns:a16="http://schemas.microsoft.com/office/drawing/2014/main" id="{72AB3FB2-BF0C-43BC-95B7-9DD126CF06F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1588040">
            <a:off x="2446597" y="3031022"/>
            <a:ext cx="1636297" cy="2314570"/>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50" y="1928693"/>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F452BF2-A177-4633-AF1A-B0AC915A55B5}"/>
              </a:ext>
            </a:extLst>
          </p:cNvPr>
          <p:cNvSpPr/>
          <p:nvPr/>
        </p:nvSpPr>
        <p:spPr>
          <a:xfrm>
            <a:off x="4041475" y="3019245"/>
            <a:ext cx="1061049" cy="819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Interpret and construct pie charts and line graphs and use these to solve problems.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4FC85BF2-3722-44E6-A8BA-D82251C9274B}"/>
              </a:ext>
            </a:extLst>
          </p:cNvPr>
          <p:cNvSpPr/>
          <p:nvPr/>
        </p:nvSpPr>
        <p:spPr>
          <a:xfrm>
            <a:off x="539750" y="1326073"/>
            <a:ext cx="8064500" cy="3684970"/>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11" name="Rectangle 10">
            <a:extLst>
              <a:ext uri="{FF2B5EF4-FFF2-40B4-BE49-F238E27FC236}">
                <a16:creationId xmlns:a16="http://schemas.microsoft.com/office/drawing/2014/main" id="{DA6DD8B7-4D2A-42B4-A3F9-29D07C2CEFB1}"/>
              </a:ext>
            </a:extLst>
          </p:cNvPr>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sp>
        <p:nvSpPr>
          <p:cNvPr id="97" name="Rectangle 96"/>
          <p:cNvSpPr/>
          <p:nvPr/>
        </p:nvSpPr>
        <p:spPr>
          <a:xfrm>
            <a:off x="401716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401716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 5">
            <a:extLst>
              <a:ext uri="{FF2B5EF4-FFF2-40B4-BE49-F238E27FC236}">
                <a16:creationId xmlns:a16="http://schemas.microsoft.com/office/drawing/2014/main" id="{F470EE20-0F30-4DC5-A51C-017407A5F7D0}"/>
              </a:ext>
            </a:extLst>
          </p:cNvPr>
          <p:cNvGraphicFramePr>
            <a:graphicFrameLocks noGrp="1"/>
          </p:cNvGraphicFramePr>
          <p:nvPr>
            <p:extLst>
              <p:ext uri="{D42A27DB-BD31-4B8C-83A1-F6EECF244321}">
                <p14:modId xmlns:p14="http://schemas.microsoft.com/office/powerpoint/2010/main" val="1223959154"/>
              </p:ext>
            </p:extLst>
          </p:nvPr>
        </p:nvGraphicFramePr>
        <p:xfrm>
          <a:off x="1332026" y="1699410"/>
          <a:ext cx="6880896" cy="2625680"/>
        </p:xfrm>
        <a:graphic>
          <a:graphicData uri="http://schemas.openxmlformats.org/drawingml/2006/table">
            <a:tbl>
              <a:tblPr firstRow="1" bandRow="1">
                <a:tableStyleId>{5C22544A-7EE6-4342-B048-85BDC9FD1C3A}</a:tableStyleId>
              </a:tblPr>
              <a:tblGrid>
                <a:gridCol w="430056">
                  <a:extLst>
                    <a:ext uri="{9D8B030D-6E8A-4147-A177-3AD203B41FA5}">
                      <a16:colId xmlns:a16="http://schemas.microsoft.com/office/drawing/2014/main" val="1814554887"/>
                    </a:ext>
                  </a:extLst>
                </a:gridCol>
                <a:gridCol w="430056">
                  <a:extLst>
                    <a:ext uri="{9D8B030D-6E8A-4147-A177-3AD203B41FA5}">
                      <a16:colId xmlns:a16="http://schemas.microsoft.com/office/drawing/2014/main" val="485419611"/>
                    </a:ext>
                  </a:extLst>
                </a:gridCol>
                <a:gridCol w="430056">
                  <a:extLst>
                    <a:ext uri="{9D8B030D-6E8A-4147-A177-3AD203B41FA5}">
                      <a16:colId xmlns:a16="http://schemas.microsoft.com/office/drawing/2014/main" val="2303275480"/>
                    </a:ext>
                  </a:extLst>
                </a:gridCol>
                <a:gridCol w="430056">
                  <a:extLst>
                    <a:ext uri="{9D8B030D-6E8A-4147-A177-3AD203B41FA5}">
                      <a16:colId xmlns:a16="http://schemas.microsoft.com/office/drawing/2014/main" val="1164310722"/>
                    </a:ext>
                  </a:extLst>
                </a:gridCol>
                <a:gridCol w="430056">
                  <a:extLst>
                    <a:ext uri="{9D8B030D-6E8A-4147-A177-3AD203B41FA5}">
                      <a16:colId xmlns:a16="http://schemas.microsoft.com/office/drawing/2014/main" val="3230062058"/>
                    </a:ext>
                  </a:extLst>
                </a:gridCol>
                <a:gridCol w="430056">
                  <a:extLst>
                    <a:ext uri="{9D8B030D-6E8A-4147-A177-3AD203B41FA5}">
                      <a16:colId xmlns:a16="http://schemas.microsoft.com/office/drawing/2014/main" val="2013001500"/>
                    </a:ext>
                  </a:extLst>
                </a:gridCol>
                <a:gridCol w="430056">
                  <a:extLst>
                    <a:ext uri="{9D8B030D-6E8A-4147-A177-3AD203B41FA5}">
                      <a16:colId xmlns:a16="http://schemas.microsoft.com/office/drawing/2014/main" val="590879294"/>
                    </a:ext>
                  </a:extLst>
                </a:gridCol>
                <a:gridCol w="430056">
                  <a:extLst>
                    <a:ext uri="{9D8B030D-6E8A-4147-A177-3AD203B41FA5}">
                      <a16:colId xmlns:a16="http://schemas.microsoft.com/office/drawing/2014/main" val="3309840798"/>
                    </a:ext>
                  </a:extLst>
                </a:gridCol>
                <a:gridCol w="430056">
                  <a:extLst>
                    <a:ext uri="{9D8B030D-6E8A-4147-A177-3AD203B41FA5}">
                      <a16:colId xmlns:a16="http://schemas.microsoft.com/office/drawing/2014/main" val="1163681693"/>
                    </a:ext>
                  </a:extLst>
                </a:gridCol>
                <a:gridCol w="430056">
                  <a:extLst>
                    <a:ext uri="{9D8B030D-6E8A-4147-A177-3AD203B41FA5}">
                      <a16:colId xmlns:a16="http://schemas.microsoft.com/office/drawing/2014/main" val="2000935765"/>
                    </a:ext>
                  </a:extLst>
                </a:gridCol>
                <a:gridCol w="430056">
                  <a:extLst>
                    <a:ext uri="{9D8B030D-6E8A-4147-A177-3AD203B41FA5}">
                      <a16:colId xmlns:a16="http://schemas.microsoft.com/office/drawing/2014/main" val="3931881030"/>
                    </a:ext>
                  </a:extLst>
                </a:gridCol>
                <a:gridCol w="430056">
                  <a:extLst>
                    <a:ext uri="{9D8B030D-6E8A-4147-A177-3AD203B41FA5}">
                      <a16:colId xmlns:a16="http://schemas.microsoft.com/office/drawing/2014/main" val="531426372"/>
                    </a:ext>
                  </a:extLst>
                </a:gridCol>
                <a:gridCol w="430056">
                  <a:extLst>
                    <a:ext uri="{9D8B030D-6E8A-4147-A177-3AD203B41FA5}">
                      <a16:colId xmlns:a16="http://schemas.microsoft.com/office/drawing/2014/main" val="144172015"/>
                    </a:ext>
                  </a:extLst>
                </a:gridCol>
                <a:gridCol w="430056">
                  <a:extLst>
                    <a:ext uri="{9D8B030D-6E8A-4147-A177-3AD203B41FA5}">
                      <a16:colId xmlns:a16="http://schemas.microsoft.com/office/drawing/2014/main" val="3328024997"/>
                    </a:ext>
                  </a:extLst>
                </a:gridCol>
                <a:gridCol w="430056">
                  <a:extLst>
                    <a:ext uri="{9D8B030D-6E8A-4147-A177-3AD203B41FA5}">
                      <a16:colId xmlns:a16="http://schemas.microsoft.com/office/drawing/2014/main" val="394252194"/>
                    </a:ext>
                  </a:extLst>
                </a:gridCol>
                <a:gridCol w="430056">
                  <a:extLst>
                    <a:ext uri="{9D8B030D-6E8A-4147-A177-3AD203B41FA5}">
                      <a16:colId xmlns:a16="http://schemas.microsoft.com/office/drawing/2014/main" val="3308432674"/>
                    </a:ext>
                  </a:extLst>
                </a:gridCol>
              </a:tblGrid>
              <a:tr h="262568">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0174195"/>
                  </a:ext>
                </a:extLst>
              </a:tr>
              <a:tr h="262568">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441154"/>
                  </a:ext>
                </a:extLst>
              </a:tr>
              <a:tr h="262568">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1571664"/>
                  </a:ext>
                </a:extLst>
              </a:tr>
              <a:tr h="262568">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128073"/>
                  </a:ext>
                </a:extLst>
              </a:tr>
              <a:tr h="262568">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060089"/>
                  </a:ext>
                </a:extLst>
              </a:tr>
              <a:tr h="262568">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093174"/>
                  </a:ext>
                </a:extLst>
              </a:tr>
              <a:tr h="262568">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555381"/>
                  </a:ext>
                </a:extLst>
              </a:tr>
              <a:tr h="262568">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589837"/>
                  </a:ext>
                </a:extLst>
              </a:tr>
              <a:tr h="262568">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4914238"/>
                  </a:ext>
                </a:extLst>
              </a:tr>
              <a:tr h="262568">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67727" marR="67727" marT="33863" marB="33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0450272"/>
                  </a:ext>
                </a:extLst>
              </a:tr>
            </a:tbl>
          </a:graphicData>
        </a:graphic>
      </p:graphicFrame>
      <p:sp>
        <p:nvSpPr>
          <p:cNvPr id="13" name="TextBox 12">
            <a:extLst>
              <a:ext uri="{FF2B5EF4-FFF2-40B4-BE49-F238E27FC236}">
                <a16:creationId xmlns:a16="http://schemas.microsoft.com/office/drawing/2014/main" id="{EB6FB7CC-CCC5-45C3-A90E-E959142FEA76}"/>
              </a:ext>
            </a:extLst>
          </p:cNvPr>
          <p:cNvSpPr txBox="1"/>
          <p:nvPr/>
        </p:nvSpPr>
        <p:spPr>
          <a:xfrm rot="16200000">
            <a:off x="254300" y="2858362"/>
            <a:ext cx="1284209" cy="307777"/>
          </a:xfrm>
          <a:prstGeom prst="rect">
            <a:avLst/>
          </a:prstGeom>
          <a:noFill/>
        </p:spPr>
        <p:txBody>
          <a:bodyPr wrap="square" rtlCol="0">
            <a:spAutoFit/>
          </a:bodyPr>
          <a:lstStyle/>
          <a:p>
            <a:pPr algn="ctr"/>
            <a:r>
              <a:rPr lang="en-GB" sz="1400" dirty="0"/>
              <a:t>Height (cm)</a:t>
            </a:r>
          </a:p>
        </p:txBody>
      </p:sp>
      <p:sp>
        <p:nvSpPr>
          <p:cNvPr id="15" name="TextBox 14">
            <a:extLst>
              <a:ext uri="{FF2B5EF4-FFF2-40B4-BE49-F238E27FC236}">
                <a16:creationId xmlns:a16="http://schemas.microsoft.com/office/drawing/2014/main" id="{25335883-8473-4EEA-A231-2A494D2DF209}"/>
              </a:ext>
            </a:extLst>
          </p:cNvPr>
          <p:cNvSpPr txBox="1"/>
          <p:nvPr/>
        </p:nvSpPr>
        <p:spPr>
          <a:xfrm>
            <a:off x="3929896" y="4669306"/>
            <a:ext cx="1284209" cy="307777"/>
          </a:xfrm>
          <a:prstGeom prst="rect">
            <a:avLst/>
          </a:prstGeom>
          <a:noFill/>
        </p:spPr>
        <p:txBody>
          <a:bodyPr wrap="square" rtlCol="0">
            <a:spAutoFit/>
          </a:bodyPr>
          <a:lstStyle/>
          <a:p>
            <a:pPr algn="ctr"/>
            <a:r>
              <a:rPr lang="en-GB" sz="1400" dirty="0"/>
              <a:t>Date</a:t>
            </a:r>
          </a:p>
        </p:txBody>
      </p:sp>
      <p:sp>
        <p:nvSpPr>
          <p:cNvPr id="17" name="TextBox 16">
            <a:extLst>
              <a:ext uri="{FF2B5EF4-FFF2-40B4-BE49-F238E27FC236}">
                <a16:creationId xmlns:a16="http://schemas.microsoft.com/office/drawing/2014/main" id="{934BC209-5772-48DF-8A70-9CF3A0002034}"/>
              </a:ext>
            </a:extLst>
          </p:cNvPr>
          <p:cNvSpPr txBox="1"/>
          <p:nvPr/>
        </p:nvSpPr>
        <p:spPr>
          <a:xfrm>
            <a:off x="742516" y="1573728"/>
            <a:ext cx="589514" cy="276999"/>
          </a:xfrm>
          <a:prstGeom prst="rect">
            <a:avLst/>
          </a:prstGeom>
          <a:noFill/>
        </p:spPr>
        <p:txBody>
          <a:bodyPr wrap="square" rtlCol="0">
            <a:spAutoFit/>
          </a:bodyPr>
          <a:lstStyle/>
          <a:p>
            <a:pPr algn="r"/>
            <a:r>
              <a:rPr lang="en-GB" sz="1200" b="1" dirty="0"/>
              <a:t>20</a:t>
            </a:r>
          </a:p>
        </p:txBody>
      </p:sp>
      <p:sp>
        <p:nvSpPr>
          <p:cNvPr id="20" name="TextBox 19">
            <a:extLst>
              <a:ext uri="{FF2B5EF4-FFF2-40B4-BE49-F238E27FC236}">
                <a16:creationId xmlns:a16="http://schemas.microsoft.com/office/drawing/2014/main" id="{4D92DEE1-3DF5-4E07-802F-452B549E4285}"/>
              </a:ext>
            </a:extLst>
          </p:cNvPr>
          <p:cNvSpPr txBox="1"/>
          <p:nvPr/>
        </p:nvSpPr>
        <p:spPr>
          <a:xfrm>
            <a:off x="742516" y="1833093"/>
            <a:ext cx="589514" cy="276999"/>
          </a:xfrm>
          <a:prstGeom prst="rect">
            <a:avLst/>
          </a:prstGeom>
          <a:noFill/>
        </p:spPr>
        <p:txBody>
          <a:bodyPr wrap="square" rtlCol="0">
            <a:spAutoFit/>
          </a:bodyPr>
          <a:lstStyle/>
          <a:p>
            <a:pPr algn="r"/>
            <a:r>
              <a:rPr lang="en-GB" sz="1200" b="1" dirty="0"/>
              <a:t>18</a:t>
            </a:r>
          </a:p>
        </p:txBody>
      </p:sp>
      <p:sp>
        <p:nvSpPr>
          <p:cNvPr id="21" name="TextBox 20">
            <a:extLst>
              <a:ext uri="{FF2B5EF4-FFF2-40B4-BE49-F238E27FC236}">
                <a16:creationId xmlns:a16="http://schemas.microsoft.com/office/drawing/2014/main" id="{0A324FDE-C833-4E3C-9EC3-DC822D070BB5}"/>
              </a:ext>
            </a:extLst>
          </p:cNvPr>
          <p:cNvSpPr txBox="1"/>
          <p:nvPr/>
        </p:nvSpPr>
        <p:spPr>
          <a:xfrm>
            <a:off x="742515" y="2092458"/>
            <a:ext cx="589514" cy="276999"/>
          </a:xfrm>
          <a:prstGeom prst="rect">
            <a:avLst/>
          </a:prstGeom>
          <a:noFill/>
        </p:spPr>
        <p:txBody>
          <a:bodyPr wrap="square" rtlCol="0">
            <a:spAutoFit/>
          </a:bodyPr>
          <a:lstStyle/>
          <a:p>
            <a:pPr algn="r"/>
            <a:r>
              <a:rPr lang="en-GB" sz="1200" b="1" dirty="0"/>
              <a:t>16</a:t>
            </a:r>
          </a:p>
        </p:txBody>
      </p:sp>
      <p:sp>
        <p:nvSpPr>
          <p:cNvPr id="22" name="TextBox 21">
            <a:extLst>
              <a:ext uri="{FF2B5EF4-FFF2-40B4-BE49-F238E27FC236}">
                <a16:creationId xmlns:a16="http://schemas.microsoft.com/office/drawing/2014/main" id="{512A3148-BE45-48B2-9EEE-E8F57A5E5B4F}"/>
              </a:ext>
            </a:extLst>
          </p:cNvPr>
          <p:cNvSpPr txBox="1"/>
          <p:nvPr/>
        </p:nvSpPr>
        <p:spPr>
          <a:xfrm>
            <a:off x="742516" y="2351823"/>
            <a:ext cx="589514" cy="276999"/>
          </a:xfrm>
          <a:prstGeom prst="rect">
            <a:avLst/>
          </a:prstGeom>
          <a:noFill/>
        </p:spPr>
        <p:txBody>
          <a:bodyPr wrap="square" rtlCol="0">
            <a:spAutoFit/>
          </a:bodyPr>
          <a:lstStyle/>
          <a:p>
            <a:pPr algn="r"/>
            <a:r>
              <a:rPr lang="en-GB" sz="1200" b="1" dirty="0"/>
              <a:t>14</a:t>
            </a:r>
          </a:p>
        </p:txBody>
      </p:sp>
      <p:sp>
        <p:nvSpPr>
          <p:cNvPr id="23" name="TextBox 22">
            <a:extLst>
              <a:ext uri="{FF2B5EF4-FFF2-40B4-BE49-F238E27FC236}">
                <a16:creationId xmlns:a16="http://schemas.microsoft.com/office/drawing/2014/main" id="{002BED75-C89E-4079-A0B7-5266706B82D6}"/>
              </a:ext>
            </a:extLst>
          </p:cNvPr>
          <p:cNvSpPr txBox="1"/>
          <p:nvPr/>
        </p:nvSpPr>
        <p:spPr>
          <a:xfrm>
            <a:off x="742515" y="2611188"/>
            <a:ext cx="589514" cy="276999"/>
          </a:xfrm>
          <a:prstGeom prst="rect">
            <a:avLst/>
          </a:prstGeom>
          <a:noFill/>
        </p:spPr>
        <p:txBody>
          <a:bodyPr wrap="square" rtlCol="0">
            <a:spAutoFit/>
          </a:bodyPr>
          <a:lstStyle/>
          <a:p>
            <a:pPr algn="r"/>
            <a:r>
              <a:rPr lang="en-GB" sz="1200" b="1" dirty="0"/>
              <a:t>12</a:t>
            </a:r>
          </a:p>
        </p:txBody>
      </p:sp>
      <p:sp>
        <p:nvSpPr>
          <p:cNvPr id="24" name="TextBox 23">
            <a:extLst>
              <a:ext uri="{FF2B5EF4-FFF2-40B4-BE49-F238E27FC236}">
                <a16:creationId xmlns:a16="http://schemas.microsoft.com/office/drawing/2014/main" id="{CAEB0DE8-E976-4A3B-9AAF-7A366B1EB9FB}"/>
              </a:ext>
            </a:extLst>
          </p:cNvPr>
          <p:cNvSpPr txBox="1"/>
          <p:nvPr/>
        </p:nvSpPr>
        <p:spPr>
          <a:xfrm>
            <a:off x="742515" y="2870553"/>
            <a:ext cx="589515" cy="276999"/>
          </a:xfrm>
          <a:prstGeom prst="rect">
            <a:avLst/>
          </a:prstGeom>
          <a:noFill/>
        </p:spPr>
        <p:txBody>
          <a:bodyPr wrap="square" rtlCol="0">
            <a:spAutoFit/>
          </a:bodyPr>
          <a:lstStyle/>
          <a:p>
            <a:pPr algn="r"/>
            <a:r>
              <a:rPr lang="en-GB" sz="1200" b="1" dirty="0"/>
              <a:t>10</a:t>
            </a:r>
          </a:p>
        </p:txBody>
      </p:sp>
      <p:sp>
        <p:nvSpPr>
          <p:cNvPr id="25" name="TextBox 24">
            <a:extLst>
              <a:ext uri="{FF2B5EF4-FFF2-40B4-BE49-F238E27FC236}">
                <a16:creationId xmlns:a16="http://schemas.microsoft.com/office/drawing/2014/main" id="{2F323C84-0EA0-4E8C-847A-BCB29FA46272}"/>
              </a:ext>
            </a:extLst>
          </p:cNvPr>
          <p:cNvSpPr txBox="1"/>
          <p:nvPr/>
        </p:nvSpPr>
        <p:spPr>
          <a:xfrm>
            <a:off x="742515" y="3129918"/>
            <a:ext cx="589513" cy="276999"/>
          </a:xfrm>
          <a:prstGeom prst="rect">
            <a:avLst/>
          </a:prstGeom>
          <a:noFill/>
        </p:spPr>
        <p:txBody>
          <a:bodyPr wrap="square" rtlCol="0">
            <a:spAutoFit/>
          </a:bodyPr>
          <a:lstStyle/>
          <a:p>
            <a:pPr algn="r"/>
            <a:r>
              <a:rPr lang="en-GB" sz="1200" b="1" dirty="0"/>
              <a:t>8</a:t>
            </a:r>
          </a:p>
        </p:txBody>
      </p:sp>
      <p:sp>
        <p:nvSpPr>
          <p:cNvPr id="26" name="TextBox 25">
            <a:extLst>
              <a:ext uri="{FF2B5EF4-FFF2-40B4-BE49-F238E27FC236}">
                <a16:creationId xmlns:a16="http://schemas.microsoft.com/office/drawing/2014/main" id="{7D16D4C8-2CBC-40FE-9876-092C2DAEFF1E}"/>
              </a:ext>
            </a:extLst>
          </p:cNvPr>
          <p:cNvSpPr txBox="1"/>
          <p:nvPr/>
        </p:nvSpPr>
        <p:spPr>
          <a:xfrm>
            <a:off x="799666" y="3389283"/>
            <a:ext cx="532364" cy="276999"/>
          </a:xfrm>
          <a:prstGeom prst="rect">
            <a:avLst/>
          </a:prstGeom>
          <a:noFill/>
        </p:spPr>
        <p:txBody>
          <a:bodyPr wrap="square" rtlCol="0">
            <a:spAutoFit/>
          </a:bodyPr>
          <a:lstStyle/>
          <a:p>
            <a:pPr algn="r"/>
            <a:r>
              <a:rPr lang="en-GB" sz="1200" b="1" dirty="0"/>
              <a:t>6</a:t>
            </a:r>
          </a:p>
        </p:txBody>
      </p:sp>
      <p:sp>
        <p:nvSpPr>
          <p:cNvPr id="27" name="TextBox 26">
            <a:extLst>
              <a:ext uri="{FF2B5EF4-FFF2-40B4-BE49-F238E27FC236}">
                <a16:creationId xmlns:a16="http://schemas.microsoft.com/office/drawing/2014/main" id="{712F26A8-79BD-4874-9093-3BF9B445CEFF}"/>
              </a:ext>
            </a:extLst>
          </p:cNvPr>
          <p:cNvSpPr txBox="1"/>
          <p:nvPr/>
        </p:nvSpPr>
        <p:spPr>
          <a:xfrm>
            <a:off x="742515" y="3648648"/>
            <a:ext cx="589513" cy="276999"/>
          </a:xfrm>
          <a:prstGeom prst="rect">
            <a:avLst/>
          </a:prstGeom>
          <a:noFill/>
        </p:spPr>
        <p:txBody>
          <a:bodyPr wrap="square" rtlCol="0">
            <a:spAutoFit/>
          </a:bodyPr>
          <a:lstStyle/>
          <a:p>
            <a:pPr algn="r"/>
            <a:r>
              <a:rPr lang="en-GB" sz="1200" b="1" dirty="0"/>
              <a:t>4</a:t>
            </a:r>
          </a:p>
        </p:txBody>
      </p:sp>
      <p:sp>
        <p:nvSpPr>
          <p:cNvPr id="28" name="TextBox 27">
            <a:extLst>
              <a:ext uri="{FF2B5EF4-FFF2-40B4-BE49-F238E27FC236}">
                <a16:creationId xmlns:a16="http://schemas.microsoft.com/office/drawing/2014/main" id="{F729DB48-F12C-4E0F-8782-AC740425CAF0}"/>
              </a:ext>
            </a:extLst>
          </p:cNvPr>
          <p:cNvSpPr txBox="1"/>
          <p:nvPr/>
        </p:nvSpPr>
        <p:spPr>
          <a:xfrm>
            <a:off x="799665" y="3908013"/>
            <a:ext cx="532362" cy="276999"/>
          </a:xfrm>
          <a:prstGeom prst="rect">
            <a:avLst/>
          </a:prstGeom>
          <a:noFill/>
        </p:spPr>
        <p:txBody>
          <a:bodyPr wrap="square" rtlCol="0">
            <a:spAutoFit/>
          </a:bodyPr>
          <a:lstStyle/>
          <a:p>
            <a:pPr algn="r"/>
            <a:r>
              <a:rPr lang="en-GB" sz="1200" b="1" dirty="0"/>
              <a:t>2</a:t>
            </a:r>
          </a:p>
        </p:txBody>
      </p:sp>
      <p:sp>
        <p:nvSpPr>
          <p:cNvPr id="3" name="Rectangle 2">
            <a:extLst>
              <a:ext uri="{FF2B5EF4-FFF2-40B4-BE49-F238E27FC236}">
                <a16:creationId xmlns:a16="http://schemas.microsoft.com/office/drawing/2014/main" id="{5F35CEF3-F525-47C3-B10D-EA5126AA526D}"/>
              </a:ext>
            </a:extLst>
          </p:cNvPr>
          <p:cNvSpPr/>
          <p:nvPr/>
        </p:nvSpPr>
        <p:spPr>
          <a:xfrm>
            <a:off x="1520825" y="1356652"/>
            <a:ext cx="6102350" cy="307777"/>
          </a:xfrm>
          <a:prstGeom prst="rect">
            <a:avLst/>
          </a:prstGeom>
        </p:spPr>
        <p:txBody>
          <a:bodyPr wrap="square">
            <a:spAutoFit/>
          </a:bodyPr>
          <a:lstStyle/>
          <a:p>
            <a:pPr algn="ctr"/>
            <a:r>
              <a:rPr lang="en-GB" sz="1400" dirty="0"/>
              <a:t>Line Graph to Show the Growth in Height of a Sunflower</a:t>
            </a:r>
          </a:p>
        </p:txBody>
      </p:sp>
      <p:cxnSp>
        <p:nvCxnSpPr>
          <p:cNvPr id="152" name="Straight Connector 151">
            <a:extLst>
              <a:ext uri="{FF2B5EF4-FFF2-40B4-BE49-F238E27FC236}">
                <a16:creationId xmlns:a16="http://schemas.microsoft.com/office/drawing/2014/main" id="{C8B45484-67C1-49AE-A283-073CA08C99DC}"/>
              </a:ext>
            </a:extLst>
          </p:cNvPr>
          <p:cNvCxnSpPr/>
          <p:nvPr/>
        </p:nvCxnSpPr>
        <p:spPr>
          <a:xfrm>
            <a:off x="1332026" y="1707289"/>
            <a:ext cx="0" cy="2616692"/>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184064E-B7AB-4522-82BD-9FB5E07CA817}"/>
              </a:ext>
            </a:extLst>
          </p:cNvPr>
          <p:cNvSpPr txBox="1"/>
          <p:nvPr/>
        </p:nvSpPr>
        <p:spPr>
          <a:xfrm>
            <a:off x="742517" y="4167375"/>
            <a:ext cx="589514" cy="276999"/>
          </a:xfrm>
          <a:prstGeom prst="rect">
            <a:avLst/>
          </a:prstGeom>
          <a:noFill/>
        </p:spPr>
        <p:txBody>
          <a:bodyPr wrap="square" rtlCol="0">
            <a:spAutoFit/>
          </a:bodyPr>
          <a:lstStyle/>
          <a:p>
            <a:pPr algn="r"/>
            <a:r>
              <a:rPr lang="en-GB" sz="1200" b="1" dirty="0"/>
              <a:t>0</a:t>
            </a:r>
          </a:p>
        </p:txBody>
      </p:sp>
      <p:sp>
        <p:nvSpPr>
          <p:cNvPr id="72" name="TextBox 71">
            <a:extLst>
              <a:ext uri="{FF2B5EF4-FFF2-40B4-BE49-F238E27FC236}">
                <a16:creationId xmlns:a16="http://schemas.microsoft.com/office/drawing/2014/main" id="{EE73B265-2EF1-43B9-93BC-38563142F3A8}"/>
              </a:ext>
            </a:extLst>
          </p:cNvPr>
          <p:cNvSpPr txBox="1"/>
          <p:nvPr/>
        </p:nvSpPr>
        <p:spPr>
          <a:xfrm>
            <a:off x="4450362" y="4329095"/>
            <a:ext cx="647107" cy="430887"/>
          </a:xfrm>
          <a:prstGeom prst="rect">
            <a:avLst/>
          </a:prstGeom>
          <a:noFill/>
        </p:spPr>
        <p:txBody>
          <a:bodyPr wrap="square" rtlCol="0">
            <a:spAutoFit/>
          </a:bodyPr>
          <a:lstStyle/>
          <a:p>
            <a:pPr algn="ctr"/>
            <a:r>
              <a:rPr lang="en-GB" sz="1100" b="1" dirty="0"/>
              <a:t>Mon</a:t>
            </a:r>
          </a:p>
          <a:p>
            <a:pPr algn="ctr"/>
            <a:r>
              <a:rPr lang="en-GB" sz="1100" b="1" dirty="0"/>
              <a:t>15</a:t>
            </a:r>
            <a:r>
              <a:rPr lang="en-GB" sz="1100" b="1" baseline="30000" dirty="0"/>
              <a:t>th</a:t>
            </a:r>
          </a:p>
        </p:txBody>
      </p:sp>
      <p:sp>
        <p:nvSpPr>
          <p:cNvPr id="73" name="TextBox 72">
            <a:extLst>
              <a:ext uri="{FF2B5EF4-FFF2-40B4-BE49-F238E27FC236}">
                <a16:creationId xmlns:a16="http://schemas.microsoft.com/office/drawing/2014/main" id="{B6559936-C84F-41C5-BCE0-6B2907D0CE52}"/>
              </a:ext>
            </a:extLst>
          </p:cNvPr>
          <p:cNvSpPr txBox="1"/>
          <p:nvPr/>
        </p:nvSpPr>
        <p:spPr>
          <a:xfrm>
            <a:off x="5309091" y="4329095"/>
            <a:ext cx="647107" cy="430887"/>
          </a:xfrm>
          <a:prstGeom prst="rect">
            <a:avLst/>
          </a:prstGeom>
          <a:noFill/>
        </p:spPr>
        <p:txBody>
          <a:bodyPr wrap="square" rtlCol="0">
            <a:spAutoFit/>
          </a:bodyPr>
          <a:lstStyle/>
          <a:p>
            <a:pPr algn="ctr"/>
            <a:r>
              <a:rPr lang="en-GB" sz="1100" b="1" dirty="0"/>
              <a:t>Fri</a:t>
            </a:r>
          </a:p>
          <a:p>
            <a:pPr algn="ctr"/>
            <a:r>
              <a:rPr lang="en-GB" sz="1100" b="1" dirty="0"/>
              <a:t>19</a:t>
            </a:r>
            <a:r>
              <a:rPr lang="en-GB" sz="1100" b="1" baseline="30000" dirty="0"/>
              <a:t>th</a:t>
            </a:r>
          </a:p>
        </p:txBody>
      </p:sp>
      <p:sp>
        <p:nvSpPr>
          <p:cNvPr id="75" name="TextBox 74">
            <a:extLst>
              <a:ext uri="{FF2B5EF4-FFF2-40B4-BE49-F238E27FC236}">
                <a16:creationId xmlns:a16="http://schemas.microsoft.com/office/drawing/2014/main" id="{9CB29CBB-06B8-4827-A9C1-73BC85EB6A2D}"/>
              </a:ext>
            </a:extLst>
          </p:cNvPr>
          <p:cNvSpPr txBox="1"/>
          <p:nvPr/>
        </p:nvSpPr>
        <p:spPr>
          <a:xfrm>
            <a:off x="4879726" y="4329095"/>
            <a:ext cx="647107" cy="430887"/>
          </a:xfrm>
          <a:prstGeom prst="rect">
            <a:avLst/>
          </a:prstGeom>
          <a:noFill/>
        </p:spPr>
        <p:txBody>
          <a:bodyPr wrap="square" rtlCol="0">
            <a:spAutoFit/>
          </a:bodyPr>
          <a:lstStyle/>
          <a:p>
            <a:pPr algn="ctr"/>
            <a:r>
              <a:rPr lang="en-GB" sz="1100" b="1" dirty="0"/>
              <a:t>Weds</a:t>
            </a:r>
          </a:p>
          <a:p>
            <a:pPr algn="ctr"/>
            <a:r>
              <a:rPr lang="en-GB" sz="1100" b="1" dirty="0"/>
              <a:t>17</a:t>
            </a:r>
            <a:r>
              <a:rPr lang="en-GB" sz="1100" b="1" baseline="30000" dirty="0"/>
              <a:t>th</a:t>
            </a:r>
          </a:p>
        </p:txBody>
      </p:sp>
      <p:sp>
        <p:nvSpPr>
          <p:cNvPr id="76" name="TextBox 75">
            <a:extLst>
              <a:ext uri="{FF2B5EF4-FFF2-40B4-BE49-F238E27FC236}">
                <a16:creationId xmlns:a16="http://schemas.microsoft.com/office/drawing/2014/main" id="{C2822D2B-7371-469D-A3FA-E29E76C9ED6A}"/>
              </a:ext>
            </a:extLst>
          </p:cNvPr>
          <p:cNvSpPr txBox="1"/>
          <p:nvPr/>
        </p:nvSpPr>
        <p:spPr>
          <a:xfrm>
            <a:off x="5738455" y="4329095"/>
            <a:ext cx="647107" cy="430887"/>
          </a:xfrm>
          <a:prstGeom prst="rect">
            <a:avLst/>
          </a:prstGeom>
          <a:noFill/>
        </p:spPr>
        <p:txBody>
          <a:bodyPr wrap="square" rtlCol="0">
            <a:spAutoFit/>
          </a:bodyPr>
          <a:lstStyle/>
          <a:p>
            <a:pPr algn="ctr"/>
            <a:r>
              <a:rPr lang="en-GB" sz="1100" b="1" dirty="0"/>
              <a:t>Sun</a:t>
            </a:r>
          </a:p>
          <a:p>
            <a:pPr algn="ctr"/>
            <a:r>
              <a:rPr lang="en-GB" sz="1100" b="1" dirty="0"/>
              <a:t>21</a:t>
            </a:r>
            <a:r>
              <a:rPr lang="en-GB" sz="1100" b="1" baseline="30000" dirty="0"/>
              <a:t>st</a:t>
            </a:r>
          </a:p>
        </p:txBody>
      </p:sp>
      <p:sp>
        <p:nvSpPr>
          <p:cNvPr id="77" name="TextBox 76">
            <a:extLst>
              <a:ext uri="{FF2B5EF4-FFF2-40B4-BE49-F238E27FC236}">
                <a16:creationId xmlns:a16="http://schemas.microsoft.com/office/drawing/2014/main" id="{1C604517-1CF0-4C91-B124-2415A640521A}"/>
              </a:ext>
            </a:extLst>
          </p:cNvPr>
          <p:cNvSpPr txBox="1"/>
          <p:nvPr/>
        </p:nvSpPr>
        <p:spPr>
          <a:xfrm>
            <a:off x="6167819" y="4329095"/>
            <a:ext cx="647107" cy="430887"/>
          </a:xfrm>
          <a:prstGeom prst="rect">
            <a:avLst/>
          </a:prstGeom>
          <a:noFill/>
        </p:spPr>
        <p:txBody>
          <a:bodyPr wrap="square" rtlCol="0">
            <a:spAutoFit/>
          </a:bodyPr>
          <a:lstStyle/>
          <a:p>
            <a:pPr algn="ctr"/>
            <a:r>
              <a:rPr lang="en-GB" sz="1100" b="1" dirty="0"/>
              <a:t>Tues</a:t>
            </a:r>
          </a:p>
          <a:p>
            <a:pPr algn="ctr"/>
            <a:r>
              <a:rPr lang="en-GB" sz="1100" b="1" dirty="0"/>
              <a:t>23</a:t>
            </a:r>
            <a:r>
              <a:rPr lang="en-GB" sz="1100" b="1" baseline="30000" dirty="0"/>
              <a:t>rd</a:t>
            </a:r>
          </a:p>
        </p:txBody>
      </p:sp>
      <p:sp>
        <p:nvSpPr>
          <p:cNvPr id="78" name="TextBox 77">
            <a:extLst>
              <a:ext uri="{FF2B5EF4-FFF2-40B4-BE49-F238E27FC236}">
                <a16:creationId xmlns:a16="http://schemas.microsoft.com/office/drawing/2014/main" id="{CEF25413-6452-4B33-A498-10C82A86051E}"/>
              </a:ext>
            </a:extLst>
          </p:cNvPr>
          <p:cNvSpPr txBox="1"/>
          <p:nvPr/>
        </p:nvSpPr>
        <p:spPr>
          <a:xfrm>
            <a:off x="6597183" y="4329095"/>
            <a:ext cx="647107" cy="430887"/>
          </a:xfrm>
          <a:prstGeom prst="rect">
            <a:avLst/>
          </a:prstGeom>
          <a:noFill/>
        </p:spPr>
        <p:txBody>
          <a:bodyPr wrap="square" rtlCol="0">
            <a:spAutoFit/>
          </a:bodyPr>
          <a:lstStyle/>
          <a:p>
            <a:pPr algn="ctr"/>
            <a:r>
              <a:rPr lang="en-GB" sz="1100" b="1" dirty="0"/>
              <a:t>Thurs</a:t>
            </a:r>
          </a:p>
          <a:p>
            <a:pPr algn="ctr"/>
            <a:r>
              <a:rPr lang="en-GB" sz="1100" b="1" dirty="0"/>
              <a:t>25</a:t>
            </a:r>
            <a:r>
              <a:rPr lang="en-GB" sz="1100" b="1" baseline="30000" dirty="0"/>
              <a:t>th</a:t>
            </a:r>
          </a:p>
        </p:txBody>
      </p:sp>
      <p:sp>
        <p:nvSpPr>
          <p:cNvPr id="79" name="TextBox 78">
            <a:extLst>
              <a:ext uri="{FF2B5EF4-FFF2-40B4-BE49-F238E27FC236}">
                <a16:creationId xmlns:a16="http://schemas.microsoft.com/office/drawing/2014/main" id="{8FF78B47-1F61-4610-8183-AC693C16ED4A}"/>
              </a:ext>
            </a:extLst>
          </p:cNvPr>
          <p:cNvSpPr txBox="1"/>
          <p:nvPr/>
        </p:nvSpPr>
        <p:spPr>
          <a:xfrm>
            <a:off x="7026548" y="4329095"/>
            <a:ext cx="647107" cy="430887"/>
          </a:xfrm>
          <a:prstGeom prst="rect">
            <a:avLst/>
          </a:prstGeom>
          <a:noFill/>
        </p:spPr>
        <p:txBody>
          <a:bodyPr wrap="square" rtlCol="0">
            <a:spAutoFit/>
          </a:bodyPr>
          <a:lstStyle/>
          <a:p>
            <a:pPr algn="ctr"/>
            <a:r>
              <a:rPr lang="en-GB" sz="1100" b="1" dirty="0"/>
              <a:t>Sat</a:t>
            </a:r>
          </a:p>
          <a:p>
            <a:pPr algn="ctr"/>
            <a:r>
              <a:rPr lang="en-GB" sz="1100" b="1" dirty="0"/>
              <a:t>27</a:t>
            </a:r>
            <a:r>
              <a:rPr lang="en-GB" sz="1100" b="1" baseline="30000" dirty="0"/>
              <a:t>th</a:t>
            </a:r>
          </a:p>
        </p:txBody>
      </p:sp>
      <p:sp>
        <p:nvSpPr>
          <p:cNvPr id="80" name="TextBox 79">
            <a:extLst>
              <a:ext uri="{FF2B5EF4-FFF2-40B4-BE49-F238E27FC236}">
                <a16:creationId xmlns:a16="http://schemas.microsoft.com/office/drawing/2014/main" id="{45F3E329-DC23-45F8-858D-443736BC1E87}"/>
              </a:ext>
            </a:extLst>
          </p:cNvPr>
          <p:cNvSpPr txBox="1"/>
          <p:nvPr/>
        </p:nvSpPr>
        <p:spPr>
          <a:xfrm>
            <a:off x="7455912" y="4329095"/>
            <a:ext cx="647107" cy="430887"/>
          </a:xfrm>
          <a:prstGeom prst="rect">
            <a:avLst/>
          </a:prstGeom>
          <a:noFill/>
        </p:spPr>
        <p:txBody>
          <a:bodyPr wrap="square" rtlCol="0">
            <a:spAutoFit/>
          </a:bodyPr>
          <a:lstStyle/>
          <a:p>
            <a:pPr algn="ctr"/>
            <a:r>
              <a:rPr lang="en-GB" sz="1100" b="1" dirty="0"/>
              <a:t>Mon</a:t>
            </a:r>
          </a:p>
          <a:p>
            <a:pPr algn="ctr"/>
            <a:r>
              <a:rPr lang="en-GB" sz="1100" b="1" dirty="0"/>
              <a:t>29</a:t>
            </a:r>
            <a:r>
              <a:rPr lang="en-GB" sz="1100" b="1" baseline="30000" dirty="0"/>
              <a:t>th</a:t>
            </a:r>
          </a:p>
        </p:txBody>
      </p:sp>
      <p:sp>
        <p:nvSpPr>
          <p:cNvPr id="81" name="TextBox 80">
            <a:extLst>
              <a:ext uri="{FF2B5EF4-FFF2-40B4-BE49-F238E27FC236}">
                <a16:creationId xmlns:a16="http://schemas.microsoft.com/office/drawing/2014/main" id="{A8A9E2C6-A9E2-44FA-89F7-62262295B01C}"/>
              </a:ext>
            </a:extLst>
          </p:cNvPr>
          <p:cNvSpPr txBox="1"/>
          <p:nvPr/>
        </p:nvSpPr>
        <p:spPr>
          <a:xfrm>
            <a:off x="7885275" y="4329095"/>
            <a:ext cx="647107" cy="430887"/>
          </a:xfrm>
          <a:prstGeom prst="rect">
            <a:avLst/>
          </a:prstGeom>
          <a:noFill/>
        </p:spPr>
        <p:txBody>
          <a:bodyPr wrap="square" rtlCol="0">
            <a:spAutoFit/>
          </a:bodyPr>
          <a:lstStyle/>
          <a:p>
            <a:pPr algn="ctr"/>
            <a:r>
              <a:rPr lang="en-GB" sz="1100" b="1" dirty="0"/>
              <a:t>Weds</a:t>
            </a:r>
          </a:p>
          <a:p>
            <a:pPr algn="ctr"/>
            <a:r>
              <a:rPr lang="en-GB" sz="1100" b="1" dirty="0"/>
              <a:t>31</a:t>
            </a:r>
            <a:r>
              <a:rPr lang="en-GB" sz="1100" b="1" baseline="30000" dirty="0"/>
              <a:t>st</a:t>
            </a:r>
          </a:p>
        </p:txBody>
      </p:sp>
      <p:cxnSp>
        <p:nvCxnSpPr>
          <p:cNvPr id="153" name="Straight Connector 152">
            <a:extLst>
              <a:ext uri="{FF2B5EF4-FFF2-40B4-BE49-F238E27FC236}">
                <a16:creationId xmlns:a16="http://schemas.microsoft.com/office/drawing/2014/main" id="{688F92B2-1896-45F4-B7EC-C48D74DA61B0}"/>
              </a:ext>
            </a:extLst>
          </p:cNvPr>
          <p:cNvCxnSpPr>
            <a:cxnSpLocks/>
          </p:cNvCxnSpPr>
          <p:nvPr/>
        </p:nvCxnSpPr>
        <p:spPr>
          <a:xfrm flipH="1">
            <a:off x="1277939" y="4323982"/>
            <a:ext cx="6930889" cy="0"/>
          </a:xfrm>
          <a:prstGeom prst="line">
            <a:avLst/>
          </a:prstGeom>
          <a:ln w="1905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275B9E9E-6EA0-4299-9C3E-112A2AC0A4F2}"/>
              </a:ext>
            </a:extLst>
          </p:cNvPr>
          <p:cNvSpPr txBox="1"/>
          <p:nvPr/>
        </p:nvSpPr>
        <p:spPr>
          <a:xfrm>
            <a:off x="1874176" y="4333645"/>
            <a:ext cx="647107" cy="430887"/>
          </a:xfrm>
          <a:prstGeom prst="rect">
            <a:avLst/>
          </a:prstGeom>
          <a:noFill/>
        </p:spPr>
        <p:txBody>
          <a:bodyPr wrap="square" rtlCol="0">
            <a:spAutoFit/>
          </a:bodyPr>
          <a:lstStyle/>
          <a:p>
            <a:pPr algn="ctr"/>
            <a:r>
              <a:rPr lang="en-GB" sz="1100" b="1" dirty="0"/>
              <a:t>Weds</a:t>
            </a:r>
          </a:p>
          <a:p>
            <a:pPr algn="ctr"/>
            <a:r>
              <a:rPr lang="en-GB" sz="1100" b="1" dirty="0"/>
              <a:t>3</a:t>
            </a:r>
            <a:r>
              <a:rPr lang="en-GB" sz="1100" b="1" baseline="30000" dirty="0"/>
              <a:t>rd</a:t>
            </a:r>
          </a:p>
        </p:txBody>
      </p:sp>
      <p:sp>
        <p:nvSpPr>
          <p:cNvPr id="32" name="TextBox 31">
            <a:extLst>
              <a:ext uri="{FF2B5EF4-FFF2-40B4-BE49-F238E27FC236}">
                <a16:creationId xmlns:a16="http://schemas.microsoft.com/office/drawing/2014/main" id="{4E58C0E5-7C56-434A-8A79-5D9A369A916E}"/>
              </a:ext>
            </a:extLst>
          </p:cNvPr>
          <p:cNvSpPr txBox="1"/>
          <p:nvPr/>
        </p:nvSpPr>
        <p:spPr>
          <a:xfrm>
            <a:off x="2303540" y="4333645"/>
            <a:ext cx="647107" cy="430887"/>
          </a:xfrm>
          <a:prstGeom prst="rect">
            <a:avLst/>
          </a:prstGeom>
          <a:noFill/>
        </p:spPr>
        <p:txBody>
          <a:bodyPr wrap="square" rtlCol="0">
            <a:spAutoFit/>
          </a:bodyPr>
          <a:lstStyle/>
          <a:p>
            <a:pPr algn="ctr"/>
            <a:r>
              <a:rPr lang="en-GB" sz="1100" b="1" dirty="0"/>
              <a:t>Fri</a:t>
            </a:r>
          </a:p>
          <a:p>
            <a:pPr algn="ctr"/>
            <a:r>
              <a:rPr lang="en-GB" sz="1100" b="1" dirty="0"/>
              <a:t>5</a:t>
            </a:r>
            <a:r>
              <a:rPr lang="en-GB" sz="1100" b="1" baseline="30000" dirty="0"/>
              <a:t>th</a:t>
            </a:r>
          </a:p>
        </p:txBody>
      </p:sp>
      <p:sp>
        <p:nvSpPr>
          <p:cNvPr id="33" name="TextBox 32">
            <a:extLst>
              <a:ext uri="{FF2B5EF4-FFF2-40B4-BE49-F238E27FC236}">
                <a16:creationId xmlns:a16="http://schemas.microsoft.com/office/drawing/2014/main" id="{A691BF18-FAC6-4A3B-810F-6B49759D3A31}"/>
              </a:ext>
            </a:extLst>
          </p:cNvPr>
          <p:cNvSpPr txBox="1"/>
          <p:nvPr/>
        </p:nvSpPr>
        <p:spPr>
          <a:xfrm>
            <a:off x="2732905" y="4332345"/>
            <a:ext cx="647107" cy="430887"/>
          </a:xfrm>
          <a:prstGeom prst="rect">
            <a:avLst/>
          </a:prstGeom>
          <a:noFill/>
        </p:spPr>
        <p:txBody>
          <a:bodyPr wrap="square" rtlCol="0">
            <a:spAutoFit/>
          </a:bodyPr>
          <a:lstStyle/>
          <a:p>
            <a:pPr algn="ctr"/>
            <a:r>
              <a:rPr lang="en-GB" sz="1100" b="1" dirty="0"/>
              <a:t>Sun</a:t>
            </a:r>
          </a:p>
          <a:p>
            <a:pPr algn="ctr"/>
            <a:r>
              <a:rPr lang="en-GB" sz="1100" b="1" dirty="0"/>
              <a:t>7</a:t>
            </a:r>
            <a:r>
              <a:rPr lang="en-GB" sz="1100" b="1" baseline="30000" dirty="0"/>
              <a:t>th</a:t>
            </a:r>
          </a:p>
        </p:txBody>
      </p:sp>
      <p:sp>
        <p:nvSpPr>
          <p:cNvPr id="34" name="TextBox 33">
            <a:extLst>
              <a:ext uri="{FF2B5EF4-FFF2-40B4-BE49-F238E27FC236}">
                <a16:creationId xmlns:a16="http://schemas.microsoft.com/office/drawing/2014/main" id="{D8F6E487-CACB-4CF7-9778-9C88B94CF02E}"/>
              </a:ext>
            </a:extLst>
          </p:cNvPr>
          <p:cNvSpPr txBox="1"/>
          <p:nvPr/>
        </p:nvSpPr>
        <p:spPr>
          <a:xfrm>
            <a:off x="3162270" y="4330395"/>
            <a:ext cx="647107" cy="430887"/>
          </a:xfrm>
          <a:prstGeom prst="rect">
            <a:avLst/>
          </a:prstGeom>
          <a:noFill/>
        </p:spPr>
        <p:txBody>
          <a:bodyPr wrap="square" rtlCol="0">
            <a:spAutoFit/>
          </a:bodyPr>
          <a:lstStyle/>
          <a:p>
            <a:pPr algn="ctr"/>
            <a:r>
              <a:rPr lang="en-GB" sz="1100" b="1" dirty="0"/>
              <a:t>Tues</a:t>
            </a:r>
          </a:p>
          <a:p>
            <a:pPr algn="ctr"/>
            <a:r>
              <a:rPr lang="en-GB" sz="1100" b="1" dirty="0"/>
              <a:t>9</a:t>
            </a:r>
            <a:r>
              <a:rPr lang="en-GB" sz="1100" b="1" baseline="30000" dirty="0"/>
              <a:t>th</a:t>
            </a:r>
          </a:p>
        </p:txBody>
      </p:sp>
      <p:sp>
        <p:nvSpPr>
          <p:cNvPr id="35" name="TextBox 34">
            <a:extLst>
              <a:ext uri="{FF2B5EF4-FFF2-40B4-BE49-F238E27FC236}">
                <a16:creationId xmlns:a16="http://schemas.microsoft.com/office/drawing/2014/main" id="{0198B58D-BC24-46A8-AED4-F1E9C37CA538}"/>
              </a:ext>
            </a:extLst>
          </p:cNvPr>
          <p:cNvSpPr txBox="1"/>
          <p:nvPr/>
        </p:nvSpPr>
        <p:spPr>
          <a:xfrm>
            <a:off x="3591634" y="4329095"/>
            <a:ext cx="647107" cy="430887"/>
          </a:xfrm>
          <a:prstGeom prst="rect">
            <a:avLst/>
          </a:prstGeom>
          <a:noFill/>
        </p:spPr>
        <p:txBody>
          <a:bodyPr wrap="square" rtlCol="0">
            <a:spAutoFit/>
          </a:bodyPr>
          <a:lstStyle/>
          <a:p>
            <a:pPr algn="ctr"/>
            <a:r>
              <a:rPr lang="en-GB" sz="1100" b="1" dirty="0"/>
              <a:t>Thurs</a:t>
            </a:r>
          </a:p>
          <a:p>
            <a:pPr algn="ctr"/>
            <a:r>
              <a:rPr lang="en-GB" sz="1100" b="1" dirty="0"/>
              <a:t>11</a:t>
            </a:r>
            <a:r>
              <a:rPr lang="en-GB" sz="1100" b="1" baseline="30000" dirty="0"/>
              <a:t>th</a:t>
            </a:r>
          </a:p>
        </p:txBody>
      </p:sp>
      <p:sp>
        <p:nvSpPr>
          <p:cNvPr id="74" name="TextBox 73">
            <a:extLst>
              <a:ext uri="{FF2B5EF4-FFF2-40B4-BE49-F238E27FC236}">
                <a16:creationId xmlns:a16="http://schemas.microsoft.com/office/drawing/2014/main" id="{283F20D0-1E1A-4BC2-8CAF-43F046D91B07}"/>
              </a:ext>
            </a:extLst>
          </p:cNvPr>
          <p:cNvSpPr txBox="1"/>
          <p:nvPr/>
        </p:nvSpPr>
        <p:spPr>
          <a:xfrm>
            <a:off x="4020998" y="4329095"/>
            <a:ext cx="647107" cy="430887"/>
          </a:xfrm>
          <a:prstGeom prst="rect">
            <a:avLst/>
          </a:prstGeom>
          <a:noFill/>
        </p:spPr>
        <p:txBody>
          <a:bodyPr wrap="square" rtlCol="0">
            <a:spAutoFit/>
          </a:bodyPr>
          <a:lstStyle/>
          <a:p>
            <a:pPr algn="ctr"/>
            <a:r>
              <a:rPr lang="en-GB" sz="1100" b="1" dirty="0"/>
              <a:t>Sat</a:t>
            </a:r>
          </a:p>
          <a:p>
            <a:pPr algn="ctr"/>
            <a:r>
              <a:rPr lang="en-GB" sz="1100" b="1" dirty="0"/>
              <a:t>13</a:t>
            </a:r>
            <a:r>
              <a:rPr lang="en-GB" sz="1100" b="1" baseline="30000" dirty="0"/>
              <a:t>th</a:t>
            </a:r>
          </a:p>
        </p:txBody>
      </p:sp>
      <p:sp>
        <p:nvSpPr>
          <p:cNvPr id="29" name="TextBox 28">
            <a:extLst>
              <a:ext uri="{FF2B5EF4-FFF2-40B4-BE49-F238E27FC236}">
                <a16:creationId xmlns:a16="http://schemas.microsoft.com/office/drawing/2014/main" id="{E7362805-B527-4CDF-AECF-914B42DD910B}"/>
              </a:ext>
            </a:extLst>
          </p:cNvPr>
          <p:cNvSpPr txBox="1"/>
          <p:nvPr/>
        </p:nvSpPr>
        <p:spPr>
          <a:xfrm>
            <a:off x="1015448" y="4334945"/>
            <a:ext cx="647107" cy="430887"/>
          </a:xfrm>
          <a:prstGeom prst="rect">
            <a:avLst/>
          </a:prstGeom>
          <a:noFill/>
        </p:spPr>
        <p:txBody>
          <a:bodyPr wrap="square" rtlCol="0">
            <a:spAutoFit/>
          </a:bodyPr>
          <a:lstStyle/>
          <a:p>
            <a:pPr algn="ctr"/>
            <a:r>
              <a:rPr lang="en-GB" sz="1100" b="1" dirty="0"/>
              <a:t>Sat</a:t>
            </a:r>
          </a:p>
          <a:p>
            <a:pPr algn="ctr"/>
            <a:r>
              <a:rPr lang="en-GB" sz="1100" b="1" dirty="0"/>
              <a:t>30</a:t>
            </a:r>
            <a:r>
              <a:rPr lang="en-GB" sz="1100" b="1" baseline="30000" dirty="0"/>
              <a:t>th</a:t>
            </a:r>
          </a:p>
        </p:txBody>
      </p:sp>
      <p:sp>
        <p:nvSpPr>
          <p:cNvPr id="30" name="TextBox 29">
            <a:extLst>
              <a:ext uri="{FF2B5EF4-FFF2-40B4-BE49-F238E27FC236}">
                <a16:creationId xmlns:a16="http://schemas.microsoft.com/office/drawing/2014/main" id="{C3F97C8D-6809-465A-A376-5CF5451CEBA4}"/>
              </a:ext>
            </a:extLst>
          </p:cNvPr>
          <p:cNvSpPr txBox="1"/>
          <p:nvPr/>
        </p:nvSpPr>
        <p:spPr>
          <a:xfrm>
            <a:off x="1444812" y="4334945"/>
            <a:ext cx="647107" cy="430887"/>
          </a:xfrm>
          <a:prstGeom prst="rect">
            <a:avLst/>
          </a:prstGeom>
          <a:noFill/>
        </p:spPr>
        <p:txBody>
          <a:bodyPr wrap="square" rtlCol="0">
            <a:spAutoFit/>
          </a:bodyPr>
          <a:lstStyle/>
          <a:p>
            <a:pPr algn="ctr"/>
            <a:r>
              <a:rPr lang="en-GB" sz="1100" b="1" dirty="0"/>
              <a:t>Mon</a:t>
            </a:r>
          </a:p>
          <a:p>
            <a:pPr algn="ctr"/>
            <a:r>
              <a:rPr lang="en-GB" sz="1100" b="1" dirty="0"/>
              <a:t>1</a:t>
            </a:r>
            <a:r>
              <a:rPr lang="en-GB" sz="1100" b="1" baseline="30000" dirty="0"/>
              <a:t>st</a:t>
            </a:r>
          </a:p>
        </p:txBody>
      </p:sp>
      <p:grpSp>
        <p:nvGrpSpPr>
          <p:cNvPr id="169" name="Group 168">
            <a:extLst>
              <a:ext uri="{FF2B5EF4-FFF2-40B4-BE49-F238E27FC236}">
                <a16:creationId xmlns:a16="http://schemas.microsoft.com/office/drawing/2014/main" id="{C8929BEF-1D55-47B7-946F-13775B327692}"/>
              </a:ext>
            </a:extLst>
          </p:cNvPr>
          <p:cNvGrpSpPr/>
          <p:nvPr/>
        </p:nvGrpSpPr>
        <p:grpSpPr>
          <a:xfrm>
            <a:off x="1316027" y="1698434"/>
            <a:ext cx="6897744" cy="2634775"/>
            <a:chOff x="1049891" y="1569041"/>
            <a:chExt cx="7338459" cy="2634775"/>
          </a:xfrm>
        </p:grpSpPr>
        <p:cxnSp>
          <p:nvCxnSpPr>
            <p:cNvPr id="116" name="Straight Connector 115">
              <a:extLst>
                <a:ext uri="{FF2B5EF4-FFF2-40B4-BE49-F238E27FC236}">
                  <a16:creationId xmlns:a16="http://schemas.microsoft.com/office/drawing/2014/main" id="{1A8599B2-3EF4-4922-AACD-1292401EA388}"/>
                </a:ext>
              </a:extLst>
            </p:cNvPr>
            <p:cNvCxnSpPr>
              <a:cxnSpLocks/>
            </p:cNvCxnSpPr>
            <p:nvPr/>
          </p:nvCxnSpPr>
          <p:spPr>
            <a:xfrm flipV="1">
              <a:off x="4261246" y="3141434"/>
              <a:ext cx="463662" cy="5405"/>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23D39DC-0DCB-49C7-909C-44AAC09A2C92}"/>
                </a:ext>
              </a:extLst>
            </p:cNvPr>
            <p:cNvCxnSpPr>
              <a:cxnSpLocks/>
            </p:cNvCxnSpPr>
            <p:nvPr/>
          </p:nvCxnSpPr>
          <p:spPr>
            <a:xfrm>
              <a:off x="5185077" y="2879659"/>
              <a:ext cx="470175" cy="0"/>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42D3C30-5DFD-4EC1-9057-CB841B8E402C}"/>
                </a:ext>
              </a:extLst>
            </p:cNvPr>
            <p:cNvCxnSpPr>
              <a:cxnSpLocks/>
            </p:cNvCxnSpPr>
            <p:nvPr/>
          </p:nvCxnSpPr>
          <p:spPr>
            <a:xfrm flipV="1">
              <a:off x="4724911" y="2877718"/>
              <a:ext cx="470714" cy="261971"/>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F5966CA-4FDD-4554-9D0E-213EC877BEA4}"/>
                </a:ext>
              </a:extLst>
            </p:cNvPr>
            <p:cNvCxnSpPr>
              <a:cxnSpLocks/>
            </p:cNvCxnSpPr>
            <p:nvPr/>
          </p:nvCxnSpPr>
          <p:spPr>
            <a:xfrm flipV="1">
              <a:off x="5650061" y="2351160"/>
              <a:ext cx="902682" cy="526558"/>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90CF099-A3E5-41BF-A039-A512520B9424}"/>
                </a:ext>
              </a:extLst>
            </p:cNvPr>
            <p:cNvCxnSpPr>
              <a:cxnSpLocks/>
            </p:cNvCxnSpPr>
            <p:nvPr/>
          </p:nvCxnSpPr>
          <p:spPr>
            <a:xfrm flipV="1">
              <a:off x="6552743" y="1963065"/>
              <a:ext cx="464984" cy="398338"/>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DDA54B6-3688-4099-80A8-7FB4660841D2}"/>
                </a:ext>
              </a:extLst>
            </p:cNvPr>
            <p:cNvCxnSpPr>
              <a:cxnSpLocks/>
            </p:cNvCxnSpPr>
            <p:nvPr/>
          </p:nvCxnSpPr>
          <p:spPr>
            <a:xfrm flipV="1">
              <a:off x="7011806" y="1706875"/>
              <a:ext cx="462901" cy="259367"/>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172EB11-0273-423C-8FD3-E7AD2EC02D19}"/>
                </a:ext>
              </a:extLst>
            </p:cNvPr>
            <p:cNvCxnSpPr>
              <a:cxnSpLocks/>
            </p:cNvCxnSpPr>
            <p:nvPr/>
          </p:nvCxnSpPr>
          <p:spPr>
            <a:xfrm flipV="1">
              <a:off x="7467694" y="1631205"/>
              <a:ext cx="466076" cy="78845"/>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62BA1AA-8D4F-42BB-BA36-DBAE81351F4C}"/>
                </a:ext>
              </a:extLst>
            </p:cNvPr>
            <p:cNvCxnSpPr>
              <a:cxnSpLocks/>
            </p:cNvCxnSpPr>
            <p:nvPr/>
          </p:nvCxnSpPr>
          <p:spPr>
            <a:xfrm flipV="1">
              <a:off x="7925212" y="1569041"/>
              <a:ext cx="463138" cy="63646"/>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C36416-9480-4402-A973-E9690A04D345}"/>
                </a:ext>
              </a:extLst>
            </p:cNvPr>
            <p:cNvCxnSpPr>
              <a:cxnSpLocks/>
            </p:cNvCxnSpPr>
            <p:nvPr/>
          </p:nvCxnSpPr>
          <p:spPr>
            <a:xfrm>
              <a:off x="1049891" y="4199702"/>
              <a:ext cx="1401763" cy="0"/>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400185D-8457-4927-AD19-E18CD4876CF8}"/>
                </a:ext>
              </a:extLst>
            </p:cNvPr>
            <p:cNvCxnSpPr>
              <a:cxnSpLocks/>
            </p:cNvCxnSpPr>
            <p:nvPr/>
          </p:nvCxnSpPr>
          <p:spPr>
            <a:xfrm flipV="1">
              <a:off x="2435265" y="3146167"/>
              <a:ext cx="1823448" cy="1057649"/>
            </a:xfrm>
            <a:prstGeom prst="line">
              <a:avLst/>
            </a:prstGeom>
            <a:ln w="38100">
              <a:solidFill>
                <a:srgbClr val="ED6C76"/>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id="{95D39555-5F73-4F37-943E-82DE5591C2FA}"/>
              </a:ext>
            </a:extLst>
          </p:cNvPr>
          <p:cNvSpPr/>
          <p:nvPr/>
        </p:nvSpPr>
        <p:spPr>
          <a:xfrm>
            <a:off x="-419100" y="5204832"/>
            <a:ext cx="5189439" cy="887993"/>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How much did the sunflower grow</a:t>
            </a:r>
            <a:br>
              <a:rPr lang="en-GB" dirty="0">
                <a:solidFill>
                  <a:schemeClr val="tx1"/>
                </a:solidFill>
              </a:rPr>
            </a:br>
            <a:r>
              <a:rPr lang="en-GB" dirty="0">
                <a:solidFill>
                  <a:schemeClr val="tx1"/>
                </a:solidFill>
              </a:rPr>
              <a:t>from Monday 15</a:t>
            </a:r>
            <a:r>
              <a:rPr lang="en-GB" baseline="30000" dirty="0">
                <a:solidFill>
                  <a:schemeClr val="tx1"/>
                </a:solidFill>
              </a:rPr>
              <a:t>th</a:t>
            </a:r>
            <a:r>
              <a:rPr lang="en-GB" dirty="0">
                <a:solidFill>
                  <a:schemeClr val="tx1"/>
                </a:solidFill>
              </a:rPr>
              <a:t> to Thursday 25</a:t>
            </a:r>
            <a:r>
              <a:rPr lang="en-GB" baseline="30000" dirty="0">
                <a:solidFill>
                  <a:schemeClr val="tx1"/>
                </a:solidFill>
              </a:rPr>
              <a:t>th</a:t>
            </a:r>
            <a:r>
              <a:rPr lang="en-GB" dirty="0">
                <a:solidFill>
                  <a:schemeClr val="tx1"/>
                </a:solidFill>
              </a:rPr>
              <a:t>?</a:t>
            </a:r>
          </a:p>
        </p:txBody>
      </p:sp>
      <p:sp>
        <p:nvSpPr>
          <p:cNvPr id="174" name="TextBox 173">
            <a:extLst>
              <a:ext uri="{FF2B5EF4-FFF2-40B4-BE49-F238E27FC236}">
                <a16:creationId xmlns:a16="http://schemas.microsoft.com/office/drawing/2014/main" id="{FCED31E8-98D0-4727-976F-92B1A549B1FE}"/>
              </a:ext>
            </a:extLst>
          </p:cNvPr>
          <p:cNvSpPr txBox="1"/>
          <p:nvPr/>
        </p:nvSpPr>
        <p:spPr>
          <a:xfrm>
            <a:off x="4908165" y="5204832"/>
            <a:ext cx="1031350" cy="887993"/>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9cm</a:t>
            </a:r>
          </a:p>
        </p:txBody>
      </p:sp>
      <p:pic>
        <p:nvPicPr>
          <p:cNvPr id="177" name="Picture 176">
            <a:extLst>
              <a:ext uri="{FF2B5EF4-FFF2-40B4-BE49-F238E27FC236}">
                <a16:creationId xmlns:a16="http://schemas.microsoft.com/office/drawing/2014/main" id="{5E51C7D6-8A1D-4486-B131-A9EEC4B4B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546" y="5158590"/>
            <a:ext cx="1226590" cy="2029450"/>
          </a:xfrm>
          <a:prstGeom prst="rect">
            <a:avLst/>
          </a:prstGeom>
        </p:spPr>
      </p:pic>
      <p:sp>
        <p:nvSpPr>
          <p:cNvPr id="178" name="Rectangle 177">
            <a:extLst>
              <a:ext uri="{FF2B5EF4-FFF2-40B4-BE49-F238E27FC236}">
                <a16:creationId xmlns:a16="http://schemas.microsoft.com/office/drawing/2014/main" id="{0DC080AC-808A-49EE-8764-925D6F039B3D}"/>
              </a:ext>
            </a:extLst>
          </p:cNvPr>
          <p:cNvSpPr/>
          <p:nvPr/>
        </p:nvSpPr>
        <p:spPr>
          <a:xfrm>
            <a:off x="-419100" y="5204832"/>
            <a:ext cx="6308797" cy="887993"/>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How long did it take for the sunflower to grow</a:t>
            </a:r>
            <a:br>
              <a:rPr lang="en-GB" dirty="0">
                <a:solidFill>
                  <a:schemeClr val="tx1"/>
                </a:solidFill>
              </a:rPr>
            </a:br>
            <a:r>
              <a:rPr lang="en-GB" dirty="0">
                <a:solidFill>
                  <a:schemeClr val="tx1"/>
                </a:solidFill>
              </a:rPr>
              <a:t>twice as tall as it was on the Thursday 11</a:t>
            </a:r>
            <a:r>
              <a:rPr lang="en-GB" baseline="30000" dirty="0">
                <a:solidFill>
                  <a:schemeClr val="tx1"/>
                </a:solidFill>
              </a:rPr>
              <a:t>th</a:t>
            </a:r>
            <a:r>
              <a:rPr lang="en-GB" dirty="0">
                <a:solidFill>
                  <a:schemeClr val="tx1"/>
                </a:solidFill>
              </a:rPr>
              <a:t>? </a:t>
            </a:r>
          </a:p>
        </p:txBody>
      </p:sp>
      <p:sp>
        <p:nvSpPr>
          <p:cNvPr id="179" name="TextBox 178">
            <a:extLst>
              <a:ext uri="{FF2B5EF4-FFF2-40B4-BE49-F238E27FC236}">
                <a16:creationId xmlns:a16="http://schemas.microsoft.com/office/drawing/2014/main" id="{A72F28A9-2D0C-48B8-8068-2E1B302413C2}"/>
              </a:ext>
            </a:extLst>
          </p:cNvPr>
          <p:cNvSpPr txBox="1"/>
          <p:nvPr/>
        </p:nvSpPr>
        <p:spPr>
          <a:xfrm>
            <a:off x="6027523" y="5204832"/>
            <a:ext cx="1031350" cy="887993"/>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10 days</a:t>
            </a:r>
          </a:p>
        </p:txBody>
      </p:sp>
      <p:sp>
        <p:nvSpPr>
          <p:cNvPr id="182" name="Rectangle 181">
            <a:extLst>
              <a:ext uri="{FF2B5EF4-FFF2-40B4-BE49-F238E27FC236}">
                <a16:creationId xmlns:a16="http://schemas.microsoft.com/office/drawing/2014/main" id="{67E1B807-EF22-4987-8138-C48451B6D6C1}"/>
              </a:ext>
            </a:extLst>
          </p:cNvPr>
          <p:cNvSpPr/>
          <p:nvPr/>
        </p:nvSpPr>
        <p:spPr>
          <a:xfrm>
            <a:off x="-419100" y="5204832"/>
            <a:ext cx="4571999" cy="887993"/>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Between which two days did</a:t>
            </a:r>
            <a:br>
              <a:rPr lang="en-GB" dirty="0">
                <a:solidFill>
                  <a:schemeClr val="tx1"/>
                </a:solidFill>
              </a:rPr>
            </a:br>
            <a:r>
              <a:rPr lang="en-GB" dirty="0">
                <a:solidFill>
                  <a:schemeClr val="tx1"/>
                </a:solidFill>
              </a:rPr>
              <a:t>the sunflower grow the most? </a:t>
            </a:r>
          </a:p>
        </p:txBody>
      </p:sp>
      <p:sp>
        <p:nvSpPr>
          <p:cNvPr id="183" name="TextBox 182">
            <a:extLst>
              <a:ext uri="{FF2B5EF4-FFF2-40B4-BE49-F238E27FC236}">
                <a16:creationId xmlns:a16="http://schemas.microsoft.com/office/drawing/2014/main" id="{B59F2B17-7B91-4DC6-98F3-4FB38700C22C}"/>
              </a:ext>
            </a:extLst>
          </p:cNvPr>
          <p:cNvSpPr txBox="1"/>
          <p:nvPr/>
        </p:nvSpPr>
        <p:spPr>
          <a:xfrm>
            <a:off x="4262331" y="5204832"/>
            <a:ext cx="2323019" cy="887993"/>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Tuesday 23</a:t>
            </a:r>
            <a:r>
              <a:rPr lang="en-GB" b="1" baseline="30000" dirty="0"/>
              <a:t>rd</a:t>
            </a:r>
            <a:r>
              <a:rPr lang="en-GB" b="1" dirty="0"/>
              <a:t> and Thursday 25</a:t>
            </a:r>
            <a:r>
              <a:rPr lang="en-GB" b="1" baseline="30000" dirty="0"/>
              <a:t>th</a:t>
            </a:r>
          </a:p>
        </p:txBody>
      </p:sp>
      <p:sp>
        <p:nvSpPr>
          <p:cNvPr id="185" name="Rectangle 184">
            <a:extLst>
              <a:ext uri="{FF2B5EF4-FFF2-40B4-BE49-F238E27FC236}">
                <a16:creationId xmlns:a16="http://schemas.microsoft.com/office/drawing/2014/main" id="{B5765969-9ADC-4608-B548-E566DB5C7B1C}"/>
              </a:ext>
            </a:extLst>
          </p:cNvPr>
          <p:cNvSpPr/>
          <p:nvPr/>
        </p:nvSpPr>
        <p:spPr>
          <a:xfrm>
            <a:off x="-419100" y="5204832"/>
            <a:ext cx="6804662" cy="887993"/>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How many days did it take for the sunflower to grow to 20cm from when the first shoot appeared? </a:t>
            </a:r>
          </a:p>
        </p:txBody>
      </p:sp>
      <p:sp>
        <p:nvSpPr>
          <p:cNvPr id="186" name="TextBox 185">
            <a:extLst>
              <a:ext uri="{FF2B5EF4-FFF2-40B4-BE49-F238E27FC236}">
                <a16:creationId xmlns:a16="http://schemas.microsoft.com/office/drawing/2014/main" id="{D111F352-6BF2-488C-A94C-1A2EBF11CDD9}"/>
              </a:ext>
            </a:extLst>
          </p:cNvPr>
          <p:cNvSpPr txBox="1"/>
          <p:nvPr/>
        </p:nvSpPr>
        <p:spPr>
          <a:xfrm>
            <a:off x="6507932" y="5204832"/>
            <a:ext cx="1115244" cy="887993"/>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t>26 days</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7"/>
                                        </p:tgtEl>
                                      </p:cBhvr>
                                    </p:animEffect>
                                    <p:set>
                                      <p:cBhvr>
                                        <p:cTn id="17" dur="1" fill="hold">
                                          <p:stCondLst>
                                            <p:cond delay="499"/>
                                          </p:stCondLst>
                                        </p:cTn>
                                        <p:tgtEl>
                                          <p:spTgt spid="15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4"/>
                                        </p:tgtEl>
                                      </p:cBhvr>
                                    </p:animEffect>
                                    <p:set>
                                      <p:cBhvr>
                                        <p:cTn id="20" dur="1" fill="hold">
                                          <p:stCondLst>
                                            <p:cond delay="499"/>
                                          </p:stCondLst>
                                        </p:cTn>
                                        <p:tgtEl>
                                          <p:spTgt spid="17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fade">
                                      <p:cBhvr>
                                        <p:cTn id="24" dur="500"/>
                                        <p:tgtEl>
                                          <p:spTgt spid="1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9"/>
                                        </p:tgtEl>
                                        <p:attrNameLst>
                                          <p:attrName>style.visibility</p:attrName>
                                        </p:attrNameLst>
                                      </p:cBhvr>
                                      <p:to>
                                        <p:strVal val="visible"/>
                                      </p:to>
                                    </p:set>
                                    <p:animEffect transition="in" filter="fade">
                                      <p:cBhvr>
                                        <p:cTn id="29" dur="500"/>
                                        <p:tgtEl>
                                          <p:spTgt spid="1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78"/>
                                        </p:tgtEl>
                                      </p:cBhvr>
                                    </p:animEffect>
                                    <p:set>
                                      <p:cBhvr>
                                        <p:cTn id="34" dur="1" fill="hold">
                                          <p:stCondLst>
                                            <p:cond delay="499"/>
                                          </p:stCondLst>
                                        </p:cTn>
                                        <p:tgtEl>
                                          <p:spTgt spid="17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79"/>
                                        </p:tgtEl>
                                      </p:cBhvr>
                                    </p:animEffect>
                                    <p:set>
                                      <p:cBhvr>
                                        <p:cTn id="37" dur="1" fill="hold">
                                          <p:stCondLst>
                                            <p:cond delay="499"/>
                                          </p:stCondLst>
                                        </p:cTn>
                                        <p:tgtEl>
                                          <p:spTgt spid="179"/>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82"/>
                                        </p:tgtEl>
                                        <p:attrNameLst>
                                          <p:attrName>style.visibility</p:attrName>
                                        </p:attrNameLst>
                                      </p:cBhvr>
                                      <p:to>
                                        <p:strVal val="visible"/>
                                      </p:to>
                                    </p:set>
                                    <p:animEffect transition="in" filter="fade">
                                      <p:cBhvr>
                                        <p:cTn id="41" dur="500"/>
                                        <p:tgtEl>
                                          <p:spTgt spid="18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3"/>
                                        </p:tgtEl>
                                        <p:attrNameLst>
                                          <p:attrName>style.visibility</p:attrName>
                                        </p:attrNameLst>
                                      </p:cBhvr>
                                      <p:to>
                                        <p:strVal val="visible"/>
                                      </p:to>
                                    </p:set>
                                    <p:animEffect transition="in" filter="fade">
                                      <p:cBhvr>
                                        <p:cTn id="46" dur="500"/>
                                        <p:tgtEl>
                                          <p:spTgt spid="18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82"/>
                                        </p:tgtEl>
                                      </p:cBhvr>
                                    </p:animEffect>
                                    <p:set>
                                      <p:cBhvr>
                                        <p:cTn id="51" dur="1" fill="hold">
                                          <p:stCondLst>
                                            <p:cond delay="499"/>
                                          </p:stCondLst>
                                        </p:cTn>
                                        <p:tgtEl>
                                          <p:spTgt spid="18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3"/>
                                        </p:tgtEl>
                                      </p:cBhvr>
                                    </p:animEffect>
                                    <p:set>
                                      <p:cBhvr>
                                        <p:cTn id="54" dur="1" fill="hold">
                                          <p:stCondLst>
                                            <p:cond delay="499"/>
                                          </p:stCondLst>
                                        </p:cTn>
                                        <p:tgtEl>
                                          <p:spTgt spid="183"/>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85"/>
                                        </p:tgtEl>
                                        <p:attrNameLst>
                                          <p:attrName>style.visibility</p:attrName>
                                        </p:attrNameLst>
                                      </p:cBhvr>
                                      <p:to>
                                        <p:strVal val="visible"/>
                                      </p:to>
                                    </p:set>
                                    <p:animEffect transition="in" filter="fade">
                                      <p:cBhvr>
                                        <p:cTn id="58" dur="500"/>
                                        <p:tgtEl>
                                          <p:spTgt spid="18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6"/>
                                        </p:tgtEl>
                                        <p:attrNameLst>
                                          <p:attrName>style.visibility</p:attrName>
                                        </p:attrNameLst>
                                      </p:cBhvr>
                                      <p:to>
                                        <p:strVal val="visible"/>
                                      </p:to>
                                    </p:set>
                                    <p:animEffect transition="in" filter="fade">
                                      <p:cBhvr>
                                        <p:cTn id="63"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7" grpId="1" animBg="1"/>
      <p:bldP spid="174" grpId="0" animBg="1"/>
      <p:bldP spid="174" grpId="1" animBg="1"/>
      <p:bldP spid="178" grpId="0" animBg="1"/>
      <p:bldP spid="178" grpId="1" animBg="1"/>
      <p:bldP spid="179" grpId="0" animBg="1"/>
      <p:bldP spid="179" grpId="1" animBg="1"/>
      <p:bldP spid="182" grpId="0" animBg="1"/>
      <p:bldP spid="182" grpId="1" animBg="1"/>
      <p:bldP spid="183" grpId="0" animBg="1"/>
      <p:bldP spid="183" grpId="1" animBg="1"/>
      <p:bldP spid="185" grpId="0" animBg="1"/>
      <p:bldP spid="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8E77AD2-1B10-4C1E-814E-B52A73D49474}"/>
              </a:ext>
            </a:extLst>
          </p:cNvPr>
          <p:cNvSpPr/>
          <p:nvPr/>
        </p:nvSpPr>
        <p:spPr>
          <a:xfrm>
            <a:off x="755650" y="1326073"/>
            <a:ext cx="7632700" cy="3684970"/>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a:extLst>
              <a:ext uri="{FF2B5EF4-FFF2-40B4-BE49-F238E27FC236}">
                <a16:creationId xmlns:a16="http://schemas.microsoft.com/office/drawing/2014/main" id="{4F416832-ED31-4583-943E-EBB37D6AE068}"/>
              </a:ext>
            </a:extLst>
          </p:cNvPr>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sp>
        <p:nvSpPr>
          <p:cNvPr id="10" name="Rectangle 9"/>
          <p:cNvSpPr/>
          <p:nvPr/>
        </p:nvSpPr>
        <p:spPr>
          <a:xfrm>
            <a:off x="401716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401716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861B02B-83FA-4016-BA13-AA362ECBBDB0}"/>
              </a:ext>
            </a:extLst>
          </p:cNvPr>
          <p:cNvSpPr/>
          <p:nvPr/>
        </p:nvSpPr>
        <p:spPr>
          <a:xfrm>
            <a:off x="-419099" y="5380495"/>
            <a:ext cx="4654936" cy="887993"/>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The faster runner to complete</a:t>
            </a:r>
            <a:br>
              <a:rPr lang="en-GB" dirty="0">
                <a:solidFill>
                  <a:schemeClr val="tx1"/>
                </a:solidFill>
              </a:rPr>
            </a:br>
            <a:r>
              <a:rPr lang="en-GB" dirty="0">
                <a:solidFill>
                  <a:schemeClr val="tx1"/>
                </a:solidFill>
              </a:rPr>
              <a:t>the 2000m was Angus.</a:t>
            </a:r>
          </a:p>
        </p:txBody>
      </p:sp>
      <p:sp>
        <p:nvSpPr>
          <p:cNvPr id="14" name="TextBox 13">
            <a:extLst>
              <a:ext uri="{FF2B5EF4-FFF2-40B4-BE49-F238E27FC236}">
                <a16:creationId xmlns:a16="http://schemas.microsoft.com/office/drawing/2014/main" id="{0F21231F-EB74-43EA-8E4F-50D179D332E4}"/>
              </a:ext>
            </a:extLst>
          </p:cNvPr>
          <p:cNvSpPr txBox="1"/>
          <p:nvPr/>
        </p:nvSpPr>
        <p:spPr>
          <a:xfrm>
            <a:off x="4422065" y="5380495"/>
            <a:ext cx="3480185" cy="887993"/>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False. Angus took longer to complete the race than Magda.</a:t>
            </a:r>
          </a:p>
        </p:txBody>
      </p:sp>
      <p:sp>
        <p:nvSpPr>
          <p:cNvPr id="15" name="Rectangle 14">
            <a:extLst>
              <a:ext uri="{FF2B5EF4-FFF2-40B4-BE49-F238E27FC236}">
                <a16:creationId xmlns:a16="http://schemas.microsoft.com/office/drawing/2014/main" id="{D2DFA1ED-F69A-4B5D-9620-891348531EA6}"/>
              </a:ext>
            </a:extLst>
          </p:cNvPr>
          <p:cNvSpPr/>
          <p:nvPr/>
        </p:nvSpPr>
        <p:spPr>
          <a:xfrm>
            <a:off x="-419100" y="5199520"/>
            <a:ext cx="5410203" cy="1068968"/>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It took Angus approximately two minutes longer to reach the 1000m mark than it did Magda.</a:t>
            </a:r>
          </a:p>
        </p:txBody>
      </p:sp>
      <p:sp>
        <p:nvSpPr>
          <p:cNvPr id="16" name="TextBox 15">
            <a:extLst>
              <a:ext uri="{FF2B5EF4-FFF2-40B4-BE49-F238E27FC236}">
                <a16:creationId xmlns:a16="http://schemas.microsoft.com/office/drawing/2014/main" id="{2D17D304-39E3-4CE8-88F7-77A6F873FAF8}"/>
              </a:ext>
            </a:extLst>
          </p:cNvPr>
          <p:cNvSpPr txBox="1"/>
          <p:nvPr/>
        </p:nvSpPr>
        <p:spPr>
          <a:xfrm>
            <a:off x="5100535" y="5199520"/>
            <a:ext cx="3103665" cy="1068968"/>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False. It took Angus approximately one minute longer to reach 1000m.</a:t>
            </a:r>
          </a:p>
        </p:txBody>
      </p:sp>
      <p:sp>
        <p:nvSpPr>
          <p:cNvPr id="17" name="Rectangle 16">
            <a:extLst>
              <a:ext uri="{FF2B5EF4-FFF2-40B4-BE49-F238E27FC236}">
                <a16:creationId xmlns:a16="http://schemas.microsoft.com/office/drawing/2014/main" id="{F8F49FCD-97D6-4B43-A6A5-277C30DB0474}"/>
              </a:ext>
            </a:extLst>
          </p:cNvPr>
          <p:cNvSpPr/>
          <p:nvPr/>
        </p:nvSpPr>
        <p:spPr>
          <a:xfrm>
            <a:off x="-419100" y="5199520"/>
            <a:ext cx="4341919" cy="1068968"/>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The two runners never reached the same distance at the same time.</a:t>
            </a:r>
          </a:p>
        </p:txBody>
      </p:sp>
      <p:sp>
        <p:nvSpPr>
          <p:cNvPr id="18" name="TextBox 17">
            <a:extLst>
              <a:ext uri="{FF2B5EF4-FFF2-40B4-BE49-F238E27FC236}">
                <a16:creationId xmlns:a16="http://schemas.microsoft.com/office/drawing/2014/main" id="{707F9C9F-97BA-48EB-B83F-EBEA9ADDEE50}"/>
              </a:ext>
            </a:extLst>
          </p:cNvPr>
          <p:cNvSpPr txBox="1"/>
          <p:nvPr/>
        </p:nvSpPr>
        <p:spPr>
          <a:xfrm>
            <a:off x="4043467" y="5199520"/>
            <a:ext cx="4344883" cy="1068968"/>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False. At approximately 4:00 and 6:00 minutes into the race, the distance covered by both runners was the same.</a:t>
            </a:r>
          </a:p>
        </p:txBody>
      </p:sp>
      <p:sp>
        <p:nvSpPr>
          <p:cNvPr id="19" name="Rectangle 18">
            <a:extLst>
              <a:ext uri="{FF2B5EF4-FFF2-40B4-BE49-F238E27FC236}">
                <a16:creationId xmlns:a16="http://schemas.microsoft.com/office/drawing/2014/main" id="{947B1F7C-1036-4BA5-B99C-BF1B6C90ABCA}"/>
              </a:ext>
            </a:extLst>
          </p:cNvPr>
          <p:cNvSpPr/>
          <p:nvPr/>
        </p:nvSpPr>
        <p:spPr>
          <a:xfrm>
            <a:off x="-419100" y="5199520"/>
            <a:ext cx="4730750" cy="1068968"/>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dirty="0">
                <a:solidFill>
                  <a:schemeClr val="tx1"/>
                </a:solidFill>
              </a:rPr>
              <a:t>After two minutes, Magda had run 200m further than Angus.</a:t>
            </a:r>
          </a:p>
        </p:txBody>
      </p:sp>
      <p:sp>
        <p:nvSpPr>
          <p:cNvPr id="20" name="TextBox 19">
            <a:extLst>
              <a:ext uri="{FF2B5EF4-FFF2-40B4-BE49-F238E27FC236}">
                <a16:creationId xmlns:a16="http://schemas.microsoft.com/office/drawing/2014/main" id="{1C163B60-5B03-4EF1-BD03-618241158487}"/>
              </a:ext>
            </a:extLst>
          </p:cNvPr>
          <p:cNvSpPr txBox="1"/>
          <p:nvPr/>
        </p:nvSpPr>
        <p:spPr>
          <a:xfrm>
            <a:off x="4422065" y="5199520"/>
            <a:ext cx="4182185" cy="1068968"/>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t>True. After two minutes, Angus had run 600m and Magda had run 800m.</a:t>
            </a:r>
          </a:p>
        </p:txBody>
      </p:sp>
      <p:pic>
        <p:nvPicPr>
          <p:cNvPr id="4" name="Picture 3">
            <a:extLst>
              <a:ext uri="{FF2B5EF4-FFF2-40B4-BE49-F238E27FC236}">
                <a16:creationId xmlns:a16="http://schemas.microsoft.com/office/drawing/2014/main" id="{EA191DD5-C046-4C52-96DD-AE884CC59948}"/>
              </a:ext>
            </a:extLst>
          </p:cNvPr>
          <p:cNvPicPr>
            <a:picLocks noChangeAspect="1"/>
          </p:cNvPicPr>
          <p:nvPr/>
        </p:nvPicPr>
        <p:blipFill rotWithShape="1">
          <a:blip r:embed="rId3">
            <a:extLst>
              <a:ext uri="{28A0092B-C50C-407E-A947-70E740481C1C}">
                <a14:useLocalDpi xmlns:a14="http://schemas.microsoft.com/office/drawing/2010/main" val="0"/>
              </a:ext>
            </a:extLst>
          </a:blip>
          <a:srcRect l="2750" t="6032" r="3381" b="61695"/>
          <a:stretch/>
        </p:blipFill>
        <p:spPr>
          <a:xfrm>
            <a:off x="890490" y="1585913"/>
            <a:ext cx="7011858" cy="3410220"/>
          </a:xfrm>
          <a:prstGeom prst="rect">
            <a:avLst/>
          </a:prstGeom>
        </p:spPr>
      </p:pic>
      <p:sp>
        <p:nvSpPr>
          <p:cNvPr id="5" name="Rectangle 4">
            <a:extLst>
              <a:ext uri="{FF2B5EF4-FFF2-40B4-BE49-F238E27FC236}">
                <a16:creationId xmlns:a16="http://schemas.microsoft.com/office/drawing/2014/main" id="{4780698B-0BAE-47C7-AF4C-8D685B3A342B}"/>
              </a:ext>
            </a:extLst>
          </p:cNvPr>
          <p:cNvSpPr/>
          <p:nvPr/>
        </p:nvSpPr>
        <p:spPr>
          <a:xfrm>
            <a:off x="2156460" y="1685636"/>
            <a:ext cx="5521845" cy="368300"/>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dirty="0">
                <a:solidFill>
                  <a:schemeClr val="tx1"/>
                </a:solidFill>
              </a:rPr>
              <a:t>= Angus’ Race Time		= Magda’s Race Time</a:t>
            </a:r>
          </a:p>
        </p:txBody>
      </p:sp>
      <p:cxnSp>
        <p:nvCxnSpPr>
          <p:cNvPr id="24" name="Straight Connector 23">
            <a:extLst>
              <a:ext uri="{FF2B5EF4-FFF2-40B4-BE49-F238E27FC236}">
                <a16:creationId xmlns:a16="http://schemas.microsoft.com/office/drawing/2014/main" id="{56B0ED48-7847-4DB0-B6B6-AB36435DE738}"/>
              </a:ext>
            </a:extLst>
          </p:cNvPr>
          <p:cNvCxnSpPr>
            <a:cxnSpLocks/>
          </p:cNvCxnSpPr>
          <p:nvPr/>
        </p:nvCxnSpPr>
        <p:spPr>
          <a:xfrm>
            <a:off x="2296391" y="1869786"/>
            <a:ext cx="573809" cy="0"/>
          </a:xfrm>
          <a:prstGeom prst="line">
            <a:avLst/>
          </a:prstGeom>
          <a:ln w="28575">
            <a:solidFill>
              <a:srgbClr val="DB223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08EC33-27DE-4E90-ABC0-3C02D59AE348}"/>
              </a:ext>
            </a:extLst>
          </p:cNvPr>
          <p:cNvCxnSpPr>
            <a:cxnSpLocks/>
          </p:cNvCxnSpPr>
          <p:nvPr/>
        </p:nvCxnSpPr>
        <p:spPr>
          <a:xfrm>
            <a:off x="5038618" y="1869786"/>
            <a:ext cx="573809" cy="0"/>
          </a:xfrm>
          <a:prstGeom prst="line">
            <a:avLst/>
          </a:prstGeom>
          <a:ln w="28575">
            <a:solidFill>
              <a:srgbClr val="00A1E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777827-F679-4020-A7D6-0018BB26DA93}"/>
              </a:ext>
            </a:extLst>
          </p:cNvPr>
          <p:cNvSpPr/>
          <p:nvPr/>
        </p:nvSpPr>
        <p:spPr>
          <a:xfrm>
            <a:off x="1590122" y="1370723"/>
            <a:ext cx="6088184" cy="26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A Line Graph to Show Angus and Magda's 2000m Running Times</a:t>
            </a:r>
          </a:p>
        </p:txBody>
      </p:sp>
      <p:sp>
        <p:nvSpPr>
          <p:cNvPr id="23" name="Rectangle 22">
            <a:extLst>
              <a:ext uri="{FF2B5EF4-FFF2-40B4-BE49-F238E27FC236}">
                <a16:creationId xmlns:a16="http://schemas.microsoft.com/office/drawing/2014/main" id="{BF98489A-6434-4773-95AE-DA4F91A2FFB2}"/>
              </a:ext>
            </a:extLst>
          </p:cNvPr>
          <p:cNvSpPr/>
          <p:nvPr/>
        </p:nvSpPr>
        <p:spPr>
          <a:xfrm>
            <a:off x="4572000" y="5195193"/>
            <a:ext cx="6464300" cy="1073295"/>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Decide if each statement about the</a:t>
            </a:r>
            <a:br>
              <a:rPr lang="en-GB" dirty="0">
                <a:solidFill>
                  <a:schemeClr val="tx1"/>
                </a:solidFill>
              </a:rPr>
            </a:br>
            <a:r>
              <a:rPr lang="en-GB" dirty="0">
                <a:solidFill>
                  <a:schemeClr val="tx1"/>
                </a:solidFill>
              </a:rPr>
              <a:t>line graph is true or false. If it is false,</a:t>
            </a:r>
            <a:br>
              <a:rPr lang="en-GB" dirty="0">
                <a:solidFill>
                  <a:schemeClr val="tx1"/>
                </a:solidFill>
              </a:rPr>
            </a:br>
            <a:r>
              <a:rPr lang="en-GB" dirty="0">
                <a:solidFill>
                  <a:schemeClr val="tx1"/>
                </a:solidFill>
              </a:rPr>
              <a:t>explain the reason why.</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BB7B328F-02F0-4262-B9E2-960E1F7AF4B9}"/>
              </a:ext>
            </a:extLst>
          </p:cNvPr>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sp>
        <p:nvSpPr>
          <p:cNvPr id="75" name="Rectangle 74"/>
          <p:cNvSpPr/>
          <p:nvPr/>
        </p:nvSpPr>
        <p:spPr>
          <a:xfrm>
            <a:off x="401716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401716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EC860BC-9DE8-4FBC-8D86-03C146F63BB8}"/>
              </a:ext>
            </a:extLst>
          </p:cNvPr>
          <p:cNvSpPr/>
          <p:nvPr/>
        </p:nvSpPr>
        <p:spPr>
          <a:xfrm>
            <a:off x="1390651" y="1313373"/>
            <a:ext cx="6362698" cy="3367557"/>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10" name="Picture 9">
            <a:extLst>
              <a:ext uri="{FF2B5EF4-FFF2-40B4-BE49-F238E27FC236}">
                <a16:creationId xmlns:a16="http://schemas.microsoft.com/office/drawing/2014/main" id="{1450AEA2-33CB-40A0-B360-21551F50C734}"/>
              </a:ext>
            </a:extLst>
          </p:cNvPr>
          <p:cNvPicPr>
            <a:picLocks noChangeAspect="1"/>
          </p:cNvPicPr>
          <p:nvPr/>
        </p:nvPicPr>
        <p:blipFill rotWithShape="1">
          <a:blip r:embed="rId3">
            <a:extLst>
              <a:ext uri="{28A0092B-C50C-407E-A947-70E740481C1C}">
                <a14:useLocalDpi xmlns:a14="http://schemas.microsoft.com/office/drawing/2010/main" val="0"/>
              </a:ext>
            </a:extLst>
          </a:blip>
          <a:srcRect l="9609" t="7234" r="9107" b="60323"/>
          <a:stretch/>
        </p:blipFill>
        <p:spPr>
          <a:xfrm>
            <a:off x="1865745" y="1377808"/>
            <a:ext cx="5412510" cy="3055754"/>
          </a:xfrm>
          <a:prstGeom prst="rect">
            <a:avLst/>
          </a:prstGeom>
        </p:spPr>
      </p:pic>
      <p:sp>
        <p:nvSpPr>
          <p:cNvPr id="2" name="Rectangle 1">
            <a:extLst>
              <a:ext uri="{FF2B5EF4-FFF2-40B4-BE49-F238E27FC236}">
                <a16:creationId xmlns:a16="http://schemas.microsoft.com/office/drawing/2014/main" id="{5E1006A5-C44F-46FE-B1CA-2977F6BFCB37}"/>
              </a:ext>
            </a:extLst>
          </p:cNvPr>
          <p:cNvSpPr/>
          <p:nvPr/>
        </p:nvSpPr>
        <p:spPr>
          <a:xfrm>
            <a:off x="755650" y="4766564"/>
            <a:ext cx="7632700" cy="646331"/>
          </a:xfrm>
          <a:prstGeom prst="rect">
            <a:avLst/>
          </a:prstGeom>
        </p:spPr>
        <p:txBody>
          <a:bodyPr wrap="square">
            <a:spAutoFit/>
          </a:bodyPr>
          <a:lstStyle/>
          <a:p>
            <a:pPr lvl="0">
              <a:defRPr/>
            </a:pPr>
            <a:r>
              <a:rPr lang="en-GB" kern="0" dirty="0">
                <a:solidFill>
                  <a:prstClr val="black"/>
                </a:solidFill>
              </a:rPr>
              <a:t>Some children described a line graph before the title and the label of the y-axis were removed.</a:t>
            </a:r>
            <a:endParaRPr lang="en-GB" kern="0" dirty="0">
              <a:solidFill>
                <a:sysClr val="windowText" lastClr="000000"/>
              </a:solidFill>
            </a:endParaRPr>
          </a:p>
        </p:txBody>
      </p:sp>
      <p:sp>
        <p:nvSpPr>
          <p:cNvPr id="11" name="Rectangle 10">
            <a:extLst>
              <a:ext uri="{FF2B5EF4-FFF2-40B4-BE49-F238E27FC236}">
                <a16:creationId xmlns:a16="http://schemas.microsoft.com/office/drawing/2014/main" id="{D82100E6-B3A5-4C38-B016-953DD6FC5228}"/>
              </a:ext>
            </a:extLst>
          </p:cNvPr>
          <p:cNvSpPr/>
          <p:nvPr/>
        </p:nvSpPr>
        <p:spPr>
          <a:xfrm>
            <a:off x="-419100" y="5531926"/>
            <a:ext cx="7632700" cy="741873"/>
          </a:xfrm>
          <a:prstGeom prst="rect">
            <a:avLst/>
          </a:prstGeom>
          <a:solidFill>
            <a:srgbClr val="AFDEF9"/>
          </a:solidFill>
          <a:ln w="28575">
            <a:solidFill>
              <a:srgbClr val="00649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6000" tIns="108000" rIns="108000" bIns="108000" rtlCol="0" anchor="ctr"/>
          <a:lstStyle/>
          <a:p>
            <a:r>
              <a:rPr lang="en-GB" kern="0" dirty="0">
                <a:solidFill>
                  <a:prstClr val="black"/>
                </a:solidFill>
              </a:rPr>
              <a:t>Give reasons to explain why you think each child’s description either matches or does not match the line graph.</a:t>
            </a:r>
            <a:endParaRPr lang="en-GB" dirty="0">
              <a:solidFill>
                <a:schemeClr val="tx1"/>
              </a:solidFill>
            </a:endParaRPr>
          </a:p>
        </p:txBody>
      </p:sp>
      <p:sp>
        <p:nvSpPr>
          <p:cNvPr id="3" name="Rectangle 2">
            <a:extLst>
              <a:ext uri="{FF2B5EF4-FFF2-40B4-BE49-F238E27FC236}">
                <a16:creationId xmlns:a16="http://schemas.microsoft.com/office/drawing/2014/main" id="{199C33E9-67C7-4C74-9E82-98691A86E705}"/>
              </a:ext>
            </a:extLst>
          </p:cNvPr>
          <p:cNvSpPr/>
          <p:nvPr/>
        </p:nvSpPr>
        <p:spPr>
          <a:xfrm>
            <a:off x="4259254" y="4323326"/>
            <a:ext cx="625492" cy="338554"/>
          </a:xfrm>
          <a:prstGeom prst="rect">
            <a:avLst/>
          </a:prstGeom>
        </p:spPr>
        <p:txBody>
          <a:bodyPr wrap="none">
            <a:spAutoFit/>
          </a:bodyPr>
          <a:lstStyle/>
          <a:p>
            <a:r>
              <a:rPr lang="en-GB" sz="1600" kern="0" dirty="0">
                <a:solidFill>
                  <a:prstClr val="black"/>
                </a:solidFill>
              </a:rPr>
              <a:t>Time</a:t>
            </a:r>
            <a:endParaRPr lang="en-GB" sz="1600" dirty="0"/>
          </a:p>
        </p:txBody>
      </p:sp>
      <p:cxnSp>
        <p:nvCxnSpPr>
          <p:cNvPr id="5" name="Straight Connector 4">
            <a:extLst>
              <a:ext uri="{FF2B5EF4-FFF2-40B4-BE49-F238E27FC236}">
                <a16:creationId xmlns:a16="http://schemas.microsoft.com/office/drawing/2014/main" id="{3351DC0F-DA86-4263-B03D-8AAF43276D7F}"/>
              </a:ext>
            </a:extLst>
          </p:cNvPr>
          <p:cNvCxnSpPr>
            <a:cxnSpLocks/>
          </p:cNvCxnSpPr>
          <p:nvPr/>
        </p:nvCxnSpPr>
        <p:spPr>
          <a:xfrm flipV="1">
            <a:off x="2019300" y="1514475"/>
            <a:ext cx="4686300" cy="2774157"/>
          </a:xfrm>
          <a:prstGeom prst="line">
            <a:avLst/>
          </a:prstGeom>
          <a:ln w="28575">
            <a:solidFill>
              <a:srgbClr val="DB22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E87899-3303-420D-99EA-DA0D4BE161F6}"/>
              </a:ext>
            </a:extLst>
          </p:cNvPr>
          <p:cNvCxnSpPr>
            <a:cxnSpLocks/>
          </p:cNvCxnSpPr>
          <p:nvPr/>
        </p:nvCxnSpPr>
        <p:spPr>
          <a:xfrm flipV="1">
            <a:off x="2019300" y="1514475"/>
            <a:ext cx="3206750" cy="2774159"/>
          </a:xfrm>
          <a:prstGeom prst="line">
            <a:avLst/>
          </a:prstGeom>
          <a:ln w="28575">
            <a:solidFill>
              <a:srgbClr val="F0821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4AC52CC-BE53-4C52-A026-ECDF2588E895}"/>
              </a:ext>
            </a:extLst>
          </p:cNvPr>
          <p:cNvSpPr/>
          <p:nvPr/>
        </p:nvSpPr>
        <p:spPr>
          <a:xfrm>
            <a:off x="539750" y="4407434"/>
            <a:ext cx="2584457" cy="1866366"/>
          </a:xfrm>
          <a:prstGeom prst="rect">
            <a:avLst/>
          </a:prstGeom>
          <a:solidFill>
            <a:srgbClr val="F9CBCB"/>
          </a:solidFill>
          <a:ln w="28575">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BB7B328F-02F0-4262-B9E2-960E1F7AF4B9}"/>
              </a:ext>
            </a:extLst>
          </p:cNvPr>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sp>
        <p:nvSpPr>
          <p:cNvPr id="75" name="Rectangle 74"/>
          <p:cNvSpPr/>
          <p:nvPr/>
        </p:nvSpPr>
        <p:spPr>
          <a:xfrm>
            <a:off x="401716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401716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EC860BC-9DE8-4FBC-8D86-03C146F63BB8}"/>
              </a:ext>
            </a:extLst>
          </p:cNvPr>
          <p:cNvSpPr/>
          <p:nvPr/>
        </p:nvSpPr>
        <p:spPr>
          <a:xfrm>
            <a:off x="539750" y="1313373"/>
            <a:ext cx="4895848" cy="2932805"/>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10" name="Picture 9">
            <a:extLst>
              <a:ext uri="{FF2B5EF4-FFF2-40B4-BE49-F238E27FC236}">
                <a16:creationId xmlns:a16="http://schemas.microsoft.com/office/drawing/2014/main" id="{1450AEA2-33CB-40A0-B360-21551F50C734}"/>
              </a:ext>
            </a:extLst>
          </p:cNvPr>
          <p:cNvPicPr>
            <a:picLocks noChangeAspect="1"/>
          </p:cNvPicPr>
          <p:nvPr/>
        </p:nvPicPr>
        <p:blipFill rotWithShape="1">
          <a:blip r:embed="rId3">
            <a:extLst>
              <a:ext uri="{28A0092B-C50C-407E-A947-70E740481C1C}">
                <a14:useLocalDpi xmlns:a14="http://schemas.microsoft.com/office/drawing/2010/main" val="0"/>
              </a:ext>
            </a:extLst>
          </a:blip>
          <a:srcRect l="9609" t="7234" r="9107" b="60323"/>
          <a:stretch/>
        </p:blipFill>
        <p:spPr>
          <a:xfrm>
            <a:off x="717818" y="1415908"/>
            <a:ext cx="4563630" cy="2576500"/>
          </a:xfrm>
          <a:prstGeom prst="rect">
            <a:avLst/>
          </a:prstGeom>
        </p:spPr>
      </p:pic>
      <p:sp>
        <p:nvSpPr>
          <p:cNvPr id="3" name="Rectangle 2">
            <a:extLst>
              <a:ext uri="{FF2B5EF4-FFF2-40B4-BE49-F238E27FC236}">
                <a16:creationId xmlns:a16="http://schemas.microsoft.com/office/drawing/2014/main" id="{199C33E9-67C7-4C74-9E82-98691A86E705}"/>
              </a:ext>
            </a:extLst>
          </p:cNvPr>
          <p:cNvSpPr/>
          <p:nvPr/>
        </p:nvSpPr>
        <p:spPr>
          <a:xfrm>
            <a:off x="2686887" y="3894924"/>
            <a:ext cx="625492" cy="338554"/>
          </a:xfrm>
          <a:prstGeom prst="rect">
            <a:avLst/>
          </a:prstGeom>
        </p:spPr>
        <p:txBody>
          <a:bodyPr wrap="none">
            <a:spAutoFit/>
          </a:bodyPr>
          <a:lstStyle/>
          <a:p>
            <a:r>
              <a:rPr lang="en-GB" sz="1600" kern="0" dirty="0">
                <a:solidFill>
                  <a:prstClr val="black"/>
                </a:solidFill>
              </a:rPr>
              <a:t>Time</a:t>
            </a:r>
            <a:endParaRPr lang="en-GB" sz="1600" dirty="0"/>
          </a:p>
        </p:txBody>
      </p:sp>
      <p:cxnSp>
        <p:nvCxnSpPr>
          <p:cNvPr id="5" name="Straight Connector 4">
            <a:extLst>
              <a:ext uri="{FF2B5EF4-FFF2-40B4-BE49-F238E27FC236}">
                <a16:creationId xmlns:a16="http://schemas.microsoft.com/office/drawing/2014/main" id="{3351DC0F-DA86-4263-B03D-8AAF43276D7F}"/>
              </a:ext>
            </a:extLst>
          </p:cNvPr>
          <p:cNvCxnSpPr>
            <a:cxnSpLocks/>
          </p:cNvCxnSpPr>
          <p:nvPr/>
        </p:nvCxnSpPr>
        <p:spPr>
          <a:xfrm flipV="1">
            <a:off x="852323" y="1552576"/>
            <a:ext cx="3533775" cy="2314574"/>
          </a:xfrm>
          <a:prstGeom prst="line">
            <a:avLst/>
          </a:prstGeom>
          <a:ln w="28575">
            <a:solidFill>
              <a:srgbClr val="DB22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E87899-3303-420D-99EA-DA0D4BE161F6}"/>
              </a:ext>
            </a:extLst>
          </p:cNvPr>
          <p:cNvCxnSpPr>
            <a:cxnSpLocks/>
          </p:cNvCxnSpPr>
          <p:nvPr/>
        </p:nvCxnSpPr>
        <p:spPr>
          <a:xfrm flipV="1">
            <a:off x="852323" y="1552576"/>
            <a:ext cx="2686050" cy="2314574"/>
          </a:xfrm>
          <a:prstGeom prst="line">
            <a:avLst/>
          </a:prstGeom>
          <a:ln w="28575">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4" name="Speech Bubble: Rectangle 13">
            <a:extLst>
              <a:ext uri="{FF2B5EF4-FFF2-40B4-BE49-F238E27FC236}">
                <a16:creationId xmlns:a16="http://schemas.microsoft.com/office/drawing/2014/main" id="{F2DAE56E-393C-4AE1-BB60-5D63701AF7DD}"/>
              </a:ext>
            </a:extLst>
          </p:cNvPr>
          <p:cNvSpPr/>
          <p:nvPr/>
        </p:nvSpPr>
        <p:spPr>
          <a:xfrm>
            <a:off x="3303917" y="4546624"/>
            <a:ext cx="5300332" cy="1727176"/>
          </a:xfrm>
          <a:prstGeom prst="wedgeRectCallout">
            <a:avLst>
              <a:gd name="adj1" fmla="val -64142"/>
              <a:gd name="adj2" fmla="val -2023"/>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kern="0" dirty="0">
                <a:solidFill>
                  <a:prstClr val="black"/>
                </a:solidFill>
              </a:rPr>
              <a:t>My line graph shows the temperatures of a mug of hot chocolate and a cup of tea that I made. The y-axis is labelled ‘Temperature’. I made both drinks from boiling the water in a kettle.</a:t>
            </a:r>
            <a:br>
              <a:rPr lang="en-GB" kern="0" dirty="0">
                <a:solidFill>
                  <a:prstClr val="black"/>
                </a:solidFill>
              </a:rPr>
            </a:br>
            <a:r>
              <a:rPr lang="en-GB" kern="0" dirty="0">
                <a:solidFill>
                  <a:prstClr val="black"/>
                </a:solidFill>
              </a:rPr>
              <a:t>Then, I allowed them both to cool for 30 minutes. </a:t>
            </a:r>
            <a:endParaRPr lang="en-GB" dirty="0">
              <a:solidFill>
                <a:schemeClr val="tx1"/>
              </a:solidFill>
            </a:endParaRPr>
          </a:p>
        </p:txBody>
      </p:sp>
      <p:pic>
        <p:nvPicPr>
          <p:cNvPr id="11" name="Picture 10">
            <a:extLst>
              <a:ext uri="{FF2B5EF4-FFF2-40B4-BE49-F238E27FC236}">
                <a16:creationId xmlns:a16="http://schemas.microsoft.com/office/drawing/2014/main" id="{3FB90A3E-A28A-4D2F-BE0A-03F1C07894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283"/>
          <a:stretch/>
        </p:blipFill>
        <p:spPr>
          <a:xfrm>
            <a:off x="852323" y="4515004"/>
            <a:ext cx="1931237" cy="1749271"/>
          </a:xfrm>
          <a:prstGeom prst="rect">
            <a:avLst/>
          </a:prstGeom>
        </p:spPr>
      </p:pic>
      <p:pic>
        <p:nvPicPr>
          <p:cNvPr id="19" name="Picture 18">
            <a:extLst>
              <a:ext uri="{FF2B5EF4-FFF2-40B4-BE49-F238E27FC236}">
                <a16:creationId xmlns:a16="http://schemas.microsoft.com/office/drawing/2014/main" id="{705FDF09-6709-40CF-B625-2BDF670704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2218" y="1688829"/>
            <a:ext cx="1854869" cy="1663073"/>
          </a:xfrm>
          <a:prstGeom prst="rect">
            <a:avLst/>
          </a:prstGeom>
        </p:spPr>
      </p:pic>
      <p:pic>
        <p:nvPicPr>
          <p:cNvPr id="13" name="Picture 12">
            <a:extLst>
              <a:ext uri="{FF2B5EF4-FFF2-40B4-BE49-F238E27FC236}">
                <a16:creationId xmlns:a16="http://schemas.microsoft.com/office/drawing/2014/main" id="{C074E3C6-953B-48CC-A0EF-F31D288432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646" t="41757" r="24646"/>
          <a:stretch/>
        </p:blipFill>
        <p:spPr>
          <a:xfrm>
            <a:off x="5742990" y="2858345"/>
            <a:ext cx="1580490" cy="1283676"/>
          </a:xfrm>
          <a:prstGeom prst="rect">
            <a:avLst/>
          </a:prstGeom>
        </p:spPr>
      </p:pic>
      <p:sp>
        <p:nvSpPr>
          <p:cNvPr id="22" name="TextBox 21">
            <a:extLst>
              <a:ext uri="{FF2B5EF4-FFF2-40B4-BE49-F238E27FC236}">
                <a16:creationId xmlns:a16="http://schemas.microsoft.com/office/drawing/2014/main" id="{8DA96EB5-7F8F-4DA1-BD6A-766D5DB76FFD}"/>
              </a:ext>
            </a:extLst>
          </p:cNvPr>
          <p:cNvSpPr txBox="1"/>
          <p:nvPr/>
        </p:nvSpPr>
        <p:spPr>
          <a:xfrm>
            <a:off x="5613667" y="1303316"/>
            <a:ext cx="2990584" cy="2157102"/>
          </a:xfrm>
          <a:prstGeom prst="rect">
            <a:avLst/>
          </a:prstGeom>
          <a:solidFill>
            <a:schemeClr val="bg1"/>
          </a:solidFill>
          <a:ln w="28575">
            <a:solidFill>
              <a:srgbClr val="689429"/>
            </a:solidFill>
          </a:ln>
        </p:spPr>
        <p:txBody>
          <a:bodyPr wrap="square" lIns="108000" tIns="108000" rIns="108000" bIns="108000" rtlCol="0">
            <a:spAutoFit/>
          </a:bodyPr>
          <a:lstStyle/>
          <a:p>
            <a:r>
              <a:rPr lang="en-GB" b="1" dirty="0"/>
              <a:t>Sofia’s description does not match the line graph because you would expect the temperature to decrease (not increase)</a:t>
            </a:r>
            <a:br>
              <a:rPr lang="en-GB" b="1" dirty="0"/>
            </a:br>
            <a:r>
              <a:rPr lang="en-GB" b="1" dirty="0"/>
              <a:t>as the drinks were allowed to cool.</a:t>
            </a:r>
          </a:p>
        </p:txBody>
      </p:sp>
      <p:sp>
        <p:nvSpPr>
          <p:cNvPr id="26" name="TextBox 25">
            <a:extLst>
              <a:ext uri="{FF2B5EF4-FFF2-40B4-BE49-F238E27FC236}">
                <a16:creationId xmlns:a16="http://schemas.microsoft.com/office/drawing/2014/main" id="{8B903DF2-A551-4A6D-9442-196F91A10720}"/>
              </a:ext>
            </a:extLst>
          </p:cNvPr>
          <p:cNvSpPr txBox="1"/>
          <p:nvPr/>
        </p:nvSpPr>
        <p:spPr>
          <a:xfrm>
            <a:off x="2038870" y="5660029"/>
            <a:ext cx="948804" cy="495108"/>
          </a:xfrm>
          <a:prstGeom prst="rect">
            <a:avLst/>
          </a:prstGeom>
          <a:solidFill>
            <a:srgbClr val="AFDEF9"/>
          </a:solidFill>
          <a:ln w="28575">
            <a:solidFill>
              <a:srgbClr val="00649C"/>
            </a:solidFill>
          </a:ln>
        </p:spPr>
        <p:txBody>
          <a:bodyPr wrap="square" lIns="108000" tIns="108000" rIns="108000" bIns="108000" rtlCol="0">
            <a:spAutoFit/>
          </a:bodyPr>
          <a:lstStyle/>
          <a:p>
            <a:pPr algn="ctr"/>
            <a:r>
              <a:rPr lang="en-GB" b="1" dirty="0"/>
              <a:t>Sofia</a:t>
            </a:r>
          </a:p>
        </p:txBody>
      </p:sp>
    </p:spTree>
    <p:extLst>
      <p:ext uri="{BB962C8B-B14F-4D97-AF65-F5344CB8AC3E}">
        <p14:creationId xmlns:p14="http://schemas.microsoft.com/office/powerpoint/2010/main" val="19257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22"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05D13B4-CE34-400A-9E01-49FFC67FF8F8}"/>
              </a:ext>
            </a:extLst>
          </p:cNvPr>
          <p:cNvSpPr/>
          <p:nvPr/>
        </p:nvSpPr>
        <p:spPr>
          <a:xfrm>
            <a:off x="539750" y="4407434"/>
            <a:ext cx="2584457" cy="1866366"/>
          </a:xfrm>
          <a:prstGeom prst="rect">
            <a:avLst/>
          </a:prstGeom>
          <a:solidFill>
            <a:srgbClr val="F8BD95"/>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20" name="Picture 19">
            <a:extLst>
              <a:ext uri="{FF2B5EF4-FFF2-40B4-BE49-F238E27FC236}">
                <a16:creationId xmlns:a16="http://schemas.microsoft.com/office/drawing/2014/main" id="{564B834F-8FC9-4333-9E7C-4B9F8555BC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34" r="10011" b="47697"/>
          <a:stretch/>
        </p:blipFill>
        <p:spPr>
          <a:xfrm>
            <a:off x="5594182" y="1303316"/>
            <a:ext cx="3010067" cy="2942861"/>
          </a:xfrm>
          <a:prstGeom prst="rect">
            <a:avLst/>
          </a:prstGeom>
          <a:ln w="19050">
            <a:solidFill>
              <a:srgbClr val="00649C"/>
            </a:solidFill>
          </a:ln>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BB7B328F-02F0-4262-B9E2-960E1F7AF4B9}"/>
              </a:ext>
            </a:extLst>
          </p:cNvPr>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sp>
        <p:nvSpPr>
          <p:cNvPr id="75" name="Rectangle 74"/>
          <p:cNvSpPr/>
          <p:nvPr/>
        </p:nvSpPr>
        <p:spPr>
          <a:xfrm>
            <a:off x="401716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401716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1A23F39-B5B8-45E7-8035-C7AAEEBF8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428" y="4507690"/>
            <a:ext cx="1704460" cy="1756584"/>
          </a:xfrm>
          <a:prstGeom prst="rect">
            <a:avLst/>
          </a:prstGeom>
        </p:spPr>
      </p:pic>
      <p:sp>
        <p:nvSpPr>
          <p:cNvPr id="14" name="Speech Bubble: Rectangle 13">
            <a:extLst>
              <a:ext uri="{FF2B5EF4-FFF2-40B4-BE49-F238E27FC236}">
                <a16:creationId xmlns:a16="http://schemas.microsoft.com/office/drawing/2014/main" id="{F2DAE56E-393C-4AE1-BB60-5D63701AF7DD}"/>
              </a:ext>
            </a:extLst>
          </p:cNvPr>
          <p:cNvSpPr/>
          <p:nvPr/>
        </p:nvSpPr>
        <p:spPr>
          <a:xfrm>
            <a:off x="3292927" y="4407434"/>
            <a:ext cx="5142602" cy="1685391"/>
          </a:xfrm>
          <a:prstGeom prst="wedgeRectCallout">
            <a:avLst>
              <a:gd name="adj1" fmla="val -64142"/>
              <a:gd name="adj2" fmla="val -5531"/>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kern="0" dirty="0">
                <a:solidFill>
                  <a:prstClr val="black"/>
                </a:solidFill>
              </a:rPr>
              <a:t>My line graph shows the journey of two hot-air balloons. The y-axis is labelled ‘Height’.</a:t>
            </a:r>
            <a:br>
              <a:rPr lang="en-GB" kern="0" dirty="0">
                <a:solidFill>
                  <a:prstClr val="black"/>
                </a:solidFill>
              </a:rPr>
            </a:br>
            <a:r>
              <a:rPr lang="en-GB" kern="0" dirty="0">
                <a:solidFill>
                  <a:prstClr val="black"/>
                </a:solidFill>
              </a:rPr>
              <a:t>Both balloons took off at the same time. One of the balloons climbed higher into the air more quickly than the other.</a:t>
            </a:r>
            <a:endParaRPr lang="en-GB" dirty="0">
              <a:solidFill>
                <a:schemeClr val="tx1"/>
              </a:solidFill>
            </a:endParaRPr>
          </a:p>
        </p:txBody>
      </p:sp>
      <p:pic>
        <p:nvPicPr>
          <p:cNvPr id="12" name="Picture 11">
            <a:extLst>
              <a:ext uri="{FF2B5EF4-FFF2-40B4-BE49-F238E27FC236}">
                <a16:creationId xmlns:a16="http://schemas.microsoft.com/office/drawing/2014/main" id="{D8053478-9415-4513-AE40-282E2144D5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221" y="1545083"/>
            <a:ext cx="1161894" cy="1605882"/>
          </a:xfrm>
          <a:prstGeom prst="rect">
            <a:avLst/>
          </a:prstGeom>
        </p:spPr>
      </p:pic>
      <p:pic>
        <p:nvPicPr>
          <p:cNvPr id="16" name="Picture 15">
            <a:extLst>
              <a:ext uri="{FF2B5EF4-FFF2-40B4-BE49-F238E27FC236}">
                <a16:creationId xmlns:a16="http://schemas.microsoft.com/office/drawing/2014/main" id="{0B40CE53-35E1-40E4-AB4B-212166FD64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3672" y="1980970"/>
            <a:ext cx="1419578" cy="1961008"/>
          </a:xfrm>
          <a:prstGeom prst="rect">
            <a:avLst/>
          </a:prstGeom>
        </p:spPr>
      </p:pic>
      <p:sp>
        <p:nvSpPr>
          <p:cNvPr id="22" name="TextBox 21">
            <a:extLst>
              <a:ext uri="{FF2B5EF4-FFF2-40B4-BE49-F238E27FC236}">
                <a16:creationId xmlns:a16="http://schemas.microsoft.com/office/drawing/2014/main" id="{8DA96EB5-7F8F-4DA1-BD6A-766D5DB76FFD}"/>
              </a:ext>
            </a:extLst>
          </p:cNvPr>
          <p:cNvSpPr txBox="1"/>
          <p:nvPr/>
        </p:nvSpPr>
        <p:spPr>
          <a:xfrm>
            <a:off x="5594181" y="1303316"/>
            <a:ext cx="3010067" cy="2157102"/>
          </a:xfrm>
          <a:prstGeom prst="rect">
            <a:avLst/>
          </a:prstGeom>
          <a:solidFill>
            <a:schemeClr val="bg1"/>
          </a:solidFill>
          <a:ln w="28575">
            <a:solidFill>
              <a:srgbClr val="689429"/>
            </a:solidFill>
          </a:ln>
        </p:spPr>
        <p:txBody>
          <a:bodyPr wrap="square" lIns="108000" tIns="108000" rIns="108000" bIns="108000" rtlCol="0">
            <a:spAutoFit/>
          </a:bodyPr>
          <a:lstStyle/>
          <a:p>
            <a:r>
              <a:rPr lang="en-GB" b="1" dirty="0"/>
              <a:t>Ola’s description could match this line graph as one of the lines shows that one of the balloons climbed more quickly and reached a greater height before the other one. </a:t>
            </a:r>
          </a:p>
        </p:txBody>
      </p:sp>
      <p:sp>
        <p:nvSpPr>
          <p:cNvPr id="24" name="Rectangle 23">
            <a:extLst>
              <a:ext uri="{FF2B5EF4-FFF2-40B4-BE49-F238E27FC236}">
                <a16:creationId xmlns:a16="http://schemas.microsoft.com/office/drawing/2014/main" id="{3DD9429E-5177-4967-AE89-3DDA1F64E0DE}"/>
              </a:ext>
            </a:extLst>
          </p:cNvPr>
          <p:cNvSpPr/>
          <p:nvPr/>
        </p:nvSpPr>
        <p:spPr>
          <a:xfrm>
            <a:off x="539750" y="1313373"/>
            <a:ext cx="4895848" cy="2932805"/>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25" name="Picture 24">
            <a:extLst>
              <a:ext uri="{FF2B5EF4-FFF2-40B4-BE49-F238E27FC236}">
                <a16:creationId xmlns:a16="http://schemas.microsoft.com/office/drawing/2014/main" id="{FA955A8F-4AD7-469E-99C4-EA413C4EE110}"/>
              </a:ext>
            </a:extLst>
          </p:cNvPr>
          <p:cNvPicPr>
            <a:picLocks noChangeAspect="1"/>
          </p:cNvPicPr>
          <p:nvPr/>
        </p:nvPicPr>
        <p:blipFill rotWithShape="1">
          <a:blip r:embed="rId7">
            <a:extLst>
              <a:ext uri="{28A0092B-C50C-407E-A947-70E740481C1C}">
                <a14:useLocalDpi xmlns:a14="http://schemas.microsoft.com/office/drawing/2010/main" val="0"/>
              </a:ext>
            </a:extLst>
          </a:blip>
          <a:srcRect l="9609" t="7234" r="9107" b="60323"/>
          <a:stretch/>
        </p:blipFill>
        <p:spPr>
          <a:xfrm>
            <a:off x="717818" y="1415908"/>
            <a:ext cx="4563630" cy="2576500"/>
          </a:xfrm>
          <a:prstGeom prst="rect">
            <a:avLst/>
          </a:prstGeom>
        </p:spPr>
      </p:pic>
      <p:sp>
        <p:nvSpPr>
          <p:cNvPr id="26" name="Rectangle 25">
            <a:extLst>
              <a:ext uri="{FF2B5EF4-FFF2-40B4-BE49-F238E27FC236}">
                <a16:creationId xmlns:a16="http://schemas.microsoft.com/office/drawing/2014/main" id="{227C6736-3650-45DE-8CEC-756E93716371}"/>
              </a:ext>
            </a:extLst>
          </p:cNvPr>
          <p:cNvSpPr/>
          <p:nvPr/>
        </p:nvSpPr>
        <p:spPr>
          <a:xfrm>
            <a:off x="2686887" y="3894924"/>
            <a:ext cx="625492" cy="338554"/>
          </a:xfrm>
          <a:prstGeom prst="rect">
            <a:avLst/>
          </a:prstGeom>
        </p:spPr>
        <p:txBody>
          <a:bodyPr wrap="none">
            <a:spAutoFit/>
          </a:bodyPr>
          <a:lstStyle/>
          <a:p>
            <a:r>
              <a:rPr lang="en-GB" sz="1600" kern="0" dirty="0">
                <a:solidFill>
                  <a:prstClr val="black"/>
                </a:solidFill>
              </a:rPr>
              <a:t>Time</a:t>
            </a:r>
            <a:endParaRPr lang="en-GB" sz="1600" dirty="0"/>
          </a:p>
        </p:txBody>
      </p:sp>
      <p:cxnSp>
        <p:nvCxnSpPr>
          <p:cNvPr id="27" name="Straight Connector 26">
            <a:extLst>
              <a:ext uri="{FF2B5EF4-FFF2-40B4-BE49-F238E27FC236}">
                <a16:creationId xmlns:a16="http://schemas.microsoft.com/office/drawing/2014/main" id="{6217A2AA-44AC-4AE7-A95C-54F2CA861900}"/>
              </a:ext>
            </a:extLst>
          </p:cNvPr>
          <p:cNvCxnSpPr>
            <a:cxnSpLocks/>
          </p:cNvCxnSpPr>
          <p:nvPr/>
        </p:nvCxnSpPr>
        <p:spPr>
          <a:xfrm flipV="1">
            <a:off x="852323" y="1552576"/>
            <a:ext cx="3533775" cy="2314574"/>
          </a:xfrm>
          <a:prstGeom prst="line">
            <a:avLst/>
          </a:prstGeom>
          <a:ln w="28575">
            <a:solidFill>
              <a:srgbClr val="DB22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9D01577-EEE7-4C80-A937-2A94F1B1313D}"/>
              </a:ext>
            </a:extLst>
          </p:cNvPr>
          <p:cNvCxnSpPr>
            <a:cxnSpLocks/>
          </p:cNvCxnSpPr>
          <p:nvPr/>
        </p:nvCxnSpPr>
        <p:spPr>
          <a:xfrm flipV="1">
            <a:off x="852323" y="1552576"/>
            <a:ext cx="2686050" cy="2314574"/>
          </a:xfrm>
          <a:prstGeom prst="line">
            <a:avLst/>
          </a:prstGeom>
          <a:ln w="28575">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353E3E1-03EA-4875-BD0D-704877FD8E11}"/>
              </a:ext>
            </a:extLst>
          </p:cNvPr>
          <p:cNvSpPr txBox="1"/>
          <p:nvPr/>
        </p:nvSpPr>
        <p:spPr>
          <a:xfrm>
            <a:off x="2356090" y="5660029"/>
            <a:ext cx="661594" cy="495108"/>
          </a:xfrm>
          <a:prstGeom prst="rect">
            <a:avLst/>
          </a:prstGeom>
          <a:solidFill>
            <a:srgbClr val="AFDEF9"/>
          </a:solidFill>
          <a:ln w="28575">
            <a:solidFill>
              <a:srgbClr val="00649C"/>
            </a:solidFill>
          </a:ln>
        </p:spPr>
        <p:txBody>
          <a:bodyPr wrap="square" lIns="108000" tIns="108000" rIns="108000" bIns="108000" rtlCol="0">
            <a:spAutoFit/>
          </a:bodyPr>
          <a:lstStyle/>
          <a:p>
            <a:pPr algn="ctr"/>
            <a:r>
              <a:rPr lang="en-GB" b="1" dirty="0"/>
              <a:t>Ola</a:t>
            </a:r>
          </a:p>
        </p:txBody>
      </p:sp>
    </p:spTree>
    <p:extLst>
      <p:ext uri="{BB962C8B-B14F-4D97-AF65-F5344CB8AC3E}">
        <p14:creationId xmlns:p14="http://schemas.microsoft.com/office/powerpoint/2010/main" val="1222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8BCB4CD-7E74-4D77-B2A4-7EC03D56EE4F}"/>
              </a:ext>
            </a:extLst>
          </p:cNvPr>
          <p:cNvSpPr/>
          <p:nvPr/>
        </p:nvSpPr>
        <p:spPr>
          <a:xfrm>
            <a:off x="539750" y="4407434"/>
            <a:ext cx="2584457" cy="1866366"/>
          </a:xfrm>
          <a:prstGeom prst="rect">
            <a:avLst/>
          </a:prstGeom>
          <a:solidFill>
            <a:srgbClr val="EDBCD9"/>
          </a:solidFill>
          <a:ln w="285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24" name="Picture 23">
            <a:extLst>
              <a:ext uri="{FF2B5EF4-FFF2-40B4-BE49-F238E27FC236}">
                <a16:creationId xmlns:a16="http://schemas.microsoft.com/office/drawing/2014/main" id="{4A83283B-ABEF-492F-9A90-74931B2931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3" t="1664" r="45997" b="26534"/>
          <a:stretch/>
        </p:blipFill>
        <p:spPr>
          <a:xfrm>
            <a:off x="5570103" y="1303317"/>
            <a:ext cx="3048203" cy="2957494"/>
          </a:xfrm>
          <a:prstGeom prst="rect">
            <a:avLst/>
          </a:prstGeom>
          <a:ln w="19050">
            <a:solidFill>
              <a:srgbClr val="00649C"/>
            </a:solidFill>
          </a:ln>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BB7B328F-02F0-4262-B9E2-960E1F7AF4B9}"/>
              </a:ext>
            </a:extLst>
          </p:cNvPr>
          <p:cNvSpPr/>
          <p:nvPr/>
        </p:nvSpPr>
        <p:spPr>
          <a:xfrm>
            <a:off x="445574" y="702863"/>
            <a:ext cx="357159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Use Line Graphs to Solve Problems</a:t>
            </a:r>
          </a:p>
        </p:txBody>
      </p:sp>
      <p:sp>
        <p:nvSpPr>
          <p:cNvPr id="75" name="Rectangle 74"/>
          <p:cNvSpPr/>
          <p:nvPr/>
        </p:nvSpPr>
        <p:spPr>
          <a:xfrm>
            <a:off x="401716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401716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peech Bubble: Rectangle 13">
            <a:extLst>
              <a:ext uri="{FF2B5EF4-FFF2-40B4-BE49-F238E27FC236}">
                <a16:creationId xmlns:a16="http://schemas.microsoft.com/office/drawing/2014/main" id="{F2DAE56E-393C-4AE1-BB60-5D63701AF7DD}"/>
              </a:ext>
            </a:extLst>
          </p:cNvPr>
          <p:cNvSpPr/>
          <p:nvPr/>
        </p:nvSpPr>
        <p:spPr>
          <a:xfrm>
            <a:off x="3306010" y="4618475"/>
            <a:ext cx="5216888" cy="1439425"/>
          </a:xfrm>
          <a:prstGeom prst="wedgeRectCallout">
            <a:avLst>
              <a:gd name="adj1" fmla="val -65141"/>
              <a:gd name="adj2" fmla="val -2788"/>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kern="0" dirty="0">
                <a:solidFill>
                  <a:prstClr val="black"/>
                </a:solidFill>
              </a:rPr>
              <a:t>My line graph shows the race between two cyclists. The y-axis is labelled ‘Distance’.</a:t>
            </a:r>
            <a:br>
              <a:rPr lang="en-GB" kern="0" dirty="0">
                <a:solidFill>
                  <a:prstClr val="black"/>
                </a:solidFill>
              </a:rPr>
            </a:br>
            <a:r>
              <a:rPr lang="en-GB" kern="0" dirty="0">
                <a:solidFill>
                  <a:prstClr val="black"/>
                </a:solidFill>
              </a:rPr>
              <a:t>Both cyclists rode off at the same time.</a:t>
            </a:r>
            <a:br>
              <a:rPr lang="en-GB" kern="0" dirty="0">
                <a:solidFill>
                  <a:prstClr val="black"/>
                </a:solidFill>
              </a:rPr>
            </a:br>
            <a:r>
              <a:rPr lang="en-GB" kern="0" dirty="0">
                <a:solidFill>
                  <a:prstClr val="black"/>
                </a:solidFill>
              </a:rPr>
              <a:t>One of the cyclists stopped for a five-minute rest.</a:t>
            </a:r>
            <a:endParaRPr lang="en-GB" dirty="0">
              <a:solidFill>
                <a:schemeClr val="tx1"/>
              </a:solidFill>
            </a:endParaRPr>
          </a:p>
        </p:txBody>
      </p:sp>
      <p:pic>
        <p:nvPicPr>
          <p:cNvPr id="12" name="Picture 11">
            <a:extLst>
              <a:ext uri="{FF2B5EF4-FFF2-40B4-BE49-F238E27FC236}">
                <a16:creationId xmlns:a16="http://schemas.microsoft.com/office/drawing/2014/main" id="{E4448A85-2085-41FC-A408-C0DD381691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4333"/>
          <a:stretch/>
        </p:blipFill>
        <p:spPr>
          <a:xfrm>
            <a:off x="1063622" y="4504776"/>
            <a:ext cx="1718516" cy="1759498"/>
          </a:xfrm>
          <a:prstGeom prst="rect">
            <a:avLst/>
          </a:prstGeom>
        </p:spPr>
      </p:pic>
      <p:pic>
        <p:nvPicPr>
          <p:cNvPr id="16" name="Picture 15">
            <a:extLst>
              <a:ext uri="{FF2B5EF4-FFF2-40B4-BE49-F238E27FC236}">
                <a16:creationId xmlns:a16="http://schemas.microsoft.com/office/drawing/2014/main" id="{A979C1D2-1922-4D11-AE5B-8E7E0952EF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8770" y="1656410"/>
            <a:ext cx="1943083" cy="1951230"/>
          </a:xfrm>
          <a:prstGeom prst="rect">
            <a:avLst/>
          </a:prstGeom>
        </p:spPr>
      </p:pic>
      <p:pic>
        <p:nvPicPr>
          <p:cNvPr id="20" name="Picture 19">
            <a:extLst>
              <a:ext uri="{FF2B5EF4-FFF2-40B4-BE49-F238E27FC236}">
                <a16:creationId xmlns:a16="http://schemas.microsoft.com/office/drawing/2014/main" id="{720CC0DF-55EB-417C-86A5-EEFFD016DD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6"/>
          <a:stretch/>
        </p:blipFill>
        <p:spPr>
          <a:xfrm>
            <a:off x="5676648" y="1911246"/>
            <a:ext cx="2236718" cy="2081162"/>
          </a:xfrm>
          <a:prstGeom prst="rect">
            <a:avLst/>
          </a:prstGeom>
        </p:spPr>
      </p:pic>
      <p:sp>
        <p:nvSpPr>
          <p:cNvPr id="22" name="TextBox 21">
            <a:extLst>
              <a:ext uri="{FF2B5EF4-FFF2-40B4-BE49-F238E27FC236}">
                <a16:creationId xmlns:a16="http://schemas.microsoft.com/office/drawing/2014/main" id="{8DA96EB5-7F8F-4DA1-BD6A-766D5DB76FFD}"/>
              </a:ext>
            </a:extLst>
          </p:cNvPr>
          <p:cNvSpPr txBox="1"/>
          <p:nvPr/>
        </p:nvSpPr>
        <p:spPr>
          <a:xfrm>
            <a:off x="5507443" y="1303316"/>
            <a:ext cx="3110864" cy="2988098"/>
          </a:xfrm>
          <a:prstGeom prst="rect">
            <a:avLst/>
          </a:prstGeom>
          <a:solidFill>
            <a:schemeClr val="bg1"/>
          </a:solidFill>
          <a:ln w="28575">
            <a:solidFill>
              <a:srgbClr val="689429"/>
            </a:solidFill>
          </a:ln>
        </p:spPr>
        <p:txBody>
          <a:bodyPr wrap="square" lIns="108000" tIns="108000" rIns="108000" bIns="108000" rtlCol="0">
            <a:spAutoFit/>
          </a:bodyPr>
          <a:lstStyle/>
          <a:p>
            <a:r>
              <a:rPr lang="en-GB" b="1" dirty="0"/>
              <a:t>William’s description does not match the line graph. If one of the cyclists had stopped for a rest, it would mean that, for that period of time, the distance would not have increased but the time would have. This would result in a flat line for a section of the graph. </a:t>
            </a:r>
          </a:p>
        </p:txBody>
      </p:sp>
      <p:sp>
        <p:nvSpPr>
          <p:cNvPr id="27" name="Rectangle 26">
            <a:extLst>
              <a:ext uri="{FF2B5EF4-FFF2-40B4-BE49-F238E27FC236}">
                <a16:creationId xmlns:a16="http://schemas.microsoft.com/office/drawing/2014/main" id="{20B456A9-5E12-41B2-8F05-733BD4F23616}"/>
              </a:ext>
            </a:extLst>
          </p:cNvPr>
          <p:cNvSpPr/>
          <p:nvPr/>
        </p:nvSpPr>
        <p:spPr>
          <a:xfrm>
            <a:off x="539750" y="1313373"/>
            <a:ext cx="4895848" cy="2932805"/>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dirty="0">
              <a:solidFill>
                <a:schemeClr val="tx1"/>
              </a:solidFill>
            </a:endParaRPr>
          </a:p>
        </p:txBody>
      </p:sp>
      <p:pic>
        <p:nvPicPr>
          <p:cNvPr id="28" name="Picture 27">
            <a:extLst>
              <a:ext uri="{FF2B5EF4-FFF2-40B4-BE49-F238E27FC236}">
                <a16:creationId xmlns:a16="http://schemas.microsoft.com/office/drawing/2014/main" id="{7A6C7D22-E438-4F09-B2CE-08ECA20B8CFC}"/>
              </a:ext>
            </a:extLst>
          </p:cNvPr>
          <p:cNvPicPr>
            <a:picLocks noChangeAspect="1"/>
          </p:cNvPicPr>
          <p:nvPr/>
        </p:nvPicPr>
        <p:blipFill rotWithShape="1">
          <a:blip r:embed="rId7">
            <a:extLst>
              <a:ext uri="{28A0092B-C50C-407E-A947-70E740481C1C}">
                <a14:useLocalDpi xmlns:a14="http://schemas.microsoft.com/office/drawing/2010/main" val="0"/>
              </a:ext>
            </a:extLst>
          </a:blip>
          <a:srcRect l="9609" t="7234" r="9107" b="60323"/>
          <a:stretch/>
        </p:blipFill>
        <p:spPr>
          <a:xfrm>
            <a:off x="717818" y="1415908"/>
            <a:ext cx="4563630" cy="2576500"/>
          </a:xfrm>
          <a:prstGeom prst="rect">
            <a:avLst/>
          </a:prstGeom>
        </p:spPr>
      </p:pic>
      <p:sp>
        <p:nvSpPr>
          <p:cNvPr id="29" name="Rectangle 28">
            <a:extLst>
              <a:ext uri="{FF2B5EF4-FFF2-40B4-BE49-F238E27FC236}">
                <a16:creationId xmlns:a16="http://schemas.microsoft.com/office/drawing/2014/main" id="{4E44AF05-6DA8-419D-80A8-C59E365E5CDA}"/>
              </a:ext>
            </a:extLst>
          </p:cNvPr>
          <p:cNvSpPr/>
          <p:nvPr/>
        </p:nvSpPr>
        <p:spPr>
          <a:xfrm>
            <a:off x="2686887" y="3894924"/>
            <a:ext cx="625492" cy="338554"/>
          </a:xfrm>
          <a:prstGeom prst="rect">
            <a:avLst/>
          </a:prstGeom>
        </p:spPr>
        <p:txBody>
          <a:bodyPr wrap="none">
            <a:spAutoFit/>
          </a:bodyPr>
          <a:lstStyle/>
          <a:p>
            <a:r>
              <a:rPr lang="en-GB" sz="1600" kern="0" dirty="0">
                <a:solidFill>
                  <a:prstClr val="black"/>
                </a:solidFill>
              </a:rPr>
              <a:t>Time</a:t>
            </a:r>
            <a:endParaRPr lang="en-GB" sz="1600" dirty="0"/>
          </a:p>
        </p:txBody>
      </p:sp>
      <p:cxnSp>
        <p:nvCxnSpPr>
          <p:cNvPr id="30" name="Straight Connector 29">
            <a:extLst>
              <a:ext uri="{FF2B5EF4-FFF2-40B4-BE49-F238E27FC236}">
                <a16:creationId xmlns:a16="http://schemas.microsoft.com/office/drawing/2014/main" id="{F5B16170-58EF-4F6B-8D46-EEDAF0D11ED5}"/>
              </a:ext>
            </a:extLst>
          </p:cNvPr>
          <p:cNvCxnSpPr>
            <a:cxnSpLocks/>
          </p:cNvCxnSpPr>
          <p:nvPr/>
        </p:nvCxnSpPr>
        <p:spPr>
          <a:xfrm flipV="1">
            <a:off x="852323" y="1552576"/>
            <a:ext cx="3533775" cy="2314574"/>
          </a:xfrm>
          <a:prstGeom prst="line">
            <a:avLst/>
          </a:prstGeom>
          <a:ln w="28575">
            <a:solidFill>
              <a:srgbClr val="DB22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5EB20-C5C6-4611-B0B2-75DF6491B8AE}"/>
              </a:ext>
            </a:extLst>
          </p:cNvPr>
          <p:cNvCxnSpPr>
            <a:cxnSpLocks/>
          </p:cNvCxnSpPr>
          <p:nvPr/>
        </p:nvCxnSpPr>
        <p:spPr>
          <a:xfrm flipV="1">
            <a:off x="852323" y="1552576"/>
            <a:ext cx="2686050" cy="2314574"/>
          </a:xfrm>
          <a:prstGeom prst="line">
            <a:avLst/>
          </a:prstGeom>
          <a:ln w="28575">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09EE3E1-4C3B-4390-80F9-BF6A82D6115E}"/>
              </a:ext>
            </a:extLst>
          </p:cNvPr>
          <p:cNvSpPr txBox="1"/>
          <p:nvPr/>
        </p:nvSpPr>
        <p:spPr>
          <a:xfrm>
            <a:off x="1922880" y="5694953"/>
            <a:ext cx="1109618" cy="495108"/>
          </a:xfrm>
          <a:prstGeom prst="rect">
            <a:avLst/>
          </a:prstGeom>
          <a:solidFill>
            <a:srgbClr val="AFDEF9"/>
          </a:solidFill>
          <a:ln w="28575">
            <a:solidFill>
              <a:srgbClr val="00649C"/>
            </a:solidFill>
          </a:ln>
        </p:spPr>
        <p:txBody>
          <a:bodyPr wrap="square" lIns="108000" tIns="108000" rIns="108000" bIns="108000" rtlCol="0">
            <a:spAutoFit/>
          </a:bodyPr>
          <a:lstStyle/>
          <a:p>
            <a:pPr algn="ctr"/>
            <a:r>
              <a:rPr lang="en-GB" b="1" dirty="0"/>
              <a:t>William</a:t>
            </a:r>
            <a:endParaRPr lang="en-GB" dirty="0"/>
          </a:p>
        </p:txBody>
      </p:sp>
    </p:spTree>
    <p:extLst>
      <p:ext uri="{BB962C8B-B14F-4D97-AF65-F5344CB8AC3E}">
        <p14:creationId xmlns:p14="http://schemas.microsoft.com/office/powerpoint/2010/main" val="7657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233</TotalTime>
  <Words>797</Words>
  <Application>Microsoft Macintosh PowerPoint</Application>
  <PresentationFormat>On-screen Show (4:3)</PresentationFormat>
  <Paragraphs>107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Twinkl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Microsoft Office User</cp:lastModifiedBy>
  <cp:revision>142</cp:revision>
  <dcterms:created xsi:type="dcterms:W3CDTF">2020-05-21T14:43:29Z</dcterms:created>
  <dcterms:modified xsi:type="dcterms:W3CDTF">2020-06-15T08:25:51Z</dcterms:modified>
</cp:coreProperties>
</file>