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B7583F2-F57F-404A-B517-F78C0DC8819E}"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345456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583F2-F57F-404A-B517-F78C0DC8819E}"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522071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583F2-F57F-404A-B517-F78C0DC8819E}"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2119428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Rounded Rectangle 2"/>
          <p:cNvSpPr/>
          <p:nvPr userDrawn="1"/>
        </p:nvSpPr>
        <p:spPr bwMode="auto">
          <a:xfrm>
            <a:off x="609601" y="438150"/>
            <a:ext cx="10960100" cy="5957888"/>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350" dirty="0"/>
              <a:t> </a:t>
            </a:r>
          </a:p>
        </p:txBody>
      </p:sp>
      <p:sp>
        <p:nvSpPr>
          <p:cNvPr id="8" name="Title 5"/>
          <p:cNvSpPr>
            <a:spLocks noGrp="1"/>
          </p:cNvSpPr>
          <p:nvPr>
            <p:ph type="title"/>
          </p:nvPr>
        </p:nvSpPr>
        <p:spPr>
          <a:xfrm>
            <a:off x="609598" y="478895"/>
            <a:ext cx="10960100" cy="994306"/>
          </a:xfrm>
        </p:spPr>
        <p:txBody>
          <a:bodyPr>
            <a:noAutofit/>
          </a:bodyPr>
          <a:lstStyle>
            <a:lvl1pPr>
              <a:defRPr>
                <a:latin typeface="Twinkl SemiBold" pitchFamily="2" charset="0"/>
              </a:defRPr>
            </a:lvl1pPr>
          </a:lstStyle>
          <a:p>
            <a:r>
              <a:rPr lang="en-US"/>
              <a:t>Click to edit Master title style</a:t>
            </a:r>
            <a:endParaRPr lang="en-GB" dirty="0"/>
          </a:p>
        </p:txBody>
      </p:sp>
    </p:spTree>
    <p:extLst>
      <p:ext uri="{BB962C8B-B14F-4D97-AF65-F5344CB8AC3E}">
        <p14:creationId xmlns:p14="http://schemas.microsoft.com/office/powerpoint/2010/main" val="212944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583F2-F57F-404A-B517-F78C0DC8819E}"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2872525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7583F2-F57F-404A-B517-F78C0DC8819E}"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440286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7583F2-F57F-404A-B517-F78C0DC8819E}"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344672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B7583F2-F57F-404A-B517-F78C0DC8819E}" type="datetimeFigureOut">
              <a:rPr lang="en-GB" smtClean="0"/>
              <a:t>10/06/2020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163978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B7583F2-F57F-404A-B517-F78C0DC8819E}" type="datetimeFigureOut">
              <a:rPr lang="en-GB" smtClean="0"/>
              <a:t>10/06/2020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4109941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583F2-F57F-404A-B517-F78C0DC8819E}" type="datetimeFigureOut">
              <a:rPr lang="en-GB" smtClean="0"/>
              <a:t>10/06/2020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113707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7583F2-F57F-404A-B517-F78C0DC8819E}"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2579534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7583F2-F57F-404A-B517-F78C0DC8819E}"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C8204-31CB-4094-B2E3-ECDA1A7C51EE}" type="slidenum">
              <a:rPr lang="en-GB" smtClean="0"/>
              <a:t>‹#›</a:t>
            </a:fld>
            <a:endParaRPr lang="en-GB"/>
          </a:p>
        </p:txBody>
      </p:sp>
    </p:spTree>
    <p:extLst>
      <p:ext uri="{BB962C8B-B14F-4D97-AF65-F5344CB8AC3E}">
        <p14:creationId xmlns:p14="http://schemas.microsoft.com/office/powerpoint/2010/main" val="228576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7583F2-F57F-404A-B517-F78C0DC8819E}" type="datetimeFigureOut">
              <a:rPr lang="en-GB" smtClean="0"/>
              <a:t>10/06/2020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C8204-31CB-4094-B2E3-ECDA1A7C51EE}" type="slidenum">
              <a:rPr lang="en-GB" smtClean="0"/>
              <a:t>‹#›</a:t>
            </a:fld>
            <a:endParaRPr lang="en-GB"/>
          </a:p>
        </p:txBody>
      </p:sp>
    </p:spTree>
    <p:extLst>
      <p:ext uri="{BB962C8B-B14F-4D97-AF65-F5344CB8AC3E}">
        <p14:creationId xmlns:p14="http://schemas.microsoft.com/office/powerpoint/2010/main" val="351569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arkive.org/black-rhinoceros/diceros-bicornis/image-G122061.html"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u="sng" dirty="0" smtClean="0"/>
              <a:t>L.O – To recognise some of the ways humans are supporting endangered species.  </a:t>
            </a:r>
            <a:endParaRPr lang="en-GB" b="1" u="sng" dirty="0"/>
          </a:p>
        </p:txBody>
      </p:sp>
    </p:spTree>
    <p:extLst>
      <p:ext uri="{BB962C8B-B14F-4D97-AF65-F5344CB8AC3E}">
        <p14:creationId xmlns:p14="http://schemas.microsoft.com/office/powerpoint/2010/main" val="2358823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Black rhinoceros (Diceros bicorn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3557" y="1526251"/>
            <a:ext cx="4187258" cy="336911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66544" y="899847"/>
            <a:ext cx="6096001" cy="4401205"/>
          </a:xfrm>
          <a:prstGeom prst="rect">
            <a:avLst/>
          </a:prstGeom>
        </p:spPr>
        <p:txBody>
          <a:bodyPr>
            <a:spAutoFit/>
          </a:bodyPr>
          <a:lstStyle/>
          <a:p>
            <a:r>
              <a:rPr lang="en-GB" altLang="en-US" sz="2800" b="1" dirty="0"/>
              <a:t>Protect remaining populations</a:t>
            </a:r>
          </a:p>
          <a:p>
            <a:r>
              <a:rPr lang="en-GB" altLang="en-US" sz="2800" dirty="0"/>
              <a:t>This black rhino is under protection of a guard in a fenced sanctuary because black rhinos are hunted for their horn and this is one of the best ways of protecting them. </a:t>
            </a:r>
          </a:p>
          <a:p>
            <a:r>
              <a:rPr lang="en-GB" altLang="en-US" sz="2800" dirty="0"/>
              <a:t>It is estimated that between 1970 and 1992, when hunting was at its worst, around 96% of the black rhinoceros population was lost.</a:t>
            </a:r>
            <a:endParaRPr lang="en-GB" altLang="en-US" sz="2800" dirty="0"/>
          </a:p>
        </p:txBody>
      </p:sp>
    </p:spTree>
    <p:extLst>
      <p:ext uri="{BB962C8B-B14F-4D97-AF65-F5344CB8AC3E}">
        <p14:creationId xmlns:p14="http://schemas.microsoft.com/office/powerpoint/2010/main" val="2645820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6440" y="1771667"/>
            <a:ext cx="10960100" cy="994306"/>
          </a:xfrm>
        </p:spPr>
        <p:txBody>
          <a:bodyPr/>
          <a:lstStyle/>
          <a:p>
            <a:r>
              <a:rPr lang="en-GB" altLang="en-US" u="sng" dirty="0">
                <a:solidFill>
                  <a:srgbClr val="FF0000"/>
                </a:solidFill>
              </a:rPr>
              <a:t>Captive breeding </a:t>
            </a:r>
            <a:r>
              <a:rPr lang="en-GB" altLang="en-US" dirty="0"/>
              <a:t>can be used to help enhance wild populations, particularly if the individuals bred in captivity can then be released into the wild</a:t>
            </a:r>
            <a:r>
              <a:rPr lang="en-GB" altLang="en-US" b="1" dirty="0"/>
              <a:t/>
            </a:r>
            <a:br>
              <a:rPr lang="en-GB" altLang="en-US" b="1" dirty="0"/>
            </a:br>
            <a:endParaRPr lang="en-GB" dirty="0"/>
          </a:p>
        </p:txBody>
      </p:sp>
      <p:sp>
        <p:nvSpPr>
          <p:cNvPr id="3" name="Rectangle 2"/>
          <p:cNvSpPr/>
          <p:nvPr/>
        </p:nvSpPr>
        <p:spPr>
          <a:xfrm>
            <a:off x="3142593" y="3992094"/>
            <a:ext cx="6096000" cy="1200329"/>
          </a:xfrm>
          <a:prstGeom prst="rect">
            <a:avLst/>
          </a:prstGeom>
        </p:spPr>
        <p:txBody>
          <a:bodyPr>
            <a:spAutoFit/>
          </a:bodyPr>
          <a:lstStyle/>
          <a:p>
            <a:r>
              <a:rPr lang="en-GB" b="1" i="0" dirty="0" smtClean="0">
                <a:solidFill>
                  <a:srgbClr val="FF0000"/>
                </a:solidFill>
                <a:effectLst/>
                <a:latin typeface="arial" panose="020B0604020202020204" pitchFamily="34" charset="0"/>
              </a:rPr>
              <a:t> VOCABULARY - Captive </a:t>
            </a:r>
            <a:r>
              <a:rPr lang="en-GB" b="1" dirty="0" smtClean="0">
                <a:solidFill>
                  <a:srgbClr val="FF0000"/>
                </a:solidFill>
                <a:latin typeface="arial" panose="020B0604020202020204" pitchFamily="34" charset="0"/>
              </a:rPr>
              <a:t>breeding </a:t>
            </a:r>
            <a:r>
              <a:rPr lang="en-GB" b="0" i="0" dirty="0" smtClean="0">
                <a:solidFill>
                  <a:srgbClr val="222222"/>
                </a:solidFill>
                <a:effectLst/>
                <a:latin typeface="arial" panose="020B0604020202020204" pitchFamily="34" charset="0"/>
              </a:rPr>
              <a:t>is the process of maintaining plants or animals in controlled environments, such as wildlife reserves, zoos, botanic gardens, and other conservation facilities.</a:t>
            </a:r>
            <a:endParaRPr lang="en-GB" dirty="0"/>
          </a:p>
        </p:txBody>
      </p:sp>
    </p:spTree>
    <p:extLst>
      <p:ext uri="{BB962C8B-B14F-4D97-AF65-F5344CB8AC3E}">
        <p14:creationId xmlns:p14="http://schemas.microsoft.com/office/powerpoint/2010/main" val="1593381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30469" y="2113165"/>
            <a:ext cx="6096000" cy="3108543"/>
          </a:xfrm>
          <a:prstGeom prst="rect">
            <a:avLst/>
          </a:prstGeom>
        </p:spPr>
        <p:txBody>
          <a:bodyPr>
            <a:spAutoFit/>
          </a:bodyPr>
          <a:lstStyle/>
          <a:p>
            <a:r>
              <a:rPr lang="en-GB" altLang="en-US" sz="2800" b="1" dirty="0" smtClean="0"/>
              <a:t>Giant panda</a:t>
            </a:r>
            <a:r>
              <a:rPr lang="en-GB" altLang="en-US" sz="2800" dirty="0" smtClean="0"/>
              <a:t> – they are protected by law in China and anyone found killing a giant panda or smuggling panda skins can be sent to prison for life. They don’t breed very well in captivity so sometimes humans have to lend a hand with the feeding.</a:t>
            </a:r>
            <a:endParaRPr lang="en-GB" altLang="en-US" sz="2800" dirty="0"/>
          </a:p>
        </p:txBody>
      </p:sp>
      <p:pic>
        <p:nvPicPr>
          <p:cNvPr id="4" name="Picture 10" descr="Three-month-old-giant-panda-cub-being-bottle-fed-by-research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0925" y="2254561"/>
            <a:ext cx="4249737" cy="2825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9425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68717" y="1326815"/>
            <a:ext cx="6096000" cy="1323439"/>
          </a:xfrm>
          <a:prstGeom prst="rect">
            <a:avLst/>
          </a:prstGeom>
        </p:spPr>
        <p:txBody>
          <a:bodyPr>
            <a:spAutoFit/>
          </a:bodyPr>
          <a:lstStyle/>
          <a:p>
            <a:r>
              <a:rPr lang="en-GB" sz="2000" b="1" i="0" dirty="0" smtClean="0">
                <a:effectLst/>
                <a:latin typeface="arial" panose="020B0604020202020204" pitchFamily="34" charset="0"/>
              </a:rPr>
              <a:t>WWF</a:t>
            </a:r>
            <a:r>
              <a:rPr lang="en-GB" sz="2000" b="0" i="0" dirty="0" smtClean="0">
                <a:effectLst/>
                <a:latin typeface="arial" panose="020B0604020202020204" pitchFamily="34" charset="0"/>
              </a:rPr>
              <a:t> is the world's leading independent conservation organisation. They are determined to ensure that people and nature can thrive together, for generations to come. </a:t>
            </a:r>
            <a:endParaRPr lang="en-GB" sz="2000" dirty="0"/>
          </a:p>
        </p:txBody>
      </p:sp>
      <p:pic>
        <p:nvPicPr>
          <p:cNvPr id="1026" name="Picture 2" descr="World Wide Fund for Nature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50" y="949983"/>
            <a:ext cx="1752600" cy="26003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268717" y="2846565"/>
            <a:ext cx="6096000" cy="2246769"/>
          </a:xfrm>
          <a:prstGeom prst="rect">
            <a:avLst/>
          </a:prstGeom>
        </p:spPr>
        <p:txBody>
          <a:bodyPr>
            <a:spAutoFit/>
          </a:bodyPr>
          <a:lstStyle/>
          <a:p>
            <a:r>
              <a:rPr lang="en-GB" sz="2000" b="0" i="0" dirty="0" smtClean="0">
                <a:effectLst/>
                <a:latin typeface="OpenSansRegular"/>
              </a:rPr>
              <a:t>From elephants to polar bears, WWF fights to secure a future for animals on the planet we all share. WWF helped bring back the Amur tiger and Africa’s black rhinos from the edge of extinction. They are giving isolated, dwindling populations of black footed ferrets and river dolphins a second chance.</a:t>
            </a:r>
            <a:endParaRPr lang="en-GB" sz="2000" dirty="0"/>
          </a:p>
        </p:txBody>
      </p:sp>
    </p:spTree>
    <p:extLst>
      <p:ext uri="{BB962C8B-B14F-4D97-AF65-F5344CB8AC3E}">
        <p14:creationId xmlns:p14="http://schemas.microsoft.com/office/powerpoint/2010/main" val="58342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4702" y="478895"/>
            <a:ext cx="7044995" cy="994306"/>
          </a:xfrm>
        </p:spPr>
        <p:txBody>
          <a:bodyPr/>
          <a:lstStyle/>
          <a:p>
            <a:r>
              <a:rPr lang="en-GB" b="1" u="sng" dirty="0" smtClean="0"/>
              <a:t>TASK</a:t>
            </a:r>
            <a:r>
              <a:rPr lang="en-GB" dirty="0" smtClean="0"/>
              <a:t> </a:t>
            </a:r>
            <a:endParaRPr lang="en-GB" dirty="0"/>
          </a:p>
        </p:txBody>
      </p:sp>
      <p:sp>
        <p:nvSpPr>
          <p:cNvPr id="3" name="TextBox 2"/>
          <p:cNvSpPr txBox="1"/>
          <p:nvPr/>
        </p:nvSpPr>
        <p:spPr>
          <a:xfrm>
            <a:off x="1277007" y="1939159"/>
            <a:ext cx="9677826" cy="3416320"/>
          </a:xfrm>
          <a:prstGeom prst="rect">
            <a:avLst/>
          </a:prstGeom>
          <a:noFill/>
        </p:spPr>
        <p:txBody>
          <a:bodyPr wrap="square" rtlCol="0">
            <a:spAutoFit/>
          </a:bodyPr>
          <a:lstStyle/>
          <a:p>
            <a:r>
              <a:rPr lang="en-GB" sz="3600" dirty="0" smtClean="0"/>
              <a:t>Complete the worksheet named ‘endangered animals’. You must pick one of the problems that </a:t>
            </a:r>
            <a:br>
              <a:rPr lang="en-GB" sz="3600" dirty="0" smtClean="0"/>
            </a:br>
            <a:r>
              <a:rPr lang="en-GB" sz="3600" dirty="0" smtClean="0"/>
              <a:t>endangered species face and think about </a:t>
            </a:r>
            <a:r>
              <a:rPr lang="en-GB" sz="3600" smtClean="0"/>
              <a:t>what is/ </a:t>
            </a:r>
            <a:r>
              <a:rPr lang="en-GB" sz="3600" dirty="0" smtClean="0"/>
              <a:t>can be done about it. </a:t>
            </a:r>
            <a:endParaRPr lang="en-GB" sz="3600" dirty="0"/>
          </a:p>
          <a:p>
            <a:r>
              <a:rPr lang="en-GB" sz="3600" b="1" dirty="0" smtClean="0">
                <a:solidFill>
                  <a:srgbClr val="FF0000"/>
                </a:solidFill>
              </a:rPr>
              <a:t>Challenge – Use the Tower Hamlets language card within your poster.</a:t>
            </a:r>
            <a:endParaRPr lang="en-GB" sz="3600" b="1" dirty="0">
              <a:solidFill>
                <a:srgbClr val="FF0000"/>
              </a:solidFill>
            </a:endParaRPr>
          </a:p>
        </p:txBody>
      </p:sp>
    </p:spTree>
    <p:extLst>
      <p:ext uri="{BB962C8B-B14F-4D97-AF65-F5344CB8AC3E}">
        <p14:creationId xmlns:p14="http://schemas.microsoft.com/office/powerpoint/2010/main" val="1801903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262" y="375196"/>
            <a:ext cx="10515600" cy="5647231"/>
          </a:xfrm>
        </p:spPr>
        <p:txBody>
          <a:bodyPr>
            <a:normAutofit fontScale="92500" lnSpcReduction="10000"/>
          </a:bodyPr>
          <a:lstStyle/>
          <a:p>
            <a:pPr marL="0" indent="0">
              <a:buNone/>
            </a:pPr>
            <a:r>
              <a:rPr lang="en-GB" sz="3600" dirty="0" smtClean="0"/>
              <a:t>In yesterday`s lesson, we learnt about many different species that are currently endangered. </a:t>
            </a:r>
          </a:p>
          <a:p>
            <a:pPr marL="0" indent="0">
              <a:buNone/>
            </a:pPr>
            <a:endParaRPr lang="en-GB" sz="3600" dirty="0" smtClean="0">
              <a:solidFill>
                <a:srgbClr val="FF0000"/>
              </a:solidFill>
            </a:endParaRPr>
          </a:p>
          <a:p>
            <a:pPr marL="0" indent="0" algn="ctr">
              <a:spcBef>
                <a:spcPts val="0"/>
              </a:spcBef>
              <a:buNone/>
              <a:defRPr/>
            </a:pPr>
            <a:r>
              <a:rPr lang="en-GB" sz="3600" b="1" dirty="0" smtClean="0">
                <a:solidFill>
                  <a:srgbClr val="FF0000"/>
                </a:solidFill>
              </a:rPr>
              <a:t>Recap: </a:t>
            </a:r>
            <a:br>
              <a:rPr lang="en-GB" sz="3600" b="1" dirty="0" smtClean="0">
                <a:solidFill>
                  <a:srgbClr val="FF0000"/>
                </a:solidFill>
              </a:rPr>
            </a:br>
            <a:endParaRPr lang="en-GB" sz="3600" b="1" dirty="0" smtClean="0">
              <a:solidFill>
                <a:srgbClr val="FF0000"/>
              </a:solidFill>
            </a:endParaRPr>
          </a:p>
          <a:p>
            <a:pPr marL="0" indent="0" algn="ctr">
              <a:spcBef>
                <a:spcPts val="0"/>
              </a:spcBef>
              <a:buNone/>
              <a:defRPr/>
            </a:pPr>
            <a:r>
              <a:rPr lang="en-GB" sz="3600" b="1" dirty="0" smtClean="0">
                <a:latin typeface="Twinkl" pitchFamily="50" charset="0"/>
              </a:rPr>
              <a:t>An </a:t>
            </a:r>
            <a:r>
              <a:rPr lang="en-GB" sz="3600" b="1" dirty="0">
                <a:latin typeface="Twinkl" pitchFamily="50" charset="0"/>
              </a:rPr>
              <a:t>endangered animal is</a:t>
            </a:r>
            <a:r>
              <a:rPr lang="en-GB" sz="3600" b="1" dirty="0" smtClean="0">
                <a:latin typeface="Twinkl" pitchFamily="50" charset="0"/>
              </a:rPr>
              <a:t>:</a:t>
            </a:r>
          </a:p>
          <a:p>
            <a:pPr marL="0" indent="0" algn="ctr">
              <a:spcBef>
                <a:spcPts val="0"/>
              </a:spcBef>
              <a:buNone/>
              <a:defRPr/>
            </a:pPr>
            <a:endParaRPr lang="en-GB" sz="3600" b="1" dirty="0">
              <a:latin typeface="Twinkl" pitchFamily="50" charset="0"/>
            </a:endParaRPr>
          </a:p>
          <a:p>
            <a:r>
              <a:rPr lang="en-GB" altLang="en-US" sz="3600" dirty="0"/>
              <a:t>A species that is at risk of extinction – </a:t>
            </a:r>
            <a:r>
              <a:rPr lang="en-GB" altLang="en-US" sz="3600" b="1" dirty="0" smtClean="0">
                <a:solidFill>
                  <a:srgbClr val="FF0000"/>
                </a:solidFill>
              </a:rPr>
              <a:t>VOCABULARY - </a:t>
            </a:r>
            <a:r>
              <a:rPr lang="en-GB" altLang="en-US" sz="3600" dirty="0" smtClean="0">
                <a:solidFill>
                  <a:srgbClr val="FF0000"/>
                </a:solidFill>
              </a:rPr>
              <a:t>extinction </a:t>
            </a:r>
            <a:r>
              <a:rPr lang="en-GB" altLang="en-US" sz="3600" dirty="0">
                <a:solidFill>
                  <a:srgbClr val="FF0000"/>
                </a:solidFill>
              </a:rPr>
              <a:t>- </a:t>
            </a:r>
            <a:r>
              <a:rPr lang="en-GB" sz="3600" dirty="0">
                <a:solidFill>
                  <a:srgbClr val="FF0000"/>
                </a:solidFill>
              </a:rPr>
              <a:t>when there are no more individuals of that species alive anywhere in the world</a:t>
            </a:r>
            <a:r>
              <a:rPr lang="en-GB" sz="3600" dirty="0" smtClean="0">
                <a:solidFill>
                  <a:srgbClr val="FF0000"/>
                </a:solidFill>
              </a:rPr>
              <a:t>.</a:t>
            </a:r>
            <a:endParaRPr lang="en-GB" altLang="en-US" sz="3600" dirty="0"/>
          </a:p>
          <a:p>
            <a:r>
              <a:rPr lang="en-GB" altLang="en-US" sz="3600" dirty="0"/>
              <a:t>A species with a small or declining population, or a very small </a:t>
            </a:r>
            <a:r>
              <a:rPr lang="en-GB" altLang="en-US" sz="3600" dirty="0" smtClean="0"/>
              <a:t>range.</a:t>
            </a:r>
          </a:p>
          <a:p>
            <a:endParaRPr lang="en-GB" b="1" dirty="0"/>
          </a:p>
          <a:p>
            <a:endParaRPr lang="en-GB" b="1" dirty="0" smtClean="0"/>
          </a:p>
        </p:txBody>
      </p:sp>
    </p:spTree>
    <p:extLst>
      <p:ext uri="{BB962C8B-B14F-4D97-AF65-F5344CB8AC3E}">
        <p14:creationId xmlns:p14="http://schemas.microsoft.com/office/powerpoint/2010/main" val="1936297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0"/>
          <p:cNvSpPr>
            <a:spLocks noGrp="1"/>
          </p:cNvSpPr>
          <p:nvPr>
            <p:ph type="title"/>
          </p:nvPr>
        </p:nvSpPr>
        <p:spPr>
          <a:xfrm>
            <a:off x="1981201" y="479426"/>
            <a:ext cx="8220075" cy="993775"/>
          </a:xfrm>
        </p:spPr>
        <p:txBody>
          <a:bodyPr/>
          <a:lstStyle/>
          <a:p>
            <a:pPr eaLnBrk="1" hangingPunct="1"/>
            <a:r>
              <a:rPr lang="en-GB" altLang="en-US" sz="3600"/>
              <a:t>Extinct!</a:t>
            </a:r>
          </a:p>
        </p:txBody>
      </p:sp>
      <p:sp>
        <p:nvSpPr>
          <p:cNvPr id="11267" name="Rectangle 4"/>
          <p:cNvSpPr>
            <a:spLocks noChangeArrowheads="1"/>
          </p:cNvSpPr>
          <p:nvPr/>
        </p:nvSpPr>
        <p:spPr bwMode="auto">
          <a:xfrm>
            <a:off x="2279650" y="1514476"/>
            <a:ext cx="76327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72000" rIns="0" bIns="72000">
            <a:spAutoFit/>
          </a:bodyPr>
          <a:lstStyle>
            <a:lvl1pPr>
              <a:lnSpc>
                <a:spcPct val="90000"/>
              </a:lnSpc>
              <a:spcBef>
                <a:spcPts val="1000"/>
              </a:spcBef>
              <a:buFont typeface="Arial" panose="020B0604020202020204" pitchFamily="34" charset="0"/>
              <a:buChar char="•"/>
              <a:defRPr>
                <a:solidFill>
                  <a:srgbClr val="1C1C1C"/>
                </a:solidFill>
                <a:latin typeface="Twinkl" pitchFamily="2" charset="0"/>
                <a:ea typeface="Sassoon Infant Rg" pitchFamily="50" charset="0"/>
                <a:cs typeface="Sassoon Infant Rg" pitchFamily="50"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0"/>
                <a:ea typeface="Sassoon Infant Rg" pitchFamily="50" charset="0"/>
                <a:cs typeface="Sassoon Infant Rg" pitchFamily="50"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9pPr>
          </a:lstStyle>
          <a:p>
            <a:pPr eaLnBrk="1" hangingPunct="1">
              <a:lnSpc>
                <a:spcPct val="100000"/>
              </a:lnSpc>
              <a:spcBef>
                <a:spcPct val="0"/>
              </a:spcBef>
              <a:buFontTx/>
              <a:buNone/>
            </a:pPr>
            <a:r>
              <a:rPr lang="en-GB" altLang="en-US">
                <a:solidFill>
                  <a:schemeClr val="tx1"/>
                </a:solidFill>
              </a:rPr>
              <a:t>Do you know what these animals are? Click to reveal! </a:t>
            </a:r>
          </a:p>
        </p:txBody>
      </p:sp>
      <p:pic>
        <p:nvPicPr>
          <p:cNvPr id="2" name="Dodo"/>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1976438"/>
            <a:ext cx="2744788"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Tige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91176" y="2273300"/>
            <a:ext cx="4321175" cy="288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4032250" y="3963989"/>
            <a:ext cx="1328738" cy="547687"/>
          </a:xfrm>
          <a:prstGeom prst="rect">
            <a:avLst/>
          </a:prstGeom>
          <a:solidFill>
            <a:srgbClr val="003F1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Dodo</a:t>
            </a:r>
          </a:p>
        </p:txBody>
      </p:sp>
      <p:sp>
        <p:nvSpPr>
          <p:cNvPr id="10" name="Rectangle 9"/>
          <p:cNvSpPr/>
          <p:nvPr/>
        </p:nvSpPr>
        <p:spPr>
          <a:xfrm>
            <a:off x="7751764" y="1990725"/>
            <a:ext cx="1982787" cy="742950"/>
          </a:xfrm>
          <a:prstGeom prst="rect">
            <a:avLst/>
          </a:prstGeom>
          <a:solidFill>
            <a:srgbClr val="003F1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Tasmanian Tiger (</a:t>
            </a:r>
            <a:r>
              <a:rPr lang="en-GB" b="1" dirty="0" err="1"/>
              <a:t>Thylacine</a:t>
            </a:r>
            <a:r>
              <a:rPr lang="en-GB" b="1" dirty="0"/>
              <a:t>)</a:t>
            </a:r>
          </a:p>
        </p:txBody>
      </p:sp>
      <p:sp>
        <p:nvSpPr>
          <p:cNvPr id="12" name="Rectangle 11"/>
          <p:cNvSpPr>
            <a:spLocks noChangeArrowheads="1"/>
          </p:cNvSpPr>
          <p:nvPr/>
        </p:nvSpPr>
        <p:spPr bwMode="auto">
          <a:xfrm>
            <a:off x="2279650" y="5200651"/>
            <a:ext cx="7327900"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72000" rIns="0" bIns="72000">
            <a:spAutoFit/>
          </a:bodyPr>
          <a:lstStyle>
            <a:lvl1pPr>
              <a:lnSpc>
                <a:spcPct val="90000"/>
              </a:lnSpc>
              <a:spcBef>
                <a:spcPts val="1000"/>
              </a:spcBef>
              <a:buFont typeface="Arial" panose="020B0604020202020204" pitchFamily="34" charset="0"/>
              <a:buChar char="•"/>
              <a:defRPr>
                <a:solidFill>
                  <a:srgbClr val="1C1C1C"/>
                </a:solidFill>
                <a:latin typeface="Twinkl" pitchFamily="2" charset="0"/>
                <a:ea typeface="Sassoon Infant Rg" pitchFamily="50" charset="0"/>
                <a:cs typeface="Sassoon Infant Rg" pitchFamily="50" charset="0"/>
              </a:defRPr>
            </a:lvl1pPr>
            <a:lvl2pPr marL="742950" indent="-285750">
              <a:lnSpc>
                <a:spcPct val="90000"/>
              </a:lnSpc>
              <a:spcBef>
                <a:spcPts val="500"/>
              </a:spcBef>
              <a:buFont typeface="Arial" panose="020B0604020202020204" pitchFamily="34" charset="0"/>
              <a:buChar char="•"/>
              <a:defRPr sz="1600">
                <a:solidFill>
                  <a:srgbClr val="1C1C1C"/>
                </a:solidFill>
                <a:latin typeface="Twinkl" pitchFamily="2" charset="0"/>
                <a:ea typeface="Sassoon Infant Rg" pitchFamily="50" charset="0"/>
                <a:cs typeface="Sassoon Infant Rg" pitchFamily="50" charset="0"/>
              </a:defRPr>
            </a:lvl2pPr>
            <a:lvl3pPr marL="11430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3pPr>
            <a:lvl4pPr marL="16002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4pPr>
            <a:lvl5pPr marL="2057400" indent="-228600">
              <a:lnSpc>
                <a:spcPct val="90000"/>
              </a:lnSpc>
              <a:spcBef>
                <a:spcPts val="500"/>
              </a:spcBef>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1C1C1C"/>
                </a:solidFill>
                <a:latin typeface="Twinkl" pitchFamily="2" charset="0"/>
                <a:ea typeface="Sassoon Infant Rg" pitchFamily="50" charset="0"/>
                <a:cs typeface="Sassoon Infant Rg" pitchFamily="50" charset="0"/>
              </a:defRPr>
            </a:lvl9pPr>
          </a:lstStyle>
          <a:p>
            <a:pPr eaLnBrk="1" hangingPunct="1">
              <a:lnSpc>
                <a:spcPct val="100000"/>
              </a:lnSpc>
              <a:spcBef>
                <a:spcPct val="0"/>
              </a:spcBef>
              <a:buFontTx/>
              <a:buNone/>
            </a:pPr>
            <a:r>
              <a:rPr lang="en-GB" altLang="en-US">
                <a:solidFill>
                  <a:schemeClr val="tx1"/>
                </a:solidFill>
              </a:rPr>
              <a:t>Both species were hunted to extinction. The Tasmanian tiger was seen as a pest by farmers and the dodo, a flightless bird, was an easy target for hunters.</a:t>
            </a:r>
          </a:p>
        </p:txBody>
      </p:sp>
    </p:spTree>
    <p:extLst>
      <p:ext uri="{BB962C8B-B14F-4D97-AF65-F5344CB8AC3E}">
        <p14:creationId xmlns:p14="http://schemas.microsoft.com/office/powerpoint/2010/main" val="344334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nextCondLst>
                <p:cond evt="onClick" delay="0">
                  <p:tgtEl>
                    <p:spTgt spid="2"/>
                  </p:tgtEl>
                </p:cond>
              </p:nextCondLst>
            </p:seq>
            <p:seq concurrent="1" nextAc="seek">
              <p:cTn id="14" restart="whenNotActive" fill="hold" evtFilter="cancelBubble" nodeType="interactiveSeq">
                <p:stCondLst>
                  <p:cond evt="onClick" delay="0">
                    <p:tgtEl>
                      <p:spTgt spid="3"/>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nextCondLst>
                <p:cond evt="onClick" delay="0">
                  <p:tgtEl>
                    <p:spTgt spid="3"/>
                  </p:tgtEl>
                </p:cond>
              </p:nextCondLst>
            </p:seq>
          </p:childTnLst>
        </p:cTn>
      </p:par>
    </p:tnLst>
    <p:bldLst>
      <p:bldP spid="6" grpId="0" animBg="1"/>
      <p:bldP spid="10" grpId="0" animBg="1"/>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783027" y="707641"/>
            <a:ext cx="1743075" cy="523875"/>
          </a:xfrm>
          <a:prstGeom prst="rect">
            <a:avLst/>
          </a:prstGeom>
        </p:spPr>
      </p:pic>
      <p:pic>
        <p:nvPicPr>
          <p:cNvPr id="5" name="Picture 4"/>
          <p:cNvPicPr>
            <a:picLocks noChangeAspect="1"/>
          </p:cNvPicPr>
          <p:nvPr/>
        </p:nvPicPr>
        <p:blipFill>
          <a:blip r:embed="rId3"/>
          <a:stretch>
            <a:fillRect/>
          </a:stretch>
        </p:blipFill>
        <p:spPr>
          <a:xfrm>
            <a:off x="887248" y="1429364"/>
            <a:ext cx="7058573" cy="1477376"/>
          </a:xfrm>
          <a:prstGeom prst="rect">
            <a:avLst/>
          </a:prstGeom>
        </p:spPr>
      </p:pic>
      <p:pic>
        <p:nvPicPr>
          <p:cNvPr id="6" name="Picture 5"/>
          <p:cNvPicPr>
            <a:picLocks noChangeAspect="1"/>
          </p:cNvPicPr>
          <p:nvPr/>
        </p:nvPicPr>
        <p:blipFill>
          <a:blip r:embed="rId4"/>
          <a:stretch>
            <a:fillRect/>
          </a:stretch>
        </p:blipFill>
        <p:spPr>
          <a:xfrm>
            <a:off x="3089218" y="3783498"/>
            <a:ext cx="6475130" cy="800497"/>
          </a:xfrm>
          <a:prstGeom prst="rect">
            <a:avLst/>
          </a:prstGeom>
        </p:spPr>
      </p:pic>
    </p:spTree>
    <p:extLst>
      <p:ext uri="{BB962C8B-B14F-4D97-AF65-F5344CB8AC3E}">
        <p14:creationId xmlns:p14="http://schemas.microsoft.com/office/powerpoint/2010/main" val="2124582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978" y="478895"/>
            <a:ext cx="8542719" cy="994306"/>
          </a:xfrm>
        </p:spPr>
        <p:txBody>
          <a:bodyPr/>
          <a:lstStyle/>
          <a:p>
            <a:r>
              <a:rPr lang="en-GB" dirty="0" smtClean="0"/>
              <a:t>What is being done?</a:t>
            </a:r>
            <a:endParaRPr lang="en-GB" dirty="0"/>
          </a:p>
        </p:txBody>
      </p:sp>
      <p:sp>
        <p:nvSpPr>
          <p:cNvPr id="4" name="Rectangle 3"/>
          <p:cNvSpPr/>
          <p:nvPr/>
        </p:nvSpPr>
        <p:spPr>
          <a:xfrm>
            <a:off x="1912881" y="1845779"/>
            <a:ext cx="7830207" cy="2677656"/>
          </a:xfrm>
          <a:prstGeom prst="rect">
            <a:avLst/>
          </a:prstGeom>
        </p:spPr>
        <p:txBody>
          <a:bodyPr wrap="square">
            <a:spAutoFit/>
          </a:bodyPr>
          <a:lstStyle/>
          <a:p>
            <a:r>
              <a:rPr lang="en-GB" sz="2400" b="0" i="0" dirty="0" smtClean="0">
                <a:effectLst/>
              </a:rPr>
              <a:t>Considerable time, effort and money is put into saving endangered animals, but why? Extinction is a natural process that would happen with or without humans. But, while that is the case, research shows that extinctions are happening quicker now than ever before. And, loss of habitat is by far the biggest cause. This is a problem that we need to address, and here are a few reasons why.</a:t>
            </a:r>
            <a:endParaRPr lang="en-GB" sz="2400" dirty="0"/>
          </a:p>
        </p:txBody>
      </p:sp>
    </p:spTree>
    <p:extLst>
      <p:ext uri="{BB962C8B-B14F-4D97-AF65-F5344CB8AC3E}">
        <p14:creationId xmlns:p14="http://schemas.microsoft.com/office/powerpoint/2010/main" val="359958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917346" y="788276"/>
            <a:ext cx="8612541" cy="5023123"/>
          </a:xfrm>
          <a:prstGeom prst="rect">
            <a:avLst/>
          </a:prstGeom>
        </p:spPr>
      </p:pic>
    </p:spTree>
    <p:extLst>
      <p:ext uri="{BB962C8B-B14F-4D97-AF65-F5344CB8AC3E}">
        <p14:creationId xmlns:p14="http://schemas.microsoft.com/office/powerpoint/2010/main" val="23020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943847" y="740979"/>
            <a:ext cx="10517684" cy="1986784"/>
          </a:xfrm>
          <a:prstGeom prst="rect">
            <a:avLst/>
          </a:prstGeom>
        </p:spPr>
      </p:pic>
      <p:pic>
        <p:nvPicPr>
          <p:cNvPr id="4" name="Picture 3"/>
          <p:cNvPicPr>
            <a:picLocks noChangeAspect="1"/>
          </p:cNvPicPr>
          <p:nvPr/>
        </p:nvPicPr>
        <p:blipFill>
          <a:blip r:embed="rId3"/>
          <a:stretch>
            <a:fillRect/>
          </a:stretch>
        </p:blipFill>
        <p:spPr>
          <a:xfrm>
            <a:off x="1059443" y="2727763"/>
            <a:ext cx="2625090" cy="371475"/>
          </a:xfrm>
          <a:prstGeom prst="rect">
            <a:avLst/>
          </a:prstGeom>
        </p:spPr>
      </p:pic>
      <p:pic>
        <p:nvPicPr>
          <p:cNvPr id="5" name="Picture 4"/>
          <p:cNvPicPr>
            <a:picLocks noChangeAspect="1"/>
          </p:cNvPicPr>
          <p:nvPr/>
        </p:nvPicPr>
        <p:blipFill>
          <a:blip r:embed="rId4"/>
          <a:stretch>
            <a:fillRect/>
          </a:stretch>
        </p:blipFill>
        <p:spPr>
          <a:xfrm>
            <a:off x="1183563" y="3128634"/>
            <a:ext cx="4086225" cy="3171825"/>
          </a:xfrm>
          <a:prstGeom prst="rect">
            <a:avLst/>
          </a:prstGeom>
        </p:spPr>
      </p:pic>
      <p:sp>
        <p:nvSpPr>
          <p:cNvPr id="6" name="TextBox 5"/>
          <p:cNvSpPr txBox="1"/>
          <p:nvPr/>
        </p:nvSpPr>
        <p:spPr>
          <a:xfrm>
            <a:off x="5454868" y="3128634"/>
            <a:ext cx="3436883" cy="1200329"/>
          </a:xfrm>
          <a:prstGeom prst="rect">
            <a:avLst/>
          </a:prstGeom>
          <a:noFill/>
        </p:spPr>
        <p:txBody>
          <a:bodyPr wrap="square" rtlCol="0">
            <a:spAutoFit/>
          </a:bodyPr>
          <a:lstStyle/>
          <a:p>
            <a:r>
              <a:rPr lang="en-GB" b="1" dirty="0" smtClean="0">
                <a:solidFill>
                  <a:srgbClr val="FF0000"/>
                </a:solidFill>
              </a:rPr>
              <a:t>VOCABULARY - </a:t>
            </a:r>
            <a:r>
              <a:rPr lang="en-GB" b="1" dirty="0">
                <a:solidFill>
                  <a:srgbClr val="FF0000"/>
                </a:solidFill>
              </a:rPr>
              <a:t>An ecosystem is a large community of living organisms (plants, animals and microbes) in a particular </a:t>
            </a:r>
            <a:r>
              <a:rPr lang="en-GB" b="1" dirty="0" smtClean="0">
                <a:solidFill>
                  <a:srgbClr val="FF0000"/>
                </a:solidFill>
              </a:rPr>
              <a:t>area.</a:t>
            </a:r>
            <a:endParaRPr lang="en-GB" b="1" dirty="0">
              <a:solidFill>
                <a:srgbClr val="FF0000"/>
              </a:solidFill>
            </a:endParaRPr>
          </a:p>
        </p:txBody>
      </p:sp>
    </p:spTree>
    <p:extLst>
      <p:ext uri="{BB962C8B-B14F-4D97-AF65-F5344CB8AC3E}">
        <p14:creationId xmlns:p14="http://schemas.microsoft.com/office/powerpoint/2010/main" val="442949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144995" y="1639614"/>
            <a:ext cx="9685915" cy="2653861"/>
          </a:xfrm>
          <a:prstGeom prst="rect">
            <a:avLst/>
          </a:prstGeom>
        </p:spPr>
      </p:pic>
    </p:spTree>
    <p:extLst>
      <p:ext uri="{BB962C8B-B14F-4D97-AF65-F5344CB8AC3E}">
        <p14:creationId xmlns:p14="http://schemas.microsoft.com/office/powerpoint/2010/main" val="230120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722" y="2134274"/>
            <a:ext cx="10960100" cy="994306"/>
          </a:xfrm>
        </p:spPr>
        <p:txBody>
          <a:bodyPr/>
          <a:lstStyle/>
          <a:p>
            <a:r>
              <a:rPr lang="en-GB" altLang="en-US" dirty="0"/>
              <a:t>There are lots of people working to protect and conserve endangered species. </a:t>
            </a:r>
            <a:br>
              <a:rPr lang="en-GB" altLang="en-US" dirty="0"/>
            </a:br>
            <a:r>
              <a:rPr lang="en-GB" altLang="en-US" b="1" dirty="0">
                <a:solidFill>
                  <a:srgbClr val="FF0000"/>
                </a:solidFill>
              </a:rPr>
              <a:t>VOCAB - Conserve – to protect. </a:t>
            </a:r>
            <a:r>
              <a:rPr lang="en-GB" altLang="en-US" b="1" dirty="0" smtClean="0">
                <a:solidFill>
                  <a:srgbClr val="FF0000"/>
                </a:solidFill>
              </a:rPr>
              <a:t/>
            </a:r>
            <a:br>
              <a:rPr lang="en-GB" altLang="en-US" b="1" dirty="0" smtClean="0">
                <a:solidFill>
                  <a:srgbClr val="FF0000"/>
                </a:solidFill>
              </a:rPr>
            </a:br>
            <a:r>
              <a:rPr lang="en-GB" altLang="en-US" b="1" dirty="0"/>
              <a:t/>
            </a:r>
            <a:br>
              <a:rPr lang="en-GB" altLang="en-US" b="1" dirty="0"/>
            </a:br>
            <a:r>
              <a:rPr lang="en-GB" altLang="en-US" b="1" dirty="0" smtClean="0"/>
              <a:t>There are a number of things that they </a:t>
            </a:r>
            <a:br>
              <a:rPr lang="en-GB" altLang="en-US" b="1" dirty="0" smtClean="0"/>
            </a:br>
            <a:r>
              <a:rPr lang="en-GB" altLang="en-US" b="1" dirty="0" smtClean="0"/>
              <a:t>are doing…</a:t>
            </a:r>
            <a:r>
              <a:rPr lang="en-GB" altLang="en-US" b="1" dirty="0"/>
              <a:t/>
            </a:r>
            <a:br>
              <a:rPr lang="en-GB" altLang="en-US" b="1" dirty="0"/>
            </a:br>
            <a:endParaRPr lang="en-GB" dirty="0"/>
          </a:p>
        </p:txBody>
      </p:sp>
    </p:spTree>
    <p:extLst>
      <p:ext uri="{BB962C8B-B14F-4D97-AF65-F5344CB8AC3E}">
        <p14:creationId xmlns:p14="http://schemas.microsoft.com/office/powerpoint/2010/main" val="2210837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575</Words>
  <Application>Microsoft Office PowerPoint</Application>
  <PresentationFormat>Widescreen</PresentationFormat>
  <Paragraphs>28</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vt:lpstr>
      <vt:lpstr>Calibri</vt:lpstr>
      <vt:lpstr>Calibri Light</vt:lpstr>
      <vt:lpstr>OpenSansRegular</vt:lpstr>
      <vt:lpstr>Sassoon Infant Rg</vt:lpstr>
      <vt:lpstr>Twinkl</vt:lpstr>
      <vt:lpstr>Twinkl SemiBold</vt:lpstr>
      <vt:lpstr>Office Theme</vt:lpstr>
      <vt:lpstr>L.O – To recognise some of the ways humans are supporting endangered species.  </vt:lpstr>
      <vt:lpstr>PowerPoint Presentation</vt:lpstr>
      <vt:lpstr>Extinct!</vt:lpstr>
      <vt:lpstr>PowerPoint Presentation</vt:lpstr>
      <vt:lpstr>What is being done?</vt:lpstr>
      <vt:lpstr>PowerPoint Presentation</vt:lpstr>
      <vt:lpstr>PowerPoint Presentation</vt:lpstr>
      <vt:lpstr>PowerPoint Presentation</vt:lpstr>
      <vt:lpstr>There are lots of people working to protect and conserve endangered species.  VOCAB - Conserve – to protect.   There are a number of things that they  are doing… </vt:lpstr>
      <vt:lpstr>PowerPoint Presentation</vt:lpstr>
      <vt:lpstr>Captive breeding can be used to help enhance wild populations, particularly if the individuals bred in captivity can then be released into the wild </vt:lpstr>
      <vt:lpstr>PowerPoint Presentation</vt:lpstr>
      <vt:lpstr>PowerPoint Presentation</vt:lpstr>
      <vt:lpstr>TASK </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 To recognise some of the ways humans are supporting endangered species.</dc:title>
  <dc:creator>Windows User</dc:creator>
  <cp:lastModifiedBy>Windows User</cp:lastModifiedBy>
  <cp:revision>8</cp:revision>
  <dcterms:created xsi:type="dcterms:W3CDTF">2020-06-10T09:28:36Z</dcterms:created>
  <dcterms:modified xsi:type="dcterms:W3CDTF">2020-06-10T13:17:46Z</dcterms:modified>
</cp:coreProperties>
</file>